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1.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3.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8" r:id="rId2"/>
    <p:sldMasterId id="2147483876" r:id="rId3"/>
    <p:sldMasterId id="2147483890" r:id="rId4"/>
    <p:sldMasterId id="2147483917" r:id="rId5"/>
    <p:sldMasterId id="2147483931" r:id="rId6"/>
    <p:sldMasterId id="2147483945" r:id="rId7"/>
    <p:sldMasterId id="2147483958" r:id="rId8"/>
    <p:sldMasterId id="2147483970" r:id="rId9"/>
    <p:sldMasterId id="2147483983" r:id="rId10"/>
    <p:sldMasterId id="2147484034" r:id="rId11"/>
    <p:sldMasterId id="2147484046" r:id="rId12"/>
    <p:sldMasterId id="2147484168" r:id="rId13"/>
    <p:sldMasterId id="2147484208" r:id="rId14"/>
    <p:sldMasterId id="2147484221" r:id="rId15"/>
    <p:sldMasterId id="2147484235" r:id="rId16"/>
    <p:sldMasterId id="2147484261" r:id="rId17"/>
    <p:sldMasterId id="2147484275" r:id="rId18"/>
  </p:sldMasterIdLst>
  <p:notesMasterIdLst>
    <p:notesMasterId r:id="rId117"/>
  </p:notesMasterIdLst>
  <p:sldIdLst>
    <p:sldId id="428" r:id="rId19"/>
    <p:sldId id="263" r:id="rId20"/>
    <p:sldId id="264" r:id="rId21"/>
    <p:sldId id="1023" r:id="rId22"/>
    <p:sldId id="1024" r:id="rId23"/>
    <p:sldId id="665" r:id="rId24"/>
    <p:sldId id="273" r:id="rId25"/>
    <p:sldId id="274" r:id="rId26"/>
    <p:sldId id="270" r:id="rId27"/>
    <p:sldId id="271" r:id="rId28"/>
    <p:sldId id="284" r:id="rId29"/>
    <p:sldId id="277" r:id="rId30"/>
    <p:sldId id="278" r:id="rId31"/>
    <p:sldId id="279" r:id="rId32"/>
    <p:sldId id="280" r:id="rId33"/>
    <p:sldId id="281" r:id="rId34"/>
    <p:sldId id="283" r:id="rId35"/>
    <p:sldId id="1022" r:id="rId36"/>
    <p:sldId id="296" r:id="rId37"/>
    <p:sldId id="699" r:id="rId38"/>
    <p:sldId id="1019" r:id="rId39"/>
    <p:sldId id="698" r:id="rId40"/>
    <p:sldId id="697" r:id="rId41"/>
    <p:sldId id="576" r:id="rId42"/>
    <p:sldId id="1030" r:id="rId43"/>
    <p:sldId id="1015" r:id="rId44"/>
    <p:sldId id="793" r:id="rId45"/>
    <p:sldId id="667" r:id="rId46"/>
    <p:sldId id="754" r:id="rId47"/>
    <p:sldId id="1016" r:id="rId48"/>
    <p:sldId id="923" r:id="rId49"/>
    <p:sldId id="926" r:id="rId50"/>
    <p:sldId id="1017" r:id="rId51"/>
    <p:sldId id="322" r:id="rId52"/>
    <p:sldId id="323" r:id="rId53"/>
    <p:sldId id="316" r:id="rId54"/>
    <p:sldId id="317" r:id="rId55"/>
    <p:sldId id="1020" r:id="rId56"/>
    <p:sldId id="958" r:id="rId57"/>
    <p:sldId id="318" r:id="rId58"/>
    <p:sldId id="1028" r:id="rId59"/>
    <p:sldId id="1032" r:id="rId60"/>
    <p:sldId id="744" r:id="rId61"/>
    <p:sldId id="753" r:id="rId62"/>
    <p:sldId id="262" r:id="rId63"/>
    <p:sldId id="589" r:id="rId64"/>
    <p:sldId id="381" r:id="rId65"/>
    <p:sldId id="906" r:id="rId66"/>
    <p:sldId id="907" r:id="rId67"/>
    <p:sldId id="1021" r:id="rId68"/>
    <p:sldId id="953" r:id="rId69"/>
    <p:sldId id="1025" r:id="rId70"/>
    <p:sldId id="644" r:id="rId71"/>
    <p:sldId id="645" r:id="rId72"/>
    <p:sldId id="364" r:id="rId73"/>
    <p:sldId id="334" r:id="rId74"/>
    <p:sldId id="704" r:id="rId75"/>
    <p:sldId id="267" r:id="rId76"/>
    <p:sldId id="929" r:id="rId77"/>
    <p:sldId id="930" r:id="rId78"/>
    <p:sldId id="340" r:id="rId79"/>
    <p:sldId id="480" r:id="rId80"/>
    <p:sldId id="651" r:id="rId81"/>
    <p:sldId id="927" r:id="rId82"/>
    <p:sldId id="971" r:id="rId83"/>
    <p:sldId id="649" r:id="rId84"/>
    <p:sldId id="1026" r:id="rId85"/>
    <p:sldId id="830" r:id="rId86"/>
    <p:sldId id="1018" r:id="rId87"/>
    <p:sldId id="272" r:id="rId88"/>
    <p:sldId id="652" r:id="rId89"/>
    <p:sldId id="401" r:id="rId90"/>
    <p:sldId id="653" r:id="rId91"/>
    <p:sldId id="654" r:id="rId92"/>
    <p:sldId id="655" r:id="rId93"/>
    <p:sldId id="1029" r:id="rId94"/>
    <p:sldId id="285" r:id="rId95"/>
    <p:sldId id="700" r:id="rId96"/>
    <p:sldId id="701" r:id="rId97"/>
    <p:sldId id="702" r:id="rId98"/>
    <p:sldId id="294" r:id="rId99"/>
    <p:sldId id="941" r:id="rId100"/>
    <p:sldId id="286" r:id="rId101"/>
    <p:sldId id="287" r:id="rId102"/>
    <p:sldId id="904" r:id="rId103"/>
    <p:sldId id="580" r:id="rId104"/>
    <p:sldId id="635" r:id="rId105"/>
    <p:sldId id="636" r:id="rId106"/>
    <p:sldId id="637" r:id="rId107"/>
    <p:sldId id="638" r:id="rId108"/>
    <p:sldId id="639" r:id="rId109"/>
    <p:sldId id="640" r:id="rId110"/>
    <p:sldId id="435" r:id="rId111"/>
    <p:sldId id="336" r:id="rId112"/>
    <p:sldId id="1027" r:id="rId113"/>
    <p:sldId id="266" r:id="rId114"/>
    <p:sldId id="349" r:id="rId115"/>
    <p:sldId id="367" r:id="rId1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33CC"/>
    <a:srgbClr val="990033"/>
    <a:srgbClr val="0000FF"/>
    <a:srgbClr val="0066CC"/>
    <a:srgbClr val="FF5050"/>
    <a:srgbClr val="DDDDDD"/>
    <a:srgbClr val="000000"/>
    <a:srgbClr val="3366CC"/>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9" autoAdjust="0"/>
    <p:restoredTop sz="93846" autoAdjust="0"/>
  </p:normalViewPr>
  <p:slideViewPr>
    <p:cSldViewPr snapToGrid="0">
      <p:cViewPr varScale="1">
        <p:scale>
          <a:sx n="107" d="100"/>
          <a:sy n="107" d="100"/>
        </p:scale>
        <p:origin x="1482" y="10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11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notesMaster" Target="notesMasters/notesMaster1.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presProps" Target="presProps.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viewProps" Target="viewProps.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75F42-E6E2-45B9-BF73-BFC1B8F6EB6F}" type="datetimeFigureOut">
              <a:rPr lang="en-AU" smtClean="0"/>
              <a:t>5/10/2021</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1F7D4-4339-4DB8-A6A3-5E631B3ACC96}" type="slidenum">
              <a:rPr lang="en-AU" smtClean="0"/>
              <a:t>‹#›</a:t>
            </a:fld>
            <a:endParaRPr lang="en-AU"/>
          </a:p>
        </p:txBody>
      </p:sp>
    </p:spTree>
    <p:extLst>
      <p:ext uri="{BB962C8B-B14F-4D97-AF65-F5344CB8AC3E}">
        <p14:creationId xmlns:p14="http://schemas.microsoft.com/office/powerpoint/2010/main" val="338133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sycnet.apa.org/doi/10.1037/0012-1649.34.4.67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16/j.ces.2018.08.05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66788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Text an adaptation of </a:t>
            </a:r>
            <a:r>
              <a:rPr lang="en-AU" sz="1200" u="sng" kern="1200" dirty="0">
                <a:solidFill>
                  <a:schemeClr val="tx1"/>
                </a:solidFill>
                <a:effectLst/>
                <a:latin typeface="+mn-lt"/>
                <a:ea typeface="+mn-ea"/>
                <a:cs typeface="+mn-cs"/>
                <a:hlinkClick r:id="rId3"/>
              </a:rPr>
              <a:t>http://dx.doi.org/10.1037/0012-1649.34.4.677</a:t>
            </a:r>
            <a:r>
              <a:rPr lang="en-AU" sz="1200" kern="1200" dirty="0">
                <a:solidFill>
                  <a:schemeClr val="tx1"/>
                </a:solidFill>
                <a:effectLst/>
                <a:latin typeface="+mn-lt"/>
                <a:ea typeface="+mn-ea"/>
                <a:cs typeface="+mn-cs"/>
              </a:rPr>
              <a:t> by Kana </a:t>
            </a:r>
            <a:r>
              <a:rPr lang="en-AU" sz="1200" kern="1200" dirty="0" err="1">
                <a:solidFill>
                  <a:schemeClr val="tx1"/>
                </a:solidFill>
                <a:effectLst/>
                <a:latin typeface="+mn-lt"/>
                <a:ea typeface="+mn-ea"/>
                <a:cs typeface="+mn-cs"/>
              </a:rPr>
              <a:t>Imuta</a:t>
            </a:r>
            <a:r>
              <a:rPr lang="en-AU" sz="120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C2146-5CEB-4EF3-BEEA-FC9256897E27}"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766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sz="800" dirty="0"/>
              <a:t>Note</a:t>
            </a:r>
            <a:r>
              <a:rPr lang="en-AU" sz="800" baseline="0" dirty="0"/>
              <a:t> the importance of identifying strengths, not just weaknesses, the authors whose work you are critiquing may be your reviewers!</a:t>
            </a:r>
            <a:endParaRPr lang="en-AU" sz="800" dirty="0"/>
          </a:p>
          <a:p>
            <a:pPr marL="228600" indent="-228600">
              <a:buAutoNum type="arabicPeriod"/>
            </a:pPr>
            <a:r>
              <a:rPr lang="en-AU" sz="800" dirty="0" err="1"/>
              <a:t>Balarka</a:t>
            </a:r>
            <a:r>
              <a:rPr lang="en-AU" sz="800" dirty="0"/>
              <a:t> Banerjee</a:t>
            </a:r>
            <a:r>
              <a:rPr lang="en-AU" sz="800" baseline="0" dirty="0"/>
              <a:t> (2011): http://research-repository.uwa.edu.au/files/3248143/Banerjee_Balarka_2011.pdf</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AU" sz="800" dirty="0">
                <a:solidFill>
                  <a:schemeClr val="bg1">
                    <a:lumMod val="50000"/>
                  </a:schemeClr>
                </a:solidFill>
              </a:rPr>
              <a:t>P. </a:t>
            </a:r>
            <a:r>
              <a:rPr lang="en-AU" sz="800" dirty="0" err="1">
                <a:solidFill>
                  <a:schemeClr val="bg1">
                    <a:lumMod val="50000"/>
                  </a:schemeClr>
                </a:solidFill>
              </a:rPr>
              <a:t>Ngamjanyaporn</a:t>
            </a:r>
            <a:r>
              <a:rPr lang="en-AU" sz="800" dirty="0">
                <a:solidFill>
                  <a:schemeClr val="bg1">
                    <a:lumMod val="50000"/>
                  </a:schemeClr>
                </a:solidFill>
              </a:rPr>
              <a:t>, M. </a:t>
            </a:r>
            <a:r>
              <a:rPr lang="en-AU" sz="800" dirty="0" err="1">
                <a:solidFill>
                  <a:schemeClr val="bg1">
                    <a:lumMod val="50000"/>
                  </a:schemeClr>
                </a:solidFill>
              </a:rPr>
              <a:t>Krairiksh</a:t>
            </a:r>
            <a:r>
              <a:rPr lang="en-AU" sz="800" dirty="0">
                <a:solidFill>
                  <a:schemeClr val="bg1">
                    <a:lumMod val="50000"/>
                  </a:schemeClr>
                </a:solidFill>
              </a:rPr>
              <a:t> and M. </a:t>
            </a:r>
            <a:r>
              <a:rPr lang="en-AU" sz="800" dirty="0" err="1">
                <a:solidFill>
                  <a:schemeClr val="bg1">
                    <a:lumMod val="50000"/>
                  </a:schemeClr>
                </a:solidFill>
              </a:rPr>
              <a:t>Bialkowski</a:t>
            </a:r>
            <a:r>
              <a:rPr lang="en-AU" sz="800" dirty="0">
                <a:solidFill>
                  <a:schemeClr val="bg1">
                    <a:lumMod val="50000"/>
                  </a:schemeClr>
                </a:solidFill>
              </a:rPr>
              <a:t> (2005), </a:t>
            </a:r>
            <a:r>
              <a:rPr lang="en-AU" sz="800" i="1" dirty="0">
                <a:solidFill>
                  <a:schemeClr val="bg1">
                    <a:lumMod val="50000"/>
                  </a:schemeClr>
                </a:solidFill>
              </a:rPr>
              <a:t>Microwave and Optical Technology Letters</a:t>
            </a:r>
            <a:r>
              <a:rPr lang="en-AU" sz="800" dirty="0">
                <a:solidFill>
                  <a:schemeClr val="bg1">
                    <a:lumMod val="50000"/>
                  </a:schemeClr>
                </a:solidFill>
              </a:rPr>
              <a:t>, </a:t>
            </a:r>
            <a:r>
              <a:rPr lang="en-AU" sz="800" i="1" dirty="0">
                <a:solidFill>
                  <a:schemeClr val="bg1">
                    <a:lumMod val="50000"/>
                  </a:schemeClr>
                </a:solidFill>
              </a:rPr>
              <a:t>45</a:t>
            </a:r>
            <a:r>
              <a:rPr lang="en-AU" sz="800" dirty="0">
                <a:solidFill>
                  <a:schemeClr val="bg1">
                    <a:lumMod val="50000"/>
                  </a:schemeClr>
                </a:solidFill>
              </a:rPr>
              <a:t>, 411-415.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sz="800" dirty="0">
              <a:solidFill>
                <a:schemeClr val="bg1">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62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Based on: </a:t>
            </a:r>
            <a:r>
              <a:rPr kumimoji="0" lang="en-AU" sz="1200" b="0" i="0" u="none" strike="noStrike" kern="0" cap="none" spc="0" normalizeH="0" baseline="0" noProof="0" dirty="0">
                <a:ln>
                  <a:noFill/>
                </a:ln>
                <a:solidFill>
                  <a:prstClr val="black"/>
                </a:solidFill>
                <a:effectLst/>
                <a:uLnTx/>
                <a:uFillTx/>
              </a:rPr>
              <a:t>Knight, J., </a:t>
            </a:r>
            <a:r>
              <a:rPr kumimoji="0" lang="en-AU" sz="1200" b="0" i="0" u="none" strike="noStrike" kern="0" cap="none" spc="0" normalizeH="0" baseline="0" noProof="0" dirty="0" err="1">
                <a:ln>
                  <a:noFill/>
                </a:ln>
                <a:solidFill>
                  <a:prstClr val="black"/>
                </a:solidFill>
                <a:effectLst/>
                <a:uLnTx/>
                <a:uFillTx/>
              </a:rPr>
              <a:t>Phinn</a:t>
            </a:r>
            <a:r>
              <a:rPr kumimoji="0" lang="en-AU" sz="1200" b="0" i="0" u="none" strike="noStrike" kern="0" cap="none" spc="0" normalizeH="0" baseline="0" noProof="0" dirty="0">
                <a:ln>
                  <a:noFill/>
                </a:ln>
                <a:solidFill>
                  <a:prstClr val="black"/>
                </a:solidFill>
                <a:effectLst/>
                <a:uLnTx/>
                <a:uFillTx/>
              </a:rPr>
              <a:t>, S.R. and Dale, P. (1999) “Development of an Operational Approach for Mapping Mosquito Breeding Sites from Airborne Synthetic Aperture Radar,” NASA PACRIM Workshop, Maui High-Performance Computing Centre, </a:t>
            </a:r>
            <a:r>
              <a:rPr kumimoji="0" lang="en-AU" sz="1200" b="0" i="0" u="none" strike="noStrike" kern="0" cap="none" spc="0" normalizeH="0" baseline="0" noProof="0" dirty="0" err="1">
                <a:ln>
                  <a:noFill/>
                </a:ln>
                <a:solidFill>
                  <a:prstClr val="black"/>
                </a:solidFill>
                <a:effectLst/>
                <a:uLnTx/>
                <a:uFillTx/>
              </a:rPr>
              <a:t>Kihei</a:t>
            </a:r>
            <a:r>
              <a:rPr kumimoji="0" lang="en-AU" sz="1200" b="0" i="0" u="none" strike="noStrike" kern="0" cap="none" spc="0" normalizeH="0" baseline="0" noProof="0" dirty="0">
                <a:ln>
                  <a:noFill/>
                </a:ln>
                <a:solidFill>
                  <a:prstClr val="black"/>
                </a:solidFill>
                <a:effectLst/>
                <a:uLnTx/>
                <a:uFillTx/>
              </a:rPr>
              <a:t>, August 26-27. </a:t>
            </a:r>
            <a:r>
              <a:rPr kumimoji="0" lang="en-AU" sz="1200" b="0" i="0" u="none" strike="noStrike" kern="0" cap="none" spc="0" normalizeH="0" baseline="0" noProof="0">
                <a:ln>
                  <a:noFill/>
                </a:ln>
                <a:solidFill>
                  <a:prstClr val="black"/>
                </a:solidFill>
                <a:effectLst/>
                <a:uLnTx/>
                <a:uFillTx/>
              </a:rPr>
              <a:t>https://airsar.jpl.nasa.gov/news/dale.pdf </a:t>
            </a:r>
            <a:endParaRPr kumimoji="0" lang="en-AU" sz="1200" b="0" i="0" u="none" strike="noStrike" kern="0" cap="none" spc="0" normalizeH="0" baseline="0" noProof="0" dirty="0">
              <a:ln>
                <a:noFill/>
              </a:ln>
              <a:solidFill>
                <a:prstClr val="black"/>
              </a:solidFill>
              <a:effectLst/>
              <a:uLnTx/>
              <a:uFillTx/>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559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287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Honours and masters students were unwilling to attempt this </a:t>
            </a:r>
            <a:r>
              <a:rPr lang="en-AU"/>
              <a:t>in Chat, </a:t>
            </a:r>
            <a:r>
              <a:rPr lang="en-AU" dirty="0"/>
              <a:t>so a discussion in breakout rooms may </a:t>
            </a:r>
            <a:r>
              <a:rPr lang="en-AU"/>
              <a:t>be better to try.</a:t>
            </a:r>
          </a:p>
        </p:txBody>
      </p:sp>
      <p:sp>
        <p:nvSpPr>
          <p:cNvPr id="4" name="Slide Number Placeholder 3"/>
          <p:cNvSpPr>
            <a:spLocks noGrp="1"/>
          </p:cNvSpPr>
          <p:nvPr>
            <p:ph type="sldNum" sz="quarter" idx="5"/>
          </p:nvPr>
        </p:nvSpPr>
        <p:spPr/>
        <p:txBody>
          <a:bodyPr/>
          <a:lstStyle/>
          <a:p>
            <a:fld id="{63B1F7D4-4339-4DB8-A6A3-5E631B3ACC96}" type="slidenum">
              <a:rPr lang="en-AU" smtClean="0"/>
              <a:t>41</a:t>
            </a:fld>
            <a:endParaRPr lang="en-AU"/>
          </a:p>
        </p:txBody>
      </p:sp>
    </p:spTree>
    <p:extLst>
      <p:ext uri="{BB962C8B-B14F-4D97-AF65-F5344CB8AC3E}">
        <p14:creationId xmlns:p14="http://schemas.microsoft.com/office/powerpoint/2010/main" val="4219387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sz="1200" dirty="0">
              <a:solidFill>
                <a:schemeClr val="bg1">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40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a:t>
            </a:r>
            <a:r>
              <a:rPr kumimoji="0" lang="en-AU" sz="1200" b="0" i="0" u="none" strike="noStrike" kern="0" cap="none" spc="0" normalizeH="0" baseline="0" noProof="0" dirty="0">
                <a:ln>
                  <a:noFill/>
                </a:ln>
                <a:solidFill>
                  <a:prstClr val="white">
                    <a:lumMod val="50000"/>
                  </a:prstClr>
                </a:solidFill>
                <a:effectLst/>
                <a:uLnTx/>
                <a:uFillTx/>
              </a:rPr>
              <a:t>Helen M. Paterson (2004), “Co-Witnesses and the Effects of Discussion on Eyewitness Memory.” PhD Thesis submitted to UNSW.</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76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challenge of argumentative writing is that what appears clear to you is not clear to the reader because while you can subconsciously fill in all the missing pieces, the reader cannot.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3106EB-5108-428F-95DC-48DBEBBF868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94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sz="1200" kern="1200" dirty="0">
                <a:solidFill>
                  <a:schemeClr val="tx1"/>
                </a:solidFill>
                <a:effectLst/>
                <a:latin typeface="Arial" charset="0"/>
                <a:ea typeface="+mn-ea"/>
                <a:cs typeface="+mn-cs"/>
              </a:rPr>
              <a:t>Adapted from: </a:t>
            </a:r>
            <a:r>
              <a:rPr lang="en-AU" sz="1200" kern="1200" dirty="0" err="1">
                <a:solidFill>
                  <a:schemeClr val="tx1"/>
                </a:solidFill>
                <a:effectLst/>
                <a:latin typeface="Arial" charset="0"/>
                <a:ea typeface="+mn-ea"/>
                <a:cs typeface="+mn-cs"/>
              </a:rPr>
              <a:t>Oshima</a:t>
            </a:r>
            <a:r>
              <a:rPr lang="en-AU" sz="1200" kern="1200" dirty="0">
                <a:solidFill>
                  <a:schemeClr val="tx1"/>
                </a:solidFill>
                <a:effectLst/>
                <a:latin typeface="Arial" charset="0"/>
                <a:ea typeface="+mn-ea"/>
                <a:cs typeface="+mn-cs"/>
              </a:rPr>
              <a:t>, A. &amp; Hogue, A. (2006). Writing Academic English (4</a:t>
            </a:r>
            <a:r>
              <a:rPr lang="en-AU" sz="1200" kern="1200" baseline="30000" dirty="0">
                <a:solidFill>
                  <a:schemeClr val="tx1"/>
                </a:solidFill>
                <a:effectLst/>
                <a:latin typeface="Arial" charset="0"/>
                <a:ea typeface="+mn-ea"/>
                <a:cs typeface="+mn-cs"/>
              </a:rPr>
              <a:t>th</a:t>
            </a:r>
            <a:r>
              <a:rPr lang="en-AU" sz="1200" kern="1200" dirty="0">
                <a:solidFill>
                  <a:schemeClr val="tx1"/>
                </a:solidFill>
                <a:effectLst/>
                <a:latin typeface="Arial" charset="0"/>
                <a:ea typeface="+mn-ea"/>
                <a:cs typeface="+mn-cs"/>
              </a:rPr>
              <a:t> Ed). Pearson Longman: White Plains, NY, USA. (p. 26)</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Student Services, The University of Queensland</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65245D3-4080-41B0-9D07-AD1AF4A2FF1F}"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0682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Illustrate value</a:t>
            </a:r>
            <a:r>
              <a:rPr lang="en-AU" baseline="0" dirty="0"/>
              <a:t> with “Hyperlinked physics thesis.pdf”</a:t>
            </a:r>
          </a:p>
          <a:p>
            <a:r>
              <a:rPr lang="en-AU" baseline="0" dirty="0"/>
              <a:t>Sub-sections in bookmarks</a:t>
            </a:r>
          </a:p>
          <a:p>
            <a:r>
              <a:rPr lang="en-AU" baseline="0" dirty="0"/>
              <a:t>Last results chapter for figures, references and equations.</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52F66-6586-4465-9CE6-F60C00E2C822}" type="slidenum">
              <a:rPr kumimoji="0" lang="en-AU"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26785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http://journal.aall.org.au/index.php/jall/article/view/424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886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857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7B6F3E-5750-4AC2-83D4-44250713F25C}"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526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C2146-5CEB-4EF3-BEEA-FC9256897E27}"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72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Make point about need to repeat hypotheses / questions for reader’s benefit.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E34280-44E7-4A9A-89B3-D1303BD5FD91}" type="slidenum">
              <a:rPr kumimoji="0" lang="en-AU"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93555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a:solidFill>
                  <a:schemeClr val="tx1"/>
                </a:solidFill>
                <a:latin typeface="+mn-lt"/>
                <a:ea typeface="+mn-ea"/>
                <a:cs typeface="+mn-cs"/>
              </a:rPr>
              <a:t>https://doi.org/10.1016/j.ces.2018.08.057</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E704D8-A391-4B93-A6E2-EE7CAFCB4FAF}"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162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noFill/>
          <a:ln>
            <a:solidFill>
              <a:srgbClr val="000000"/>
            </a:solidFill>
            <a:miter lim="800000"/>
            <a:headEnd/>
            <a:tailEnd/>
          </a:ln>
        </p:spPr>
      </p:sp>
      <p:sp>
        <p:nvSpPr>
          <p:cNvPr id="1269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a:t>Why discuss an unlikely explanation?</a:t>
            </a:r>
          </a:p>
        </p:txBody>
      </p:sp>
      <p:sp>
        <p:nvSpPr>
          <p:cNvPr id="1269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2A292A-9063-4FA6-A57E-DE1AF88A24F3}"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3398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820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66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59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1047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783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8855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Based on: </a:t>
            </a:r>
            <a:r>
              <a:rPr lang="en-AU" sz="1200" dirty="0">
                <a:solidFill>
                  <a:schemeClr val="bg1">
                    <a:lumMod val="50000"/>
                  </a:schemeClr>
                </a:solidFill>
              </a:rPr>
              <a:t>ADJ 2009; 54: 190–197: </a:t>
            </a:r>
            <a:r>
              <a:rPr lang="en-AU" sz="1200" dirty="0" err="1">
                <a:solidFill>
                  <a:schemeClr val="bg1">
                    <a:lumMod val="50000"/>
                  </a:schemeClr>
                </a:solidFill>
              </a:rPr>
              <a:t>doi</a:t>
            </a:r>
            <a:r>
              <a:rPr lang="en-AU" sz="1200" dirty="0">
                <a:solidFill>
                  <a:schemeClr val="bg1">
                    <a:lumMod val="50000"/>
                  </a:schemeClr>
                </a:solidFill>
              </a:rPr>
              <a:t>: 10.1111/j.1834-7819.2009.01118.x</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bg1">
                    <a:lumMod val="50000"/>
                  </a:schemeClr>
                </a:solidFill>
              </a:rPr>
              <a:t>Dentists questions: How easily could dentists train up in these methods? Are they likely to find them an approach which they would be comfortable using?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3106EB-5108-428F-95DC-48DBEBBF868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756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Based on: </a:t>
            </a:r>
            <a:r>
              <a:rPr lang="en-AU" sz="1200" dirty="0">
                <a:solidFill>
                  <a:schemeClr val="bg1">
                    <a:lumMod val="50000"/>
                  </a:schemeClr>
                </a:solidFill>
              </a:rPr>
              <a:t>ADJ 2009; 54: 190–197: </a:t>
            </a:r>
            <a:r>
              <a:rPr lang="en-AU" sz="1200" dirty="0" err="1">
                <a:solidFill>
                  <a:schemeClr val="bg1">
                    <a:lumMod val="50000"/>
                  </a:schemeClr>
                </a:solidFill>
              </a:rPr>
              <a:t>doi</a:t>
            </a:r>
            <a:r>
              <a:rPr lang="en-AU" sz="1200" dirty="0">
                <a:solidFill>
                  <a:schemeClr val="bg1">
                    <a:lumMod val="50000"/>
                  </a:schemeClr>
                </a:solidFill>
              </a:rPr>
              <a:t>: 10.1111/j.1834-7819.2009.01118.x</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bg1">
                    <a:lumMod val="50000"/>
                  </a:schemeClr>
                </a:solidFill>
              </a:rPr>
              <a:t>Dentists questions: How easily could dentists train up in these methods? Are they likely to find them an approach which they would be comfortable using?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3106EB-5108-428F-95DC-48DBEBBF868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957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6700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(Based on a table by Stella Cottrell (2008) </a:t>
            </a:r>
            <a:r>
              <a:rPr kumimoji="0" lang="en-AU" sz="1000" b="0" i="1"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The Study Skills Handbook</a:t>
            </a:r>
            <a:r>
              <a:rPr kumimoji="0" lang="en-AU" sz="1000" b="0"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 p. 286.)</a:t>
            </a:r>
            <a:endParaRPr kumimoji="0" lang="en-AU" sz="14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422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18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6F87A-0FB7-4911-A275-1F7CA4C4B5F8}"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555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a:t>
            </a:r>
            <a:r>
              <a:rPr lang="en-AU" baseline="0" dirty="0"/>
              <a:t> </a:t>
            </a:r>
            <a:r>
              <a:rPr lang="en-AU" sz="1200" b="0" i="0" u="none" strike="noStrike" kern="1200" baseline="0" dirty="0">
                <a:solidFill>
                  <a:schemeClr val="tx1"/>
                </a:solidFill>
                <a:latin typeface="+mn-lt"/>
                <a:ea typeface="+mn-ea"/>
                <a:cs typeface="+mn-cs"/>
              </a:rPr>
              <a:t>AMERICAN ANTHROPOLOGIST, Vol. 115, No. 3, pp. 374–387,</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B1F7D4-4339-4DB8-A6A3-5E631B3ACC9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Based on: </a:t>
            </a:r>
            <a:r>
              <a:rPr lang="en-AU" sz="1200" u="sng" kern="1200" dirty="0">
                <a:solidFill>
                  <a:schemeClr val="tx1"/>
                </a:solidFill>
                <a:effectLst/>
                <a:latin typeface="+mn-lt"/>
                <a:ea typeface="+mn-ea"/>
                <a:cs typeface="+mn-cs"/>
                <a:hlinkClick r:id="rId3"/>
              </a:rPr>
              <a:t>https://doi.org/10.1016/j.ces.2018.08.057</a:t>
            </a:r>
            <a:endParaRPr lang="en-AU" dirty="0"/>
          </a:p>
          <a:p>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C2146-5CEB-4EF3-BEEA-FC9256897E27}"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79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Adapted from: </a:t>
            </a:r>
            <a:r>
              <a:rPr lang="en-AU" sz="1200" kern="1200" dirty="0">
                <a:solidFill>
                  <a:schemeClr val="tx1"/>
                </a:solidFill>
                <a:effectLst/>
                <a:latin typeface="+mn-lt"/>
                <a:ea typeface="+mn-ea"/>
                <a:cs typeface="+mn-cs"/>
              </a:rPr>
              <a:t>“Research results promise improved high-temperature coatings,” </a:t>
            </a:r>
            <a:r>
              <a:rPr lang="en-AU" sz="1200" i="1" kern="1200" dirty="0" err="1">
                <a:solidFill>
                  <a:schemeClr val="tx1"/>
                </a:solidFill>
                <a:effectLst/>
                <a:latin typeface="+mn-lt"/>
                <a:ea typeface="+mn-ea"/>
                <a:cs typeface="+mn-cs"/>
              </a:rPr>
              <a:t>Metallurgia</a:t>
            </a:r>
            <a:r>
              <a:rPr lang="en-AU" sz="1200" kern="1200" dirty="0">
                <a:solidFill>
                  <a:schemeClr val="tx1"/>
                </a:solidFill>
                <a:effectLst/>
                <a:latin typeface="+mn-lt"/>
                <a:ea typeface="+mn-ea"/>
                <a:cs typeface="+mn-cs"/>
              </a:rPr>
              <a:t>, June 1999.</a:t>
            </a:r>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E34280-44E7-4A9A-89B3-D1303BD5FD91}" type="slidenum">
              <a:rPr kumimoji="0" lang="en-AU" sz="1800" b="0" i="0" u="none" strike="noStrike" kern="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800" b="0" i="0" u="none" strike="noStrike" kern="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1283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lumMod val="50000"/>
                  </a:prstClr>
                </a:solidFill>
                <a:effectLst/>
                <a:uLnTx/>
                <a:uFillTx/>
              </a:rPr>
              <a:t>Note the words which indicate claims to the significance/importance of the area are being made.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0" lang="en-AU" sz="1200" b="0" i="0" u="none" strike="noStrike" kern="0" cap="none" spc="0" normalizeH="0" baseline="0" noProof="0" dirty="0">
                <a:ln>
                  <a:noFill/>
                </a:ln>
                <a:solidFill>
                  <a:prstClr val="white">
                    <a:lumMod val="50000"/>
                  </a:prstClr>
                </a:solidFill>
                <a:effectLst/>
                <a:uLnTx/>
                <a:uFillTx/>
              </a:rPr>
              <a:t>Helen M. Paterson (2004), “Co-Witnesses and the Effects of Discussion on Eyewitness Memory.” PhD Thesis submitted to UNSW.</a:t>
            </a:r>
            <a:r>
              <a:rPr kumimoji="0" lang="en-AU" sz="1200" b="1" i="0" u="none" strike="noStrike" kern="0" cap="none" spc="0" normalizeH="0" baseline="0" noProof="0" dirty="0">
                <a:ln>
                  <a:noFill/>
                </a:ln>
                <a:solidFill>
                  <a:prstClr val="white">
                    <a:lumMod val="50000"/>
                  </a:prstClr>
                </a:solidFill>
                <a:effectLst/>
                <a:uLnTx/>
                <a:uFillTx/>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baseline="0" dirty="0">
                <a:solidFill>
                  <a:schemeClr val="tx1"/>
                </a:solidFill>
                <a:latin typeface="+mn-lt"/>
                <a:ea typeface="+mn-ea"/>
                <a:cs typeface="+mn-cs"/>
              </a:rPr>
              <a:t>Separation and Purification Technology 61 (2008) 182–192</a:t>
            </a:r>
            <a:endParaRPr kumimoji="0" lang="en-AU" sz="1200" b="1" i="0" u="none" strike="noStrike" kern="0" cap="none" spc="0" normalizeH="0" baseline="0" noProof="0" dirty="0">
              <a:ln>
                <a:noFill/>
              </a:ln>
              <a:solidFill>
                <a:prstClr val="white">
                  <a:lumMod val="50000"/>
                </a:prstClr>
              </a:solidFill>
              <a:effectLst/>
              <a:uLnTx/>
              <a:uFillTx/>
            </a:endParaRPr>
          </a:p>
          <a:p>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0C2146-5CEB-4EF3-BEEA-FC9256897E27}"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86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2.xml"/><Relationship Id="rId1" Type="http://schemas.openxmlformats.org/officeDocument/2006/relationships/themeOverride" Target="../theme/themeOverride5.xml"/><Relationship Id="rId4" Type="http://schemas.openxmlformats.org/officeDocument/2006/relationships/image" Target="../media/image3.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2.xml"/><Relationship Id="rId1" Type="http://schemas.openxmlformats.org/officeDocument/2006/relationships/themeOverride" Target="../theme/themeOverride6.xml"/><Relationship Id="rId4" Type="http://schemas.openxmlformats.org/officeDocument/2006/relationships/image" Target="../media/image3.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3.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3.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hemeOverride" Target="../theme/themeOverride3.xml"/><Relationship Id="rId4"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hemeOverride" Target="../theme/themeOverride4.xml"/><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dirty="0"/>
              <a:t>Student Services, The University of Queensland			</a:t>
            </a:r>
            <a:r>
              <a:rPr lang="en-AU" i="1" dirty="0"/>
              <a:t>Enhancing student learning and engagement</a:t>
            </a: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6225863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fld id="{B401C9D0-2CF3-4E1B-B550-08DB0680FA5B}" type="datetimeFigureOut">
              <a:rPr lang="en-AU" smtClean="0"/>
              <a:pPr/>
              <a:t>5/10/2021</a:t>
            </a:fld>
            <a:endParaRPr lang="en-AU"/>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AU"/>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609CC692-8608-476E-B4EA-D7A5E4C6F46E}" type="slidenum">
              <a:rPr lang="en-AU" smtClean="0"/>
              <a:pPr/>
              <a:t>‹#›</a:t>
            </a:fld>
            <a:endParaRPr lang="en-AU"/>
          </a:p>
        </p:txBody>
      </p:sp>
    </p:spTree>
    <p:extLst>
      <p:ext uri="{BB962C8B-B14F-4D97-AF65-F5344CB8AC3E}">
        <p14:creationId xmlns:p14="http://schemas.microsoft.com/office/powerpoint/2010/main" val="2324602905"/>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17636869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40198069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endParaRPr lang="en-AU">
              <a:solidFill>
                <a:srgbClr val="000000"/>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AU">
                <a:solidFill>
                  <a:prstClr val="white">
                    <a:shade val="50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609CC692-8608-476E-B4EA-D7A5E4C6F46E}" type="slidenum">
              <a:rPr lang="en-AU" smtClean="0">
                <a:solidFill>
                  <a:srgbClr val="000000"/>
                </a:solidFill>
              </a:rPr>
              <a:pPr/>
              <a:t>‹#›</a:t>
            </a:fld>
            <a:endParaRPr lang="en-AU">
              <a:solidFill>
                <a:srgbClr val="000000"/>
              </a:solidFill>
            </a:endParaRPr>
          </a:p>
        </p:txBody>
      </p:sp>
    </p:spTree>
    <p:extLst>
      <p:ext uri="{BB962C8B-B14F-4D97-AF65-F5344CB8AC3E}">
        <p14:creationId xmlns:p14="http://schemas.microsoft.com/office/powerpoint/2010/main" val="3444565906"/>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0667274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15978160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a:t>Student Services, The University of Queensland  Enhancing student learning and engagement</a:t>
            </a:r>
            <a:endParaRPr lang="en-AU" i="1"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344493283"/>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252701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a:t>Student Services, The University of Queensland  Enhancing student learning and engagement</a:t>
            </a:r>
            <a:endParaRPr lang="en-AU" i="1" dirty="0"/>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7303162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Student Services, The University of Queensland  Enhancing student learning and engagement</a:t>
            </a:r>
            <a:endParaRPr lang="en-AU" i="1" dirty="0"/>
          </a:p>
        </p:txBody>
      </p:sp>
    </p:spTree>
    <p:extLst>
      <p:ext uri="{BB962C8B-B14F-4D97-AF65-F5344CB8AC3E}">
        <p14:creationId xmlns:p14="http://schemas.microsoft.com/office/powerpoint/2010/main" val="6976797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3456659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10598664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5088130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12702287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3223352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3661314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endParaRPr lang="en-AU"/>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AU"/>
              <a:t>Student Services, The University of Queensland  Enhancing student learning and engagement</a:t>
            </a: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609CC692-8608-476E-B4EA-D7A5E4C6F46E}" type="slidenum">
              <a:rPr lang="en-AU" smtClean="0"/>
              <a:pPr/>
              <a:t>‹#›</a:t>
            </a:fld>
            <a:endParaRPr lang="en-AU"/>
          </a:p>
        </p:txBody>
      </p:sp>
    </p:spTree>
    <p:extLst>
      <p:ext uri="{BB962C8B-B14F-4D97-AF65-F5344CB8AC3E}">
        <p14:creationId xmlns:p14="http://schemas.microsoft.com/office/powerpoint/2010/main" val="3173052616"/>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6191409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t>Student Services, The University of Queensland  Enhancing student learning and engagement</a:t>
            </a:r>
            <a:endParaRPr lang="en-AU" i="1" dirty="0"/>
          </a:p>
        </p:txBody>
      </p:sp>
    </p:spTree>
    <p:extLst>
      <p:ext uri="{BB962C8B-B14F-4D97-AF65-F5344CB8AC3E}">
        <p14:creationId xmlns:p14="http://schemas.microsoft.com/office/powerpoint/2010/main" val="35537689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166453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1195376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529605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 </a:t>
            </a:r>
          </a:p>
        </p:txBody>
      </p:sp>
    </p:spTree>
    <p:extLst>
      <p:ext uri="{BB962C8B-B14F-4D97-AF65-F5344CB8AC3E}">
        <p14:creationId xmlns:p14="http://schemas.microsoft.com/office/powerpoint/2010/main" val="18770554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2953648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lang="en-AU">
              <a:solidFill>
                <a:prstClr val="black">
                  <a:tint val="75000"/>
                </a:prstClr>
              </a:solidFill>
            </a:endParaRPr>
          </a:p>
        </p:txBody>
      </p:sp>
      <p:sp>
        <p:nvSpPr>
          <p:cNvPr id="8" name="Footer Placeholder 7"/>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9" name="Slide Number Placeholder 8"/>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4111714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solidFill>
                <a:prstClr val="black">
                  <a:tint val="75000"/>
                </a:prstClr>
              </a:solidFill>
            </a:endParaRPr>
          </a:p>
        </p:txBody>
      </p:sp>
      <p:sp>
        <p:nvSpPr>
          <p:cNvPr id="4" name="Footer Placeholder 3"/>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5" name="Slide Number Placeholder 4"/>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446137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solidFill>
                <a:prstClr val="black">
                  <a:tint val="75000"/>
                </a:prstClr>
              </a:solidFill>
            </a:endParaRPr>
          </a:p>
        </p:txBody>
      </p:sp>
      <p:sp>
        <p:nvSpPr>
          <p:cNvPr id="3" name="Footer Placeholder 2"/>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4" name="Slide Number Placeholder 3"/>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5033330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4568147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4787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8486678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399212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dirty="0">
                <a:solidFill>
                  <a:srgbClr val="000000"/>
                </a:solidFill>
              </a:rPr>
              <a:t>Student Services, The University of Queensland			</a:t>
            </a:r>
            <a:r>
              <a:rPr lang="en-AU" i="1" dirty="0">
                <a:solidFill>
                  <a:srgbClr val="000000"/>
                </a:solidFill>
              </a:rPr>
              <a:t>Enhancing student learning and engagement</a:t>
            </a: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973630846"/>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217053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a:xfrm>
            <a:off x="0" y="0"/>
            <a:ext cx="9144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a:xfrm>
            <a:off x="7389171" y="5499894"/>
            <a:ext cx="1754829" cy="1358107"/>
          </a:xfrm>
          <a:prstGeom prst="rect">
            <a:avLst/>
          </a:prstGeom>
          <a:ln>
            <a:noFill/>
          </a:ln>
        </p:spPr>
      </p:pic>
      <p:sp>
        <p:nvSpPr>
          <p:cNvPr id="2" name="Title 1"/>
          <p:cNvSpPr>
            <a:spLocks noGrp="1"/>
          </p:cNvSpPr>
          <p:nvPr>
            <p:ph type="title" hasCustomPrompt="1"/>
          </p:nvPr>
        </p:nvSpPr>
        <p:spPr>
          <a:xfrm>
            <a:off x="521494" y="1160745"/>
            <a:ext cx="8053685" cy="1296144"/>
          </a:xfrm>
        </p:spPr>
        <p:txBody>
          <a:bodyPr anchor="b">
            <a:noAutofit/>
          </a:bodyPr>
          <a:lstStyle>
            <a:lvl1pPr>
              <a:lnSpc>
                <a:spcPts val="3780"/>
              </a:lnSpc>
              <a:defRPr sz="315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521474" y="2571295"/>
            <a:ext cx="8060400" cy="2675249"/>
          </a:xfrm>
          <a:prstGeom prst="rect">
            <a:avLst/>
          </a:prstGeom>
        </p:spPr>
        <p:txBody>
          <a:bodyPr>
            <a:normAutofit/>
          </a:bodyPr>
          <a:lstStyle>
            <a:lvl1pPr marL="0" indent="0">
              <a:lnSpc>
                <a:spcPts val="2430"/>
              </a:lnSpc>
              <a:buNone/>
              <a:defRPr sz="2025">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a:xfrm>
            <a:off x="1" y="4064705"/>
            <a:ext cx="2024829"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521494" y="207631"/>
            <a:ext cx="2403000" cy="472463"/>
          </a:xfrm>
          <a:prstGeom prst="rect">
            <a:avLst/>
          </a:prstGeom>
        </p:spPr>
      </p:pic>
    </p:spTree>
    <p:extLst>
      <p:ext uri="{BB962C8B-B14F-4D97-AF65-F5344CB8AC3E}">
        <p14:creationId xmlns:p14="http://schemas.microsoft.com/office/powerpoint/2010/main" val="42690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dirty="0">
                <a:solidFill>
                  <a:srgbClr val="000000"/>
                </a:solidFill>
              </a:rPr>
              <a:t>Student Services, The University of Queensland			</a:t>
            </a:r>
            <a:r>
              <a:rPr lang="en-AU" i="1" dirty="0">
                <a:solidFill>
                  <a:srgbClr val="000000"/>
                </a:solidFill>
              </a:rPr>
              <a:t>Enhancing student learning and engagement</a:t>
            </a: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3479100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9188624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21205595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873286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206449884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6662349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580454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pPr fontAlgn="auto">
              <a:spcBef>
                <a:spcPts val="0"/>
              </a:spcBef>
              <a:spcAft>
                <a:spcPts val="0"/>
              </a:spcAft>
            </a:pPr>
            <a:fld id="{B401C9D0-2CF3-4E1B-B550-08DB0680FA5B}" type="datetimeFigureOut">
              <a:rPr lang="en-AU" smtClean="0">
                <a:solidFill>
                  <a:srgbClr val="000000"/>
                </a:solidFill>
                <a:latin typeface="Corbel"/>
              </a:rPr>
              <a:pPr fontAlgn="auto">
                <a:spcBef>
                  <a:spcPts val="0"/>
                </a:spcBef>
                <a:spcAft>
                  <a:spcPts val="0"/>
                </a:spcAft>
              </a:pPr>
              <a:t>5/10/2021</a:t>
            </a:fld>
            <a:endParaRPr lang="en-AU">
              <a:solidFill>
                <a:srgbClr val="000000"/>
              </a:solidFill>
              <a:latin typeface="Corbe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AU">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pPr fontAlgn="auto">
              <a:spcBef>
                <a:spcPts val="0"/>
              </a:spcBef>
              <a:spcAft>
                <a:spcPts val="0"/>
              </a:spcAft>
            </a:pPr>
            <a:fld id="{609CC692-8608-476E-B4EA-D7A5E4C6F46E}" type="slidenum">
              <a:rPr lang="en-AU" smtClean="0">
                <a:solidFill>
                  <a:srgbClr val="000000"/>
                </a:solidFill>
                <a:latin typeface="Corbel"/>
              </a:rPr>
              <a:pPr fontAlgn="auto">
                <a:spcBef>
                  <a:spcPts val="0"/>
                </a:spcBef>
                <a:spcAft>
                  <a:spcPts val="0"/>
                </a:spcAft>
              </a:pPr>
              <a:t>‹#›</a:t>
            </a:fld>
            <a:endParaRPr lang="en-AU">
              <a:solidFill>
                <a:srgbClr val="000000"/>
              </a:solidFill>
              <a:latin typeface="Corbel"/>
            </a:endParaRPr>
          </a:p>
        </p:txBody>
      </p:sp>
    </p:spTree>
    <p:extLst>
      <p:ext uri="{BB962C8B-B14F-4D97-AF65-F5344CB8AC3E}">
        <p14:creationId xmlns:p14="http://schemas.microsoft.com/office/powerpoint/2010/main" val="2147943031"/>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1784955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 </a:t>
            </a:r>
          </a:p>
        </p:txBody>
      </p:sp>
    </p:spTree>
    <p:extLst>
      <p:ext uri="{BB962C8B-B14F-4D97-AF65-F5344CB8AC3E}">
        <p14:creationId xmlns:p14="http://schemas.microsoft.com/office/powerpoint/2010/main" val="2179286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a:xfrm>
            <a:off x="0" y="0"/>
            <a:ext cx="9144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2" name="Title 1"/>
          <p:cNvSpPr>
            <a:spLocks noGrp="1"/>
          </p:cNvSpPr>
          <p:nvPr>
            <p:ph type="title" hasCustomPrompt="1"/>
          </p:nvPr>
        </p:nvSpPr>
        <p:spPr>
          <a:xfrm>
            <a:off x="521494" y="1143405"/>
            <a:ext cx="8053685" cy="1296144"/>
          </a:xfrm>
        </p:spPr>
        <p:txBody>
          <a:bodyPr anchor="b">
            <a:noAutofit/>
          </a:bodyPr>
          <a:lstStyle>
            <a:lvl1pPr>
              <a:lnSpc>
                <a:spcPts val="3780"/>
              </a:lnSpc>
              <a:defRPr sz="315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521474" y="2553955"/>
            <a:ext cx="8060400" cy="2675249"/>
          </a:xfrm>
          <a:prstGeom prst="rect">
            <a:avLst/>
          </a:prstGeom>
        </p:spPr>
        <p:txBody>
          <a:bodyPr>
            <a:normAutofit/>
          </a:bodyPr>
          <a:lstStyle>
            <a:lvl1pPr marL="0" indent="0">
              <a:lnSpc>
                <a:spcPts val="2430"/>
              </a:lnSpc>
              <a:buNone/>
              <a:defRPr sz="2025">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a:xfrm>
            <a:off x="1" y="4076700"/>
            <a:ext cx="1916906"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8" name="Graphic 1">
            <a:extLst>
              <a:ext uri="{FF2B5EF4-FFF2-40B4-BE49-F238E27FC236}">
                <a16:creationId xmlns:a16="http://schemas.microsoft.com/office/drawing/2014/main" id="{570549AC-72A0-49C7-B98A-4959B5690850}"/>
              </a:ext>
            </a:extLst>
          </p:cNvPr>
          <p:cNvSpPr/>
          <p:nvPr userDrawn="1"/>
        </p:nvSpPr>
        <p:spPr>
          <a:xfrm>
            <a:off x="7434318" y="5571760"/>
            <a:ext cx="1709682"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sz="1350"/>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521494" y="207631"/>
            <a:ext cx="2403000" cy="472463"/>
          </a:xfrm>
          <a:prstGeom prst="rect">
            <a:avLst/>
          </a:prstGeom>
        </p:spPr>
      </p:pic>
    </p:spTree>
    <p:extLst>
      <p:ext uri="{BB962C8B-B14F-4D97-AF65-F5344CB8AC3E}">
        <p14:creationId xmlns:p14="http://schemas.microsoft.com/office/powerpoint/2010/main" val="254126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8163510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0881617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802385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2406962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lang="en-AU">
              <a:solidFill>
                <a:prstClr val="black">
                  <a:tint val="75000"/>
                </a:prstClr>
              </a:solidFill>
            </a:endParaRPr>
          </a:p>
        </p:txBody>
      </p:sp>
      <p:sp>
        <p:nvSpPr>
          <p:cNvPr id="8" name="Footer Placeholder 7"/>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9" name="Slide Number Placeholder 8"/>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1726256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solidFill>
                <a:prstClr val="black">
                  <a:tint val="75000"/>
                </a:prstClr>
              </a:solidFill>
            </a:endParaRPr>
          </a:p>
        </p:txBody>
      </p:sp>
      <p:sp>
        <p:nvSpPr>
          <p:cNvPr id="4" name="Footer Placeholder 3"/>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5" name="Slide Number Placeholder 4"/>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883033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solidFill>
                <a:prstClr val="black">
                  <a:tint val="75000"/>
                </a:prstClr>
              </a:solidFill>
            </a:endParaRPr>
          </a:p>
        </p:txBody>
      </p:sp>
      <p:sp>
        <p:nvSpPr>
          <p:cNvPr id="3" name="Footer Placeholder 2"/>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4" name="Slide Number Placeholder 3"/>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208367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43983600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936626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067107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494" y="1143405"/>
            <a:ext cx="8046485" cy="1296144"/>
          </a:xfrm>
        </p:spPr>
        <p:txBody>
          <a:bodyPr anchor="b">
            <a:noAutofit/>
          </a:bodyPr>
          <a:lstStyle>
            <a:lvl1pPr>
              <a:lnSpc>
                <a:spcPts val="3780"/>
              </a:lnSpc>
              <a:defRPr sz="315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521480" y="2553955"/>
            <a:ext cx="8053194" cy="2675249"/>
          </a:xfrm>
          <a:prstGeom prst="rect">
            <a:avLst/>
          </a:prstGeom>
          <a:noFill/>
        </p:spPr>
        <p:txBody>
          <a:bodyPr>
            <a:normAutofit/>
          </a:bodyPr>
          <a:lstStyle>
            <a:lvl1pPr marL="0" indent="0">
              <a:lnSpc>
                <a:spcPts val="2430"/>
              </a:lnSpc>
              <a:buNone/>
              <a:defRPr sz="2025">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a:xfrm>
            <a:off x="2" y="0"/>
            <a:ext cx="9143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528637" y="234887"/>
            <a:ext cx="2241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5724128" cy="1061829"/>
          </a:xfrm>
          <a:prstGeom prst="rect">
            <a:avLst/>
          </a:prstGeom>
          <a:solidFill>
            <a:schemeClr val="accent1"/>
          </a:solidFill>
        </p:spPr>
        <p:txBody>
          <a:bodyPr wrap="square" rtlCol="0">
            <a:spAutoFit/>
          </a:bodyPr>
          <a:lstStyle/>
          <a:p>
            <a:r>
              <a:rPr lang="en-AU" sz="1050" dirty="0">
                <a:solidFill>
                  <a:schemeClr val="bg1"/>
                </a:solidFill>
              </a:rPr>
              <a:t>For this slide design, you can choose your own image </a:t>
            </a:r>
            <a:br>
              <a:rPr lang="en-AU" sz="1050" dirty="0">
                <a:solidFill>
                  <a:schemeClr val="bg1"/>
                </a:solidFill>
              </a:rPr>
            </a:br>
            <a:r>
              <a:rPr lang="en-AU" sz="1050" dirty="0">
                <a:solidFill>
                  <a:schemeClr val="bg1"/>
                </a:solidFill>
              </a:rPr>
              <a:t>by right-clicking somewhere on the slide, not in a content placeholder.</a:t>
            </a:r>
          </a:p>
          <a:p>
            <a:r>
              <a:rPr lang="en-US" sz="1050" dirty="0">
                <a:solidFill>
                  <a:schemeClr val="bg1"/>
                </a:solidFill>
              </a:rPr>
              <a:t>‘Format Background</a:t>
            </a:r>
          </a:p>
          <a:p>
            <a:r>
              <a:rPr lang="en-US" sz="1050" dirty="0">
                <a:solidFill>
                  <a:schemeClr val="bg1"/>
                </a:solidFill>
              </a:rPr>
              <a:t>Under the ‘Fill’ menu, ‘Picture’ is already selected</a:t>
            </a:r>
          </a:p>
          <a:p>
            <a:r>
              <a:rPr lang="en-US" sz="1050" dirty="0">
                <a:solidFill>
                  <a:schemeClr val="bg1"/>
                </a:solidFill>
              </a:rPr>
              <a:t>Go to the ‘File’ button and select another image</a:t>
            </a:r>
          </a:p>
          <a:p>
            <a:r>
              <a:rPr lang="en-US" sz="1050" dirty="0">
                <a:solidFill>
                  <a:schemeClr val="bg1"/>
                </a:solidFill>
              </a:rPr>
              <a:t>Change text </a:t>
            </a:r>
            <a:r>
              <a:rPr lang="en-US" sz="1050" dirty="0" err="1">
                <a:solidFill>
                  <a:schemeClr val="bg1"/>
                </a:solidFill>
              </a:rPr>
              <a:t>colour</a:t>
            </a:r>
            <a:r>
              <a:rPr lang="en-US" sz="1050" dirty="0">
                <a:solidFill>
                  <a:schemeClr val="bg1"/>
                </a:solidFill>
              </a:rPr>
              <a:t> as necessary to suit the image</a:t>
            </a:r>
            <a:endParaRPr lang="en-AU" sz="105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a:xfrm>
            <a:off x="1" y="4076700"/>
            <a:ext cx="1916906"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Graphic 1">
            <a:extLst>
              <a:ext uri="{FF2B5EF4-FFF2-40B4-BE49-F238E27FC236}">
                <a16:creationId xmlns:a16="http://schemas.microsoft.com/office/drawing/2014/main" id="{84EF10FC-E046-43D3-9897-04BE4FF5A176}"/>
              </a:ext>
            </a:extLst>
          </p:cNvPr>
          <p:cNvSpPr/>
          <p:nvPr userDrawn="1"/>
        </p:nvSpPr>
        <p:spPr>
          <a:xfrm>
            <a:off x="7434318" y="5571760"/>
            <a:ext cx="1709682"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sz="1350"/>
          </a:p>
        </p:txBody>
      </p:sp>
    </p:spTree>
    <p:extLst>
      <p:ext uri="{BB962C8B-B14F-4D97-AF65-F5344CB8AC3E}">
        <p14:creationId xmlns:p14="http://schemas.microsoft.com/office/powerpoint/2010/main" val="111294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1455743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302E9-71DA-41E7-B8C4-9C7C3DB5BB08}" type="datetimeFigureOut">
              <a:rPr lang="en-AU" smtClean="0"/>
              <a:t>5/10/2021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21972424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302E9-71DA-41E7-B8C4-9C7C3DB5BB08}" type="datetimeFigureOut">
              <a:rPr lang="en-AU" smtClean="0"/>
              <a:t>5/10/2021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174616604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D302E9-71DA-41E7-B8C4-9C7C3DB5BB08}" type="datetimeFigureOut">
              <a:rPr lang="en-AU" smtClean="0"/>
              <a:t>5/10/2021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85591693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302E9-71DA-41E7-B8C4-9C7C3DB5BB08}" type="datetimeFigureOut">
              <a:rPr lang="en-AU" smtClean="0"/>
              <a:t>5/10/2021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40157663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302E9-71DA-41E7-B8C4-9C7C3DB5BB08}" type="datetimeFigureOut">
              <a:rPr lang="en-AU" smtClean="0"/>
              <a:t>5/10/2021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35574242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302E9-71DA-41E7-B8C4-9C7C3DB5BB08}" type="datetimeFigureOut">
              <a:rPr lang="en-AU" smtClean="0"/>
              <a:t>5/10/2021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36724784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302E9-71DA-41E7-B8C4-9C7C3DB5BB08}" type="datetimeFigureOut">
              <a:rPr lang="en-AU" smtClean="0"/>
              <a:t>5/10/2021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50250230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D302E9-71DA-41E7-B8C4-9C7C3DB5BB08}" type="datetimeFigureOut">
              <a:rPr lang="en-AU" smtClean="0"/>
              <a:t>5/10/2021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30219091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9D302E9-71DA-41E7-B8C4-9C7C3DB5BB08}" type="datetimeFigureOut">
              <a:rPr lang="en-AU" smtClean="0"/>
              <a:t>5/10/2021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2471258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a:xfrm>
            <a:off x="0" y="0"/>
            <a:ext cx="9144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6232269" y="275999"/>
            <a:ext cx="2403000" cy="472463"/>
          </a:xfrm>
          <a:prstGeom prst="rect">
            <a:avLst/>
          </a:prstGeom>
        </p:spPr>
      </p:pic>
      <p:sp>
        <p:nvSpPr>
          <p:cNvPr id="2" name="Title 1"/>
          <p:cNvSpPr>
            <a:spLocks noGrp="1"/>
          </p:cNvSpPr>
          <p:nvPr>
            <p:ph type="title" hasCustomPrompt="1"/>
          </p:nvPr>
        </p:nvSpPr>
        <p:spPr>
          <a:xfrm>
            <a:off x="521495" y="1700812"/>
            <a:ext cx="8076510" cy="1224137"/>
          </a:xfrm>
        </p:spPr>
        <p:txBody>
          <a:bodyPr anchor="b">
            <a:noAutofit/>
          </a:bodyPr>
          <a:lstStyle>
            <a:lvl1pPr>
              <a:lnSpc>
                <a:spcPts val="3780"/>
              </a:lnSpc>
              <a:defRPr sz="315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521495" y="3113745"/>
            <a:ext cx="8076510" cy="2043451"/>
          </a:xfrm>
          <a:prstGeom prst="rect">
            <a:avLst/>
          </a:prstGeom>
        </p:spPr>
        <p:txBody>
          <a:bodyPr>
            <a:normAutofit/>
          </a:bodyPr>
          <a:lstStyle>
            <a:lvl1pPr marL="0" indent="0">
              <a:lnSpc>
                <a:spcPts val="2430"/>
              </a:lnSpc>
              <a:buNone/>
              <a:defRPr sz="2025">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a:xfrm>
            <a:off x="1" y="4076700"/>
            <a:ext cx="1916906"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8" name="Graphic 1">
            <a:extLst>
              <a:ext uri="{FF2B5EF4-FFF2-40B4-BE49-F238E27FC236}">
                <a16:creationId xmlns:a16="http://schemas.microsoft.com/office/drawing/2014/main" id="{F070BDDD-4427-48C1-9206-C4CC3FAE8AD1}"/>
              </a:ext>
            </a:extLst>
          </p:cNvPr>
          <p:cNvSpPr/>
          <p:nvPr userDrawn="1"/>
        </p:nvSpPr>
        <p:spPr>
          <a:xfrm>
            <a:off x="7434318" y="5571760"/>
            <a:ext cx="1709682"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sz="1350"/>
          </a:p>
        </p:txBody>
      </p:sp>
    </p:spTree>
    <p:extLst>
      <p:ext uri="{BB962C8B-B14F-4D97-AF65-F5344CB8AC3E}">
        <p14:creationId xmlns:p14="http://schemas.microsoft.com/office/powerpoint/2010/main" val="264301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302E9-71DA-41E7-B8C4-9C7C3DB5BB08}" type="datetimeFigureOut">
              <a:rPr lang="en-AU" smtClean="0"/>
              <a:t>5/10/2021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34189144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302E9-71DA-41E7-B8C4-9C7C3DB5BB08}" type="datetimeFigureOut">
              <a:rPr lang="en-AU" smtClean="0"/>
              <a:t>5/10/2021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C05226E-A9DE-431E-8F09-C453B218656A}" type="slidenum">
              <a:rPr lang="en-AU" smtClean="0"/>
              <a:t>‹#›</a:t>
            </a:fld>
            <a:endParaRPr lang="en-AU"/>
          </a:p>
        </p:txBody>
      </p:sp>
    </p:spTree>
    <p:extLst>
      <p:ext uri="{BB962C8B-B14F-4D97-AF65-F5344CB8AC3E}">
        <p14:creationId xmlns:p14="http://schemas.microsoft.com/office/powerpoint/2010/main" val="3382389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050" y="551656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100392" y="5561851"/>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527248" y="764704"/>
            <a:ext cx="5328592" cy="1673352"/>
          </a:xfrm>
        </p:spPr>
        <p:txBody>
          <a:bodyPr tIns="0" bIns="0" anchor="t"/>
          <a:lstStyle>
            <a:lvl1pPr algn="l">
              <a:defRPr sz="4700" b="1"/>
            </a:lvl1pPr>
            <a:extLst/>
          </a:lstStyle>
          <a:p>
            <a:r>
              <a:rPr lang="en-US"/>
              <a:t>Click to edit Master title style</a:t>
            </a:r>
            <a:endParaRPr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endParaRPr lang="en-US" dirty="0"/>
          </a:p>
        </p:txBody>
      </p:sp>
      <p:sp>
        <p:nvSpPr>
          <p:cNvPr id="8" name="Footer Placeholder 4"/>
          <p:cNvSpPr>
            <a:spLocks noGrp="1"/>
          </p:cNvSpPr>
          <p:nvPr>
            <p:ph type="ftr" sz="quarter" idx="10"/>
          </p:nvPr>
        </p:nvSpPr>
        <p:spPr>
          <a:xfrm>
            <a:off x="468313" y="6453188"/>
            <a:ext cx="8351837" cy="274637"/>
          </a:xfrm>
        </p:spPr>
        <p:txBody>
          <a:bodyPr/>
          <a:lstStyle>
            <a:lvl1pPr>
              <a:defRPr>
                <a:solidFill>
                  <a:schemeClr val="bg1"/>
                </a:solidFill>
              </a:defRPr>
            </a:lvl1pPr>
          </a:lstStyle>
          <a:p>
            <a:pPr>
              <a:defRPr/>
            </a:pPr>
            <a:endParaRPr lang="en-US">
              <a:solidFill>
                <a:srgbClr val="000000"/>
              </a:solidFill>
            </a:endParaRPr>
          </a:p>
        </p:txBody>
      </p:sp>
    </p:spTree>
    <p:extLst>
      <p:ext uri="{BB962C8B-B14F-4D97-AF65-F5344CB8AC3E}">
        <p14:creationId xmlns:p14="http://schemas.microsoft.com/office/powerpoint/2010/main" val="4126655359"/>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071071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549751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078828" y="5587074"/>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title"/>
          </p:nvPr>
        </p:nvSpPr>
        <p:spPr>
          <a:xfrm>
            <a:off x="438096" y="44624"/>
            <a:ext cx="8013192" cy="1636776"/>
          </a:xfrm>
        </p:spPr>
        <p:txBody>
          <a:bodyPr tIns="0" rIns="91440" bIns="0" anchor="b"/>
          <a:lstStyle>
            <a:lvl1pPr algn="l">
              <a:defRPr sz="4700" b="1" cap="none" baseline="0"/>
            </a:lvl1pPr>
            <a:extLst/>
          </a:lstStyle>
          <a:p>
            <a:r>
              <a:rPr lang="en-US"/>
              <a:t>Click to edit Master title style</a:t>
            </a:r>
            <a:endParaRPr lang="en-US" dirty="0"/>
          </a:p>
        </p:txBody>
      </p:sp>
      <p:sp>
        <p:nvSpPr>
          <p:cNvPr id="3" name="Text Placeholder 2"/>
          <p:cNvSpPr>
            <a:spLocks noGrp="1"/>
          </p:cNvSpPr>
          <p:nvPr>
            <p:ph type="body" idx="1"/>
          </p:nvPr>
        </p:nvSpPr>
        <p:spPr>
          <a:xfrm>
            <a:off x="438096" y="1754552"/>
            <a:ext cx="8022336" cy="685800"/>
          </a:xfrm>
        </p:spPr>
        <p:txBody>
          <a:bodyPr lIns="146304" tIns="0" rIns="45720" bIns="0">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8" name="Footer Placeholder 4"/>
          <p:cNvSpPr>
            <a:spLocks noGrp="1"/>
          </p:cNvSpPr>
          <p:nvPr>
            <p:ph type="ftr" sz="quarter" idx="10"/>
          </p:nvPr>
        </p:nvSpPr>
        <p:spPr>
          <a:xfrm>
            <a:off x="539750" y="6394450"/>
            <a:ext cx="8353425" cy="274638"/>
          </a:xfrm>
        </p:spPr>
        <p:txBody>
          <a:bodyPr/>
          <a:lstStyle>
            <a:lvl1pPr>
              <a:defRPr>
                <a:solidFill>
                  <a:schemeClr val="bg1"/>
                </a:solidFill>
              </a:defRPr>
            </a:lvl1pPr>
          </a:lstStyle>
          <a:p>
            <a:pPr>
              <a:defRPr/>
            </a:pPr>
            <a:endParaRPr lang="en-US">
              <a:solidFill>
                <a:srgbClr val="000000"/>
              </a:solidFill>
            </a:endParaRPr>
          </a:p>
        </p:txBody>
      </p:sp>
    </p:spTree>
    <p:extLst>
      <p:ext uri="{BB962C8B-B14F-4D97-AF65-F5344CB8AC3E}">
        <p14:creationId xmlns:p14="http://schemas.microsoft.com/office/powerpoint/2010/main" val="3139855078"/>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343857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accent3"/>
                </a:solidFill>
              </a:defRPr>
            </a:lvl1pPr>
            <a:extLst/>
          </a:lstStyle>
          <a:p>
            <a:r>
              <a:rPr lang="en-US"/>
              <a:t>Click to edit Master title style</a:t>
            </a:r>
            <a:endParaRPr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61573672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endParaRPr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049564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5293942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7347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495" y="1700812"/>
            <a:ext cx="8076510" cy="1224137"/>
          </a:xfrm>
        </p:spPr>
        <p:txBody>
          <a:bodyPr anchor="b">
            <a:noAutofit/>
          </a:bodyPr>
          <a:lstStyle>
            <a:lvl1pPr>
              <a:lnSpc>
                <a:spcPts val="3780"/>
              </a:lnSpc>
              <a:defRPr sz="315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521495" y="3113745"/>
            <a:ext cx="8076510" cy="2043451"/>
          </a:xfrm>
          <a:prstGeom prst="rect">
            <a:avLst/>
          </a:prstGeom>
        </p:spPr>
        <p:txBody>
          <a:bodyPr>
            <a:normAutofit/>
          </a:bodyPr>
          <a:lstStyle>
            <a:lvl1pPr marL="0" indent="0">
              <a:lnSpc>
                <a:spcPts val="2430"/>
              </a:lnSpc>
              <a:buNone/>
              <a:defRPr sz="2025">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5724128" cy="738664"/>
          </a:xfrm>
          <a:prstGeom prst="rect">
            <a:avLst/>
          </a:prstGeom>
          <a:solidFill>
            <a:schemeClr val="accent1"/>
          </a:solidFill>
        </p:spPr>
        <p:txBody>
          <a:bodyPr wrap="square" rtlCol="0">
            <a:spAutoFit/>
          </a:bodyPr>
          <a:lstStyle/>
          <a:p>
            <a:r>
              <a:rPr lang="en-AU" sz="1050" dirty="0">
                <a:solidFill>
                  <a:schemeClr val="bg1"/>
                </a:solidFill>
              </a:rPr>
              <a:t>For this slide design, you can change the background colour</a:t>
            </a:r>
          </a:p>
          <a:p>
            <a:r>
              <a:rPr lang="en-AU" sz="1050" dirty="0">
                <a:solidFill>
                  <a:schemeClr val="bg1"/>
                </a:solidFill>
              </a:rPr>
              <a:t>by right-clicking somewhere on the slide, not in a content placeholder.</a:t>
            </a:r>
          </a:p>
          <a:p>
            <a:r>
              <a:rPr lang="en-US" sz="1050" dirty="0">
                <a:solidFill>
                  <a:schemeClr val="bg1"/>
                </a:solidFill>
              </a:rPr>
              <a:t>‘Format Background</a:t>
            </a:r>
          </a:p>
          <a:p>
            <a:r>
              <a:rPr lang="en-US" sz="1050" dirty="0">
                <a:solidFill>
                  <a:schemeClr val="bg1"/>
                </a:solidFill>
              </a:rPr>
              <a:t>Under the ‘Fill’ menu, ‘change ‘Solid fill’ to a </a:t>
            </a:r>
            <a:r>
              <a:rPr lang="en-US" sz="1050" dirty="0" err="1">
                <a:solidFill>
                  <a:schemeClr val="bg1"/>
                </a:solidFill>
              </a:rPr>
              <a:t>colour</a:t>
            </a:r>
            <a:r>
              <a:rPr lang="en-US" sz="1050" dirty="0">
                <a:solidFill>
                  <a:schemeClr val="bg1"/>
                </a:solidFill>
              </a:rPr>
              <a:t> from the palette</a:t>
            </a:r>
            <a:endParaRPr lang="en-AU" sz="105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6232269" y="275999"/>
            <a:ext cx="2403000" cy="472463"/>
          </a:xfrm>
          <a:prstGeom prst="rect">
            <a:avLst/>
          </a:prstGeom>
        </p:spPr>
      </p:pic>
    </p:spTree>
    <p:extLst>
      <p:ext uri="{BB962C8B-B14F-4D97-AF65-F5344CB8AC3E}">
        <p14:creationId xmlns:p14="http://schemas.microsoft.com/office/powerpoint/2010/main" val="181036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6986553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a:prstGeom prst="rect">
            <a:avLst/>
          </a:prstGeom>
        </p:spPr>
        <p:txBody>
          <a:bodyPr/>
          <a:lstStyle>
            <a:lvl1pPr>
              <a:defRPr>
                <a:latin typeface="Arial" charset="0"/>
              </a:defRPr>
            </a:lvl1pPr>
          </a:lstStyle>
          <a:p>
            <a:pPr fontAlgn="base">
              <a:spcBef>
                <a:spcPct val="0"/>
              </a:spcBef>
              <a:spcAft>
                <a:spcPct val="0"/>
              </a:spcAft>
              <a:defRPr/>
            </a:pPr>
            <a:endParaRPr lang="en-US">
              <a:solidFill>
                <a:srgbClr val="000000"/>
              </a:solidFill>
              <a:ea typeface="ＭＳ Ｐゴシック" pitchFamily="34" charset="-128"/>
            </a:endParaRPr>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solidFill>
                <a:prstClr val="white">
                  <a:shade val="50000"/>
                </a:prstClr>
              </a:solidFill>
            </a:endParaRPr>
          </a:p>
        </p:txBody>
      </p:sp>
      <p:sp>
        <p:nvSpPr>
          <p:cNvPr id="9" name="Slide Number Placeholder 6"/>
          <p:cNvSpPr>
            <a:spLocks noGrp="1"/>
          </p:cNvSpPr>
          <p:nvPr>
            <p:ph type="sldNum" sz="quarter" idx="12"/>
          </p:nvPr>
        </p:nvSpPr>
        <p:spPr>
          <a:xfrm>
            <a:off x="8339138" y="1169988"/>
            <a:ext cx="733425" cy="201612"/>
          </a:xfrm>
          <a:prstGeom prst="rect">
            <a:avLst/>
          </a:prstGeom>
        </p:spPr>
        <p:txBody>
          <a:bodyPr/>
          <a:lstStyle>
            <a:lvl1pPr>
              <a:defRPr>
                <a:latin typeface="Arial" charset="0"/>
              </a:defRPr>
            </a:lvl1pPr>
          </a:lstStyle>
          <a:p>
            <a:pPr fontAlgn="base">
              <a:spcBef>
                <a:spcPct val="0"/>
              </a:spcBef>
              <a:spcAft>
                <a:spcPct val="0"/>
              </a:spcAft>
              <a:defRPr/>
            </a:pPr>
            <a:fld id="{6DDDC7FD-B0DC-4A3B-BDEA-3C6BD51A531A}" type="slidenum">
              <a:rPr lang="en-AU">
                <a:solidFill>
                  <a:srgbClr val="000000"/>
                </a:solidFill>
                <a:ea typeface="ＭＳ Ｐゴシック" pitchFamily="34" charset="-128"/>
              </a:rPr>
              <a:pPr fontAlgn="base">
                <a:spcBef>
                  <a:spcPct val="0"/>
                </a:spcBef>
                <a:spcAft>
                  <a:spcPct val="0"/>
                </a:spcAft>
                <a:defRPr/>
              </a:pPr>
              <a:t>‹#›</a:t>
            </a:fld>
            <a:endParaRPr lang="en-AU">
              <a:solidFill>
                <a:srgbClr val="000000"/>
              </a:solidFill>
              <a:ea typeface="ＭＳ Ｐゴシック" pitchFamily="34" charset="-128"/>
            </a:endParaRPr>
          </a:p>
        </p:txBody>
      </p:sp>
    </p:spTree>
    <p:extLst>
      <p:ext uri="{BB962C8B-B14F-4D97-AF65-F5344CB8AC3E}">
        <p14:creationId xmlns:p14="http://schemas.microsoft.com/office/powerpoint/2010/main" val="2480108585"/>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8220050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 name="Rectangle 4"/>
          <p:cNvSpPr/>
          <p:nvPr/>
        </p:nvSpPr>
        <p:spPr bwMode="ltGray">
          <a:xfrm>
            <a:off x="6648450" y="0"/>
            <a:ext cx="2514600"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20322897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600200"/>
            <a:ext cx="8229600" cy="4530725"/>
          </a:xfrm>
        </p:spPr>
        <p:txBody>
          <a:bodyPr rtlCol="0">
            <a:normAutofit/>
          </a:bodyPr>
          <a:lstStyle/>
          <a:p>
            <a:pPr lvl="0"/>
            <a:endParaRPr lang="en-AU" noProof="0"/>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atin typeface="Arial" charset="0"/>
              </a:defRPr>
            </a:lvl1pPr>
          </a:lstStyle>
          <a:p>
            <a:pPr fontAlgn="base">
              <a:spcBef>
                <a:spcPct val="0"/>
              </a:spcBef>
              <a:spcAft>
                <a:spcPct val="0"/>
              </a:spcAft>
              <a:defRPr/>
            </a:pPr>
            <a:endParaRPr lang="en-US">
              <a:solidFill>
                <a:srgbClr val="000000"/>
              </a:solidFill>
              <a:ea typeface="ＭＳ Ｐゴシック" pitchFamily="34" charset="-128"/>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atin typeface="Arial" charset="0"/>
              </a:defRPr>
            </a:lvl1pPr>
          </a:lstStyle>
          <a:p>
            <a:pPr fontAlgn="base">
              <a:spcBef>
                <a:spcPct val="0"/>
              </a:spcBef>
              <a:spcAft>
                <a:spcPct val="0"/>
              </a:spcAft>
              <a:defRPr/>
            </a:pPr>
            <a:fld id="{BA49F323-9815-4E58-B5BA-7A405E5404AE}" type="slidenum">
              <a:rPr lang="en-AU">
                <a:solidFill>
                  <a:srgbClr val="000000"/>
                </a:solidFill>
                <a:ea typeface="ＭＳ Ｐゴシック" pitchFamily="34" charset="-128"/>
              </a:rPr>
              <a:pPr fontAlgn="base">
                <a:spcBef>
                  <a:spcPct val="0"/>
                </a:spcBef>
                <a:spcAft>
                  <a:spcPct val="0"/>
                </a:spcAft>
                <a:defRPr/>
              </a:pPr>
              <a:t>‹#›</a:t>
            </a:fld>
            <a:endParaRPr lang="en-AU">
              <a:solidFill>
                <a:srgbClr val="000000"/>
              </a:solidFill>
              <a:ea typeface="ＭＳ Ｐゴシック" pitchFamily="34" charset="-128"/>
            </a:endParaRPr>
          </a:p>
        </p:txBody>
      </p:sp>
    </p:spTree>
    <p:extLst>
      <p:ext uri="{BB962C8B-B14F-4D97-AF65-F5344CB8AC3E}">
        <p14:creationId xmlns:p14="http://schemas.microsoft.com/office/powerpoint/2010/main" val="199514718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Tree>
    <p:extLst>
      <p:ext uri="{BB962C8B-B14F-4D97-AF65-F5344CB8AC3E}">
        <p14:creationId xmlns:p14="http://schemas.microsoft.com/office/powerpoint/2010/main" val="420911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765252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002862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057400" y="2012950"/>
            <a:ext cx="3292475" cy="442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5502275" y="2012950"/>
            <a:ext cx="3294063" cy="4427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7177107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876967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a:xfrm>
            <a:off x="2"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1" name="Rectangle 8">
            <a:extLst>
              <a:ext uri="{FF2B5EF4-FFF2-40B4-BE49-F238E27FC236}">
                <a16:creationId xmlns:a16="http://schemas.microsoft.com/office/drawing/2014/main" id="{C31ECE3F-0C43-444E-9F0C-B23F8D3935D2}"/>
              </a:ext>
            </a:extLst>
          </p:cNvPr>
          <p:cNvSpPr/>
          <p:nvPr userDrawn="1"/>
        </p:nvSpPr>
        <p:spPr>
          <a:xfrm>
            <a:off x="6894187" y="5584173"/>
            <a:ext cx="2249561"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5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521495" y="1700812"/>
            <a:ext cx="8076510" cy="1224137"/>
          </a:xfrm>
        </p:spPr>
        <p:txBody>
          <a:bodyPr anchor="b">
            <a:noAutofit/>
          </a:bodyPr>
          <a:lstStyle>
            <a:lvl1pPr>
              <a:lnSpc>
                <a:spcPts val="3780"/>
              </a:lnSpc>
              <a:defRPr sz="315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521495" y="3113745"/>
            <a:ext cx="8076510" cy="2043451"/>
          </a:xfrm>
          <a:prstGeom prst="rect">
            <a:avLst/>
          </a:prstGeom>
        </p:spPr>
        <p:txBody>
          <a:bodyPr>
            <a:normAutofit/>
          </a:bodyPr>
          <a:lstStyle>
            <a:lvl1pPr marL="0" indent="0">
              <a:lnSpc>
                <a:spcPts val="2430"/>
              </a:lnSpc>
              <a:buNone/>
              <a:defRPr sz="2025">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2236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4978376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69265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659345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15834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67043310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18350" y="468313"/>
            <a:ext cx="1685925" cy="597217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2057400" y="468313"/>
            <a:ext cx="4908550" cy="5972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7052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endParaRPr kumimoji="0"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endParaRPr lang="en-AU"/>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249118253"/>
      </p:ext>
    </p:extLst>
  </p:cSld>
  <p:clrMapOvr>
    <a:overrideClrMapping bg1="dk1" tx1="lt1" bg2="dk2" tx2="lt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346790208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endParaRPr lang="en-AU"/>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848369672"/>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634013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521494" y="1880484"/>
            <a:ext cx="8101013" cy="4428240"/>
          </a:xfrm>
          <a:prstGeom prst="rect">
            <a:avLst/>
          </a:prstGeom>
        </p:spPr>
        <p:txBody>
          <a:bodyPr/>
          <a:lstStyle>
            <a:lvl1pPr>
              <a:defRPr lang="en-US" dirty="0"/>
            </a:lvl1pPr>
            <a:lvl2pPr>
              <a:defRPr lang="en-US" dirty="0"/>
            </a:lvl2pPr>
            <a:lvl3pPr>
              <a:defRPr lang="en-US" dirty="0"/>
            </a:lvl3pPr>
            <a:lvl4pPr>
              <a:defRPr lang="en-US" dirty="0"/>
            </a:lvl4pPr>
            <a:lvl5pPr>
              <a:spcBef>
                <a:spcPts val="900"/>
              </a:spcBef>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dirty="0"/>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14" name="Date Placeholder 2">
            <a:extLst>
              <a:ext uri="{FF2B5EF4-FFF2-40B4-BE49-F238E27FC236}">
                <a16:creationId xmlns:a16="http://schemas.microsoft.com/office/drawing/2014/main" id="{59BA0F0A-82FA-4477-B553-959A8EFB7E8F}"/>
              </a:ext>
            </a:extLst>
          </p:cNvPr>
          <p:cNvSpPr>
            <a:spLocks noGrp="1"/>
          </p:cNvSpPr>
          <p:nvPr>
            <p:ph type="dt" sz="half" idx="2"/>
          </p:nvPr>
        </p:nvSpPr>
        <p:spPr>
          <a:xfrm>
            <a:off x="521494" y="151136"/>
            <a:ext cx="2538412" cy="241200"/>
          </a:xfrm>
          <a:prstGeom prst="rect">
            <a:avLst/>
          </a:prstGeom>
        </p:spPr>
        <p:txBody>
          <a:bodyPr vert="horz" lIns="0" tIns="0" rIns="0" bIns="0" rtlCol="0" anchor="t"/>
          <a:lstStyle>
            <a:lvl1pPr algn="l">
              <a:lnSpc>
                <a:spcPct val="80000"/>
              </a:lnSpc>
              <a:defRPr sz="750">
                <a:solidFill>
                  <a:schemeClr val="bg1"/>
                </a:solidFill>
              </a:defRPr>
            </a:lvl1pPr>
          </a:lstStyle>
          <a:p>
            <a:r>
              <a:rPr lang="en-US"/>
              <a:t>[Entity Name]</a:t>
            </a:r>
            <a:endParaRPr lang="en-AU" dirty="0"/>
          </a:p>
        </p:txBody>
      </p:sp>
    </p:spTree>
    <p:extLst>
      <p:ext uri="{BB962C8B-B14F-4D97-AF65-F5344CB8AC3E}">
        <p14:creationId xmlns:p14="http://schemas.microsoft.com/office/powerpoint/2010/main" val="1055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52982217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22460510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33679210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42434696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178710500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fld id="{57AE548E-A758-4BD4-B9DF-D1033A9411BA}" type="datetimeFigureOut">
              <a:rPr lang="en-AU" smtClean="0"/>
              <a:t>5/10/2021</a:t>
            </a:fld>
            <a:endParaRPr lang="en-AU"/>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AU"/>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0139BA45-989E-4C5F-998D-5DD2901222A6}" type="slidenum">
              <a:rPr lang="en-AU" smtClean="0"/>
              <a:t>‹#›</a:t>
            </a:fld>
            <a:endParaRPr lang="en-AU"/>
          </a:p>
        </p:txBody>
      </p:sp>
    </p:spTree>
    <p:extLst>
      <p:ext uri="{BB962C8B-B14F-4D97-AF65-F5344CB8AC3E}">
        <p14:creationId xmlns:p14="http://schemas.microsoft.com/office/powerpoint/2010/main" val="2120669130"/>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421490031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Tree>
    <p:extLst>
      <p:ext uri="{BB962C8B-B14F-4D97-AF65-F5344CB8AC3E}">
        <p14:creationId xmlns:p14="http://schemas.microsoft.com/office/powerpoint/2010/main" val="35845731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endParaRPr kumimoji="0"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endParaRPr lang="en-AU">
              <a:solidFill>
                <a:srgbClr val="000000"/>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568850546"/>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344702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1629891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3" name="Content Placeholder 2"/>
          <p:cNvSpPr>
            <a:spLocks noGrp="1"/>
          </p:cNvSpPr>
          <p:nvPr>
            <p:ph sz="half" idx="1"/>
          </p:nvPr>
        </p:nvSpPr>
        <p:spPr>
          <a:xfrm>
            <a:off x="521494" y="1880484"/>
            <a:ext cx="3914144" cy="4428244"/>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6464" y="1880484"/>
            <a:ext cx="3915000" cy="4428244"/>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p:txBody>
          <a:bodyPr/>
          <a:lstStyle/>
          <a:p>
            <a:r>
              <a:rPr lang="en-US"/>
              <a:t>[Entity Name]</a:t>
            </a:r>
            <a:endParaRPr lang="en-AU" dirty="0"/>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8726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endParaRPr lang="en-AU">
              <a:solidFill>
                <a:srgbClr val="000000"/>
              </a:solidFill>
            </a:endParaRP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984847837"/>
      </p:ext>
    </p:extLst>
  </p:cSld>
  <p:clrMapOvr>
    <a:overrideClrMapping bg1="dk1" tx1="lt1" bg2="dk2" tx2="lt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solidFill>
                <a:srgbClr val="000000"/>
              </a:solidFill>
            </a:endParaRPr>
          </a:p>
        </p:txBody>
      </p:sp>
    </p:spTree>
    <p:extLst>
      <p:ext uri="{BB962C8B-B14F-4D97-AF65-F5344CB8AC3E}">
        <p14:creationId xmlns:p14="http://schemas.microsoft.com/office/powerpoint/2010/main" val="336865857"/>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9215173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30510279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3967184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7968607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4854694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pPr defTabSz="457200"/>
            <a:fld id="{554D6746-E817-495F-B8FD-6770C79B526E}" type="datetime1">
              <a:rPr lang="en-AU" smtClean="0">
                <a:solidFill>
                  <a:srgbClr val="000000"/>
                </a:solidFill>
              </a:rPr>
              <a:pPr defTabSz="457200"/>
              <a:t>5/10/2021</a:t>
            </a:fld>
            <a:endParaRPr lang="en-AU">
              <a:solidFill>
                <a:srgbClr val="000000"/>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AU">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pPr defTabSz="457200"/>
            <a:fld id="{53D1E246-A1A5-4068-9C59-AA375E0D1EA0}" type="slidenum">
              <a:rPr lang="en-AU" smtClean="0">
                <a:solidFill>
                  <a:srgbClr val="000000"/>
                </a:solidFill>
              </a:rPr>
              <a:pPr defTabSz="457200"/>
              <a:t>‹#›</a:t>
            </a:fld>
            <a:endParaRPr lang="en-AU">
              <a:solidFill>
                <a:srgbClr val="000000"/>
              </a:solidFill>
            </a:endParaRPr>
          </a:p>
        </p:txBody>
      </p:sp>
    </p:spTree>
    <p:extLst>
      <p:ext uri="{BB962C8B-B14F-4D97-AF65-F5344CB8AC3E}">
        <p14:creationId xmlns:p14="http://schemas.microsoft.com/office/powerpoint/2010/main" val="2340934849"/>
      </p:ext>
    </p:extLst>
  </p:cSld>
  <p:clrMapOvr>
    <a:overrideClrMapping bg1="lt1" tx1="dk1" bg2="lt2" tx2="dk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37763565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146022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521494" y="2276873"/>
            <a:ext cx="8101013"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9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521494" y="1700808"/>
            <a:ext cx="8101013" cy="504825"/>
          </a:xfrm>
        </p:spPr>
        <p:txBody>
          <a:bodyPr>
            <a:normAutofit/>
          </a:bodyPr>
          <a:lstStyle>
            <a:lvl1pPr>
              <a:defRPr sz="1500" b="1">
                <a:solidFill>
                  <a:schemeClr val="accent1"/>
                </a:solidFill>
              </a:defRPr>
            </a:lvl1pPr>
            <a:lvl2pPr marL="459" indent="0">
              <a:buNone/>
              <a:defRPr/>
            </a:lvl2pPr>
          </a:lstStyle>
          <a:p>
            <a:pPr lvl="0"/>
            <a:r>
              <a:rPr lang="en-US" dirty="0"/>
              <a:t>[Subtitle]</a:t>
            </a:r>
          </a:p>
        </p:txBody>
      </p:sp>
      <p:sp>
        <p:nvSpPr>
          <p:cNvPr id="7" name="Date Placeholder 6">
            <a:extLst>
              <a:ext uri="{FF2B5EF4-FFF2-40B4-BE49-F238E27FC236}">
                <a16:creationId xmlns:a16="http://schemas.microsoft.com/office/drawing/2014/main" id="{6F1F225F-30EA-4FE3-AAEE-39A8613C3BF9}"/>
              </a:ext>
            </a:extLst>
          </p:cNvPr>
          <p:cNvSpPr>
            <a:spLocks noGrp="1"/>
          </p:cNvSpPr>
          <p:nvPr>
            <p:ph type="dt" sz="half" idx="17"/>
          </p:nvPr>
        </p:nvSpPr>
        <p:spPr>
          <a:xfrm>
            <a:off x="521494" y="151136"/>
            <a:ext cx="1782000" cy="241200"/>
          </a:xfrm>
          <a:prstGeom prst="rect">
            <a:avLst/>
          </a:prstGeom>
        </p:spPr>
        <p:txBody>
          <a:bodyPr/>
          <a:lstStyle/>
          <a:p>
            <a:pPr algn="l"/>
            <a:r>
              <a:rPr lang="en-US"/>
              <a:t>[Entity Name]</a:t>
            </a:r>
            <a:endParaRPr lang="en-AU" dirty="0"/>
          </a:p>
        </p:txBody>
      </p:sp>
      <p:sp>
        <p:nvSpPr>
          <p:cNvPr id="9" name="Footer Placeholder 8">
            <a:extLst>
              <a:ext uri="{FF2B5EF4-FFF2-40B4-BE49-F238E27FC236}">
                <a16:creationId xmlns:a16="http://schemas.microsoft.com/office/drawing/2014/main" id="{C01892FA-066D-4596-B743-D8D2030EB9FC}"/>
              </a:ext>
            </a:extLst>
          </p:cNvPr>
          <p:cNvSpPr>
            <a:spLocks noGrp="1"/>
          </p:cNvSpPr>
          <p:nvPr>
            <p:ph type="ftr" sz="quarter" idx="18"/>
          </p:nvPr>
        </p:nvSpPr>
        <p:spPr>
          <a:xfrm>
            <a:off x="521495" y="6519172"/>
            <a:ext cx="2520082" cy="240219"/>
          </a:xfrm>
          <a:prstGeom prst="rect">
            <a:avLst/>
          </a:prstGeom>
        </p:spPr>
        <p:txBody>
          <a:bodyPr/>
          <a:lstStyle/>
          <a:p>
            <a:r>
              <a:rPr lang="en-AU"/>
              <a:t>[Presentation Title] | [Date]</a:t>
            </a:r>
            <a:endParaRPr lang="en-AU" dirty="0"/>
          </a:p>
        </p:txBody>
      </p:sp>
      <p:sp>
        <p:nvSpPr>
          <p:cNvPr id="11" name="Slide Number Placeholder 10">
            <a:extLst>
              <a:ext uri="{FF2B5EF4-FFF2-40B4-BE49-F238E27FC236}">
                <a16:creationId xmlns:a16="http://schemas.microsoft.com/office/drawing/2014/main" id="{B8B70BFB-816B-4C14-96C9-17BEC65A5292}"/>
              </a:ext>
            </a:extLst>
          </p:cNvPr>
          <p:cNvSpPr>
            <a:spLocks noGrp="1"/>
          </p:cNvSpPr>
          <p:nvPr>
            <p:ph type="sldNum" sz="quarter" idx="19"/>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406437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914400" y="1600200"/>
            <a:ext cx="7772400" cy="4530725"/>
          </a:xfrm>
        </p:spPr>
        <p:txBody>
          <a:bodyPr rtlCol="0">
            <a:normAutofit/>
          </a:bodyPr>
          <a:lstStyle/>
          <a:p>
            <a:pPr lvl="0"/>
            <a:endParaRPr lang="en-AU" noProof="0" dirty="0"/>
          </a:p>
        </p:txBody>
      </p:sp>
      <p:sp>
        <p:nvSpPr>
          <p:cNvPr id="4" name="Rectangle 9"/>
          <p:cNvSpPr>
            <a:spLocks noGrp="1" noChangeArrowheads="1"/>
          </p:cNvSpPr>
          <p:nvPr>
            <p:ph type="dt" sz="half" idx="10"/>
          </p:nvPr>
        </p:nvSpPr>
        <p:spPr>
          <a:xfrm>
            <a:off x="6727825" y="6408738"/>
            <a:ext cx="1919288" cy="365125"/>
          </a:xfrm>
          <a:prstGeom prst="rect">
            <a:avLst/>
          </a:prstGeom>
        </p:spPr>
        <p:txBody>
          <a:bodyPr/>
          <a:lstStyle>
            <a:lvl1pPr>
              <a:defRPr>
                <a:latin typeface="Arial" pitchFamily="34" charset="0"/>
              </a:defRPr>
            </a:lvl1pPr>
          </a:lstStyle>
          <a:p>
            <a:pPr defTabSz="457200">
              <a:defRPr/>
            </a:pPr>
            <a:endParaRPr lang="en-AU">
              <a:solidFill>
                <a:srgbClr val="000000"/>
              </a:solidFill>
            </a:endParaRPr>
          </a:p>
        </p:txBody>
      </p:sp>
      <p:sp>
        <p:nvSpPr>
          <p:cNvPr id="5" name="Rectangle 4"/>
          <p:cNvSpPr>
            <a:spLocks noGrp="1" noChangeArrowheads="1"/>
          </p:cNvSpPr>
          <p:nvPr>
            <p:ph type="ftr" sz="quarter" idx="11"/>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184315894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4564804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6188342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61882614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6390376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lang="en-AU">
              <a:solidFill>
                <a:prstClr val="black">
                  <a:tint val="75000"/>
                </a:prstClr>
              </a:solidFill>
            </a:endParaRPr>
          </a:p>
        </p:txBody>
      </p:sp>
      <p:sp>
        <p:nvSpPr>
          <p:cNvPr id="8" name="Footer Placeholder 7"/>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9" name="Slide Number Placeholder 8"/>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2817981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solidFill>
                <a:prstClr val="black">
                  <a:tint val="75000"/>
                </a:prstClr>
              </a:solidFill>
            </a:endParaRPr>
          </a:p>
        </p:txBody>
      </p:sp>
      <p:sp>
        <p:nvSpPr>
          <p:cNvPr id="4" name="Footer Placeholder 3"/>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5" name="Slide Number Placeholder 4"/>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0869003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solidFill>
                <a:prstClr val="black">
                  <a:tint val="75000"/>
                </a:prstClr>
              </a:solidFill>
            </a:endParaRPr>
          </a:p>
        </p:txBody>
      </p:sp>
      <p:sp>
        <p:nvSpPr>
          <p:cNvPr id="3" name="Footer Placeholder 2"/>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4" name="Slide Number Placeholder 3"/>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70953658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9173473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62449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A2A89B-5F40-4031-8108-1BFB255068B7}"/>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375E875C-DD57-4708-A99D-D59276162100}"/>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521495" y="2279553"/>
            <a:ext cx="3915000" cy="360000"/>
          </a:xfrm>
          <a:prstGeom prst="rect">
            <a:avLst/>
          </a:prstGeom>
        </p:spPr>
        <p:txBody>
          <a:bodyPr>
            <a:noAutofit/>
          </a:bodyPr>
          <a:lstStyle>
            <a:lvl1pPr>
              <a:lnSpc>
                <a:spcPct val="100000"/>
              </a:lnSpc>
              <a:defRPr sz="900">
                <a:solidFill>
                  <a:schemeClr val="accent1"/>
                </a:solidFill>
              </a:defRPr>
            </a:lvl1pPr>
            <a:lvl2pPr>
              <a:defRPr sz="900">
                <a:solidFill>
                  <a:schemeClr val="accent1"/>
                </a:solidFill>
              </a:defRPr>
            </a:lvl2pPr>
            <a:lvl3pPr>
              <a:defRPr sz="900">
                <a:solidFill>
                  <a:schemeClr val="accent1"/>
                </a:solidFill>
              </a:defRPr>
            </a:lvl3pPr>
            <a:lvl4pPr>
              <a:defRPr sz="9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521495" y="2696389"/>
            <a:ext cx="3915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4709633" y="2279553"/>
            <a:ext cx="3915000" cy="360000"/>
          </a:xfrm>
          <a:prstGeom prst="rect">
            <a:avLst/>
          </a:prstGeom>
        </p:spPr>
        <p:txBody>
          <a:bodyPr>
            <a:noAutofit/>
          </a:bodyPr>
          <a:lstStyle>
            <a:lvl1pPr>
              <a:lnSpc>
                <a:spcPct val="100000"/>
              </a:lnSpc>
              <a:defRPr sz="900">
                <a:solidFill>
                  <a:schemeClr val="accent1"/>
                </a:solidFill>
              </a:defRPr>
            </a:lvl1pPr>
            <a:lvl2pPr>
              <a:defRPr sz="900">
                <a:solidFill>
                  <a:schemeClr val="accent1"/>
                </a:solidFill>
              </a:defRPr>
            </a:lvl2pPr>
            <a:lvl3pPr>
              <a:defRPr sz="900">
                <a:solidFill>
                  <a:schemeClr val="accent1"/>
                </a:solidFill>
              </a:defRPr>
            </a:lvl3pPr>
            <a:lvl4pPr>
              <a:defRPr sz="9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4709633" y="2696389"/>
            <a:ext cx="3915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AE529219-BCD0-4496-8C5D-775ED0D27837}"/>
              </a:ext>
            </a:extLst>
          </p:cNvPr>
          <p:cNvSpPr>
            <a:spLocks noGrp="1"/>
          </p:cNvSpPr>
          <p:nvPr>
            <p:ph type="dt" sz="half" idx="20"/>
          </p:nvPr>
        </p:nvSpPr>
        <p:spPr>
          <a:xfrm>
            <a:off x="521494" y="151136"/>
            <a:ext cx="1782000" cy="241200"/>
          </a:xfrm>
          <a:prstGeom prst="rect">
            <a:avLst/>
          </a:prstGeom>
        </p:spPr>
        <p:txBody>
          <a:bodyPr/>
          <a:lstStyle/>
          <a:p>
            <a:pPr algn="l"/>
            <a:r>
              <a:rPr lang="en-US"/>
              <a:t>[Entity Name]</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521495" y="1699201"/>
            <a:ext cx="8079582" cy="504825"/>
          </a:xfrm>
        </p:spPr>
        <p:txBody>
          <a:bodyPr>
            <a:normAutofit/>
          </a:bodyPr>
          <a:lstStyle>
            <a:lvl1pPr>
              <a:defRPr sz="1500" b="1">
                <a:solidFill>
                  <a:schemeClr val="accent1"/>
                </a:solidFill>
              </a:defRPr>
            </a:lvl1pPr>
            <a:lvl2pPr marL="459"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15212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22468740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12"/>
          </p:nvPr>
        </p:nvSpPr>
        <p:spPr/>
        <p:txBody>
          <a:body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2371025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endParaRPr kumimoji="0"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endParaRPr lang="en-AU">
              <a:solidFill>
                <a:srgbClr val="000000"/>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603784062"/>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16584531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endParaRPr lang="en-AU">
              <a:solidFill>
                <a:srgbClr val="000000"/>
              </a:solidFill>
            </a:endParaRP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732500689"/>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endParaRPr lang="en-AU">
              <a:solidFill>
                <a:srgbClr val="000000"/>
              </a:solidFill>
            </a:endParaRPr>
          </a:p>
        </p:txBody>
      </p:sp>
    </p:spTree>
    <p:extLst>
      <p:ext uri="{BB962C8B-B14F-4D97-AF65-F5344CB8AC3E}">
        <p14:creationId xmlns:p14="http://schemas.microsoft.com/office/powerpoint/2010/main" val="3953640154"/>
      </p:ext>
    </p:extLst>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40469961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357120232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10130002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3233849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494" y="1700212"/>
            <a:ext cx="8101013"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521494" y="4149320"/>
            <a:ext cx="8101013"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28A64A70-781C-4A35-B011-4415D9D6857F}"/>
              </a:ext>
            </a:extLst>
          </p:cNvPr>
          <p:cNvSpPr>
            <a:spLocks noGrp="1"/>
          </p:cNvSpPr>
          <p:nvPr>
            <p:ph type="sldNum" sz="quarter" idx="15"/>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8" name="Footer Placeholder 2">
            <a:extLst>
              <a:ext uri="{FF2B5EF4-FFF2-40B4-BE49-F238E27FC236}">
                <a16:creationId xmlns:a16="http://schemas.microsoft.com/office/drawing/2014/main" id="{9773C7E2-CDC5-49EC-A9E3-AC0C9037344D}"/>
              </a:ext>
            </a:extLst>
          </p:cNvPr>
          <p:cNvSpPr>
            <a:spLocks noGrp="1"/>
          </p:cNvSpPr>
          <p:nvPr>
            <p:ph type="ftr" sz="quarter" idx="10"/>
          </p:nvPr>
        </p:nvSpPr>
        <p:spPr>
          <a:xfrm>
            <a:off x="539751" y="6519172"/>
            <a:ext cx="2520082" cy="240219"/>
          </a:xfrm>
          <a:prstGeom prst="rect">
            <a:avLst/>
          </a:prstGeom>
        </p:spPr>
        <p:txBody>
          <a:bodyPr/>
          <a:lstStyle>
            <a:lvl1pPr>
              <a:defRPr b="0"/>
            </a:lvl1pPr>
          </a:lstStyle>
          <a:p>
            <a:r>
              <a:rPr lang="en-AU"/>
              <a:t>[Presentation Title] | [Date]</a:t>
            </a:r>
            <a:endParaRPr lang="en-AU" dirty="0"/>
          </a:p>
        </p:txBody>
      </p:sp>
      <p:sp>
        <p:nvSpPr>
          <p:cNvPr id="2" name="Date Placeholder 1">
            <a:extLst>
              <a:ext uri="{FF2B5EF4-FFF2-40B4-BE49-F238E27FC236}">
                <a16:creationId xmlns:a16="http://schemas.microsoft.com/office/drawing/2014/main" id="{0B423B96-95FF-4790-8D30-9E7B110C4387}"/>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5" name="Title 4">
            <a:extLst>
              <a:ext uri="{FF2B5EF4-FFF2-40B4-BE49-F238E27FC236}">
                <a16:creationId xmlns:a16="http://schemas.microsoft.com/office/drawing/2014/main" id="{CD9D3A3A-6391-449C-98D8-8000F53C5CEA}"/>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22969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836319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pPr fontAlgn="auto">
              <a:spcBef>
                <a:spcPts val="0"/>
              </a:spcBef>
              <a:spcAft>
                <a:spcPts val="0"/>
              </a:spcAft>
            </a:pPr>
            <a:fld id="{554D6746-E817-495F-B8FD-6770C79B526E}" type="datetime1">
              <a:rPr lang="en-AU" sz="1800" smtClean="0">
                <a:solidFill>
                  <a:srgbClr val="000000"/>
                </a:solidFill>
                <a:latin typeface="Corbel"/>
              </a:rPr>
              <a:pPr fontAlgn="auto">
                <a:spcBef>
                  <a:spcPts val="0"/>
                </a:spcBef>
                <a:spcAft>
                  <a:spcPts val="0"/>
                </a:spcAft>
              </a:pPr>
              <a:t>5/10/2021</a:t>
            </a:fld>
            <a:endParaRPr lang="en-AU" sz="1800">
              <a:solidFill>
                <a:srgbClr val="000000"/>
              </a:solidFill>
              <a:latin typeface="Corbe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AU">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pPr fontAlgn="auto">
              <a:spcBef>
                <a:spcPts val="0"/>
              </a:spcBef>
              <a:spcAft>
                <a:spcPts val="0"/>
              </a:spcAft>
            </a:pPr>
            <a:fld id="{53D1E246-A1A5-4068-9C59-AA375E0D1EA0}" type="slidenum">
              <a:rPr lang="en-AU" sz="1800" smtClean="0">
                <a:solidFill>
                  <a:srgbClr val="000000"/>
                </a:solidFill>
                <a:latin typeface="Corbel"/>
              </a:rPr>
              <a:pPr fontAlgn="auto">
                <a:spcBef>
                  <a:spcPts val="0"/>
                </a:spcBef>
                <a:spcAft>
                  <a:spcPts val="0"/>
                </a:spcAft>
              </a:pPr>
              <a:t>‹#›</a:t>
            </a:fld>
            <a:endParaRPr lang="en-AU" sz="1800">
              <a:solidFill>
                <a:srgbClr val="000000"/>
              </a:solidFill>
              <a:latin typeface="Corbel"/>
            </a:endParaRPr>
          </a:p>
        </p:txBody>
      </p:sp>
    </p:spTree>
    <p:extLst>
      <p:ext uri="{BB962C8B-B14F-4D97-AF65-F5344CB8AC3E}">
        <p14:creationId xmlns:p14="http://schemas.microsoft.com/office/powerpoint/2010/main" val="1676305458"/>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20482465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solidFill>
                <a:srgbClr val="000000"/>
              </a:solidFill>
            </a:endParaRPr>
          </a:p>
        </p:txBody>
      </p:sp>
    </p:spTree>
    <p:extLst>
      <p:ext uri="{BB962C8B-B14F-4D97-AF65-F5344CB8AC3E}">
        <p14:creationId xmlns:p14="http://schemas.microsoft.com/office/powerpoint/2010/main" val="180473734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914400" y="1600200"/>
            <a:ext cx="7772400" cy="4530725"/>
          </a:xfrm>
        </p:spPr>
        <p:txBody>
          <a:bodyPr rtlCol="0">
            <a:normAutofit/>
          </a:bodyPr>
          <a:lstStyle/>
          <a:p>
            <a:pPr lvl="0"/>
            <a:endParaRPr lang="en-AU" noProof="0" dirty="0"/>
          </a:p>
        </p:txBody>
      </p:sp>
      <p:sp>
        <p:nvSpPr>
          <p:cNvPr id="4" name="Rectangle 9"/>
          <p:cNvSpPr>
            <a:spLocks noGrp="1" noChangeArrowheads="1"/>
          </p:cNvSpPr>
          <p:nvPr>
            <p:ph type="dt" sz="half" idx="10"/>
          </p:nvPr>
        </p:nvSpPr>
        <p:spPr>
          <a:xfrm>
            <a:off x="6727825" y="6408738"/>
            <a:ext cx="1919288" cy="365125"/>
          </a:xfrm>
          <a:prstGeom prst="rect">
            <a:avLst/>
          </a:prstGeom>
        </p:spPr>
        <p:txBody>
          <a:bodyPr/>
          <a:lstStyle>
            <a:lvl1pPr>
              <a:defRPr>
                <a:latin typeface="Arial" pitchFamily="34" charset="0"/>
              </a:defRPr>
            </a:lvl1pPr>
          </a:lstStyle>
          <a:p>
            <a:pPr fontAlgn="auto">
              <a:spcBef>
                <a:spcPts val="0"/>
              </a:spcBef>
              <a:spcAft>
                <a:spcPts val="0"/>
              </a:spcAft>
              <a:defRPr/>
            </a:pPr>
            <a:endParaRPr lang="en-AU" sz="1800">
              <a:solidFill>
                <a:srgbClr val="000000"/>
              </a:solidFill>
            </a:endParaRPr>
          </a:p>
        </p:txBody>
      </p:sp>
      <p:sp>
        <p:nvSpPr>
          <p:cNvPr id="5" name="Rectangle 4"/>
          <p:cNvSpPr>
            <a:spLocks noGrp="1" noChangeArrowheads="1"/>
          </p:cNvSpPr>
          <p:nvPr>
            <p:ph type="ftr" sz="quarter" idx="11"/>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224719904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00851158"/>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5535352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499505720"/>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226883274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362123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521494" y="1880484"/>
            <a:ext cx="2538257" cy="4428241"/>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3304955" y="1880484"/>
            <a:ext cx="2538000" cy="4428241"/>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6084448" y="1880484"/>
            <a:ext cx="2538000" cy="4428241"/>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a:xfrm>
            <a:off x="521494" y="151136"/>
            <a:ext cx="1782000" cy="241200"/>
          </a:xfrm>
          <a:prstGeom prst="rect">
            <a:avLst/>
          </a:prstGeom>
        </p:spPr>
        <p:txBody>
          <a:bodyPr/>
          <a:lstStyle/>
          <a:p>
            <a:pPr algn="l"/>
            <a:r>
              <a:rPr lang="en-US"/>
              <a:t>[Entity Name]</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6253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191556631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99674427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5581569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55188405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pPr fontAlgn="auto">
              <a:spcBef>
                <a:spcPts val="0"/>
              </a:spcBef>
              <a:spcAft>
                <a:spcPts val="0"/>
              </a:spcAft>
            </a:pPr>
            <a:endParaRPr lang="en-AU" sz="1800">
              <a:solidFill>
                <a:srgbClr val="000000"/>
              </a:solidFill>
              <a:latin typeface="Corbe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AU">
                <a:solidFill>
                  <a:prstClr val="white">
                    <a:shade val="50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pPr fontAlgn="auto">
              <a:spcBef>
                <a:spcPts val="0"/>
              </a:spcBef>
              <a:spcAft>
                <a:spcPts val="0"/>
              </a:spcAft>
            </a:pPr>
            <a:fld id="{609CC692-8608-476E-B4EA-D7A5E4C6F46E}" type="slidenum">
              <a:rPr lang="en-AU" sz="1800" smtClean="0">
                <a:solidFill>
                  <a:srgbClr val="000000"/>
                </a:solidFill>
                <a:latin typeface="Corbel"/>
              </a:rPr>
              <a:pPr fontAlgn="auto">
                <a:spcBef>
                  <a:spcPts val="0"/>
                </a:spcBef>
                <a:spcAft>
                  <a:spcPts val="0"/>
                </a:spcAft>
              </a:pPr>
              <a:t>‹#›</a:t>
            </a:fld>
            <a:endParaRPr lang="en-AU" sz="1800">
              <a:solidFill>
                <a:srgbClr val="000000"/>
              </a:solidFill>
              <a:latin typeface="Corbel"/>
            </a:endParaRPr>
          </a:p>
        </p:txBody>
      </p:sp>
    </p:spTree>
    <p:extLst>
      <p:ext uri="{BB962C8B-B14F-4D97-AF65-F5344CB8AC3E}">
        <p14:creationId xmlns:p14="http://schemas.microsoft.com/office/powerpoint/2010/main" val="1523988683"/>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9126535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294827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5287" y="1700214"/>
            <a:ext cx="531722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521494" y="1698659"/>
            <a:ext cx="2538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2" name="Date Placeholder 1">
            <a:extLst>
              <a:ext uri="{FF2B5EF4-FFF2-40B4-BE49-F238E27FC236}">
                <a16:creationId xmlns:a16="http://schemas.microsoft.com/office/drawing/2014/main" id="{25DE031C-D81B-4218-94A1-8E617EC68AED}"/>
              </a:ext>
            </a:extLst>
          </p:cNvPr>
          <p:cNvSpPr>
            <a:spLocks noGrp="1"/>
          </p:cNvSpPr>
          <p:nvPr>
            <p:ph type="dt" sz="half" idx="16"/>
          </p:nvPr>
        </p:nvSpPr>
        <p:spPr/>
        <p:txBody>
          <a:bodyPr/>
          <a:lstStyle/>
          <a:p>
            <a:r>
              <a:rPr lang="en-US"/>
              <a:t>[Entity Name]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311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495" y="1700214"/>
            <a:ext cx="5319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084507" y="1700214"/>
            <a:ext cx="2538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5" name="Date Placeholder 4">
            <a:extLst>
              <a:ext uri="{FF2B5EF4-FFF2-40B4-BE49-F238E27FC236}">
                <a16:creationId xmlns:a16="http://schemas.microsoft.com/office/drawing/2014/main" id="{96FEF3A4-7665-47FA-8B69-9A4F31C18B06}"/>
              </a:ext>
            </a:extLst>
          </p:cNvPr>
          <p:cNvSpPr>
            <a:spLocks noGrp="1"/>
          </p:cNvSpPr>
          <p:nvPr>
            <p:ph type="dt" sz="half" idx="16"/>
          </p:nvPr>
        </p:nvSpPr>
        <p:spPr/>
        <p:txBody>
          <a:bodyPr/>
          <a:lstStyle/>
          <a:p>
            <a:r>
              <a:rPr lang="en-US"/>
              <a:t>[Entity Name]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61363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 y="624881"/>
            <a:ext cx="9143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521496" y="1052514"/>
            <a:ext cx="2538411" cy="5263410"/>
          </a:xfrm>
          <a:prstGeom prst="rect">
            <a:avLst/>
          </a:prstGeom>
          <a:solidFill>
            <a:schemeClr val="bg1"/>
          </a:solidFill>
        </p:spPr>
        <p:txBody>
          <a:bodyPr lIns="180000" tIns="1260000" rIns="180000" bIns="180000" anchor="t">
            <a:normAutofit/>
          </a:bodyPr>
          <a:lstStyle>
            <a:lvl1pPr marL="214313" indent="-214313"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845586" y="1340768"/>
            <a:ext cx="1944216" cy="876470"/>
          </a:xfrm>
        </p:spPr>
        <p:txBody>
          <a:bodyPr anchor="t">
            <a:normAutofit/>
          </a:bodyPr>
          <a:lstStyle>
            <a:lvl1pPr>
              <a:defRPr sz="21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4" name="Date Placeholder 3">
            <a:extLst>
              <a:ext uri="{FF2B5EF4-FFF2-40B4-BE49-F238E27FC236}">
                <a16:creationId xmlns:a16="http://schemas.microsoft.com/office/drawing/2014/main" id="{FDC7D515-B4C3-44B8-9BAA-EEF692FA5A57}"/>
              </a:ext>
            </a:extLst>
          </p:cNvPr>
          <p:cNvSpPr>
            <a:spLocks noGrp="1"/>
          </p:cNvSpPr>
          <p:nvPr>
            <p:ph type="dt" sz="half" idx="20"/>
          </p:nvPr>
        </p:nvSpPr>
        <p:spPr/>
        <p:txBody>
          <a:bodyPr/>
          <a:lstStyle/>
          <a:p>
            <a:r>
              <a:rPr lang="en-US"/>
              <a:t>[Entity Name]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a:xfrm>
            <a:off x="521495" y="6519172"/>
            <a:ext cx="2520082" cy="240219"/>
          </a:xfrm>
          <a:prstGeom prst="rect">
            <a:avLst/>
          </a:prstGeom>
        </p:spPr>
        <p:txBody>
          <a:bodyPr/>
          <a:lstStyle/>
          <a:p>
            <a:r>
              <a:rPr lang="en-AU"/>
              <a:t>[Presentation Title] | [Date]</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0391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521496" y="1700214"/>
            <a:ext cx="8101012" cy="4249107"/>
          </a:xfrm>
          <a:prstGeom prst="rect">
            <a:avLst/>
          </a:prstGeom>
          <a:solidFill>
            <a:schemeClr val="bg2"/>
          </a:solidFill>
        </p:spPr>
        <p:txBody>
          <a:bodyPr anchor="ctr"/>
          <a:lstStyle>
            <a:lvl1pPr marL="0" indent="0" algn="ctr">
              <a:spcBef>
                <a:spcPts val="0"/>
              </a:spcBef>
              <a:spcAft>
                <a:spcPts val="0"/>
              </a:spcAft>
              <a:buNone/>
              <a:defRPr lang="en-AU" dirty="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521495" y="5949320"/>
            <a:ext cx="8101011" cy="360000"/>
          </a:xfrm>
          <a:prstGeom prst="rect">
            <a:avLst/>
          </a:prstGeo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2" name="Date Placeholder 1">
            <a:extLst>
              <a:ext uri="{FF2B5EF4-FFF2-40B4-BE49-F238E27FC236}">
                <a16:creationId xmlns:a16="http://schemas.microsoft.com/office/drawing/2014/main" id="{FEBC86CC-8E6A-4F6A-BC10-D9D4BF0CE880}"/>
              </a:ext>
            </a:extLst>
          </p:cNvPr>
          <p:cNvSpPr>
            <a:spLocks noGrp="1"/>
          </p:cNvSpPr>
          <p:nvPr>
            <p:ph type="dt" sz="half" idx="16"/>
          </p:nvPr>
        </p:nvSpPr>
        <p:spPr/>
        <p:txBody>
          <a:bodyPr/>
          <a:lstStyle/>
          <a:p>
            <a:r>
              <a:rPr lang="en-US"/>
              <a:t>[Entity Name]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28111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3305287" y="630979"/>
            <a:ext cx="5838713"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521495" y="2204864"/>
            <a:ext cx="2538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a:xfrm>
            <a:off x="521494" y="151136"/>
            <a:ext cx="1782000" cy="241200"/>
          </a:xfrm>
          <a:prstGeom prst="rect">
            <a:avLst/>
          </a:prstGeom>
        </p:spPr>
        <p:txBody>
          <a:bodyPr/>
          <a:lstStyle/>
          <a:p>
            <a:pPr algn="l"/>
            <a:r>
              <a:rPr lang="en-US"/>
              <a:t>[Entity Name]</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521495" y="1052736"/>
            <a:ext cx="2538412" cy="1008112"/>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42388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dirty="0"/>
              <a:t>Student Services, The University of Queensland			</a:t>
            </a:r>
            <a:r>
              <a:rPr lang="en-AU" i="1" dirty="0"/>
              <a:t>Enhancing student learning and engagement</a:t>
            </a: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09748133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4574832" y="619522"/>
            <a:ext cx="4572099"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521495" y="1700214"/>
            <a:ext cx="3906441"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45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521495" y="1052736"/>
            <a:ext cx="3906440" cy="468000"/>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22614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5985" y="619866"/>
            <a:ext cx="304887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521494" y="1700214"/>
            <a:ext cx="5317418"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45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521494" y="1052736"/>
            <a:ext cx="5317418" cy="469056"/>
          </a:xfrm>
        </p:spPr>
        <p:txBody>
          <a:bodyPr/>
          <a:lstStyle/>
          <a:p>
            <a:r>
              <a:rPr lang="en-US"/>
              <a:t>Click to edit Master title style</a:t>
            </a:r>
            <a:endParaRPr lang="en-AU" dirty="0"/>
          </a:p>
        </p:txBody>
      </p:sp>
    </p:spTree>
    <p:extLst>
      <p:ext uri="{BB962C8B-B14F-4D97-AF65-F5344CB8AC3E}">
        <p14:creationId xmlns:p14="http://schemas.microsoft.com/office/powerpoint/2010/main" val="5318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3307163" y="-3115"/>
            <a:ext cx="5836837"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solidFill>
                  <a:schemeClr val="bg1"/>
                </a:solidFill>
              </a:defRPr>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521495" y="2204864"/>
            <a:ext cx="2538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a:xfrm>
            <a:off x="521494" y="151136"/>
            <a:ext cx="1782000" cy="241200"/>
          </a:xfrm>
          <a:prstGeom prst="rect">
            <a:avLst/>
          </a:prstGeom>
        </p:spPr>
        <p:txBody>
          <a:bodyPr/>
          <a:lstStyle/>
          <a:p>
            <a:pPr algn="l"/>
            <a:r>
              <a:rPr lang="en-US"/>
              <a:t>[Entity Name]</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5724128" cy="738664"/>
          </a:xfrm>
          <a:prstGeom prst="rect">
            <a:avLst/>
          </a:prstGeom>
          <a:solidFill>
            <a:schemeClr val="accent1"/>
          </a:solidFill>
        </p:spPr>
        <p:txBody>
          <a:bodyPr wrap="square" rtlCol="0">
            <a:spAutoFit/>
          </a:bodyPr>
          <a:lstStyle/>
          <a:p>
            <a:r>
              <a:rPr lang="en-AU" sz="1050" dirty="0">
                <a:solidFill>
                  <a:schemeClr val="bg1"/>
                </a:solidFill>
              </a:rPr>
              <a:t>For this slide design, you can change the background colour</a:t>
            </a:r>
          </a:p>
          <a:p>
            <a:r>
              <a:rPr lang="en-AU" sz="1050" dirty="0">
                <a:solidFill>
                  <a:schemeClr val="bg1"/>
                </a:solidFill>
              </a:rPr>
              <a:t>by right-clicking somewhere on the slide, not in a content placeholder.</a:t>
            </a:r>
          </a:p>
          <a:p>
            <a:r>
              <a:rPr lang="en-US" sz="1050" dirty="0">
                <a:solidFill>
                  <a:schemeClr val="bg1"/>
                </a:solidFill>
              </a:rPr>
              <a:t>‘Format Background</a:t>
            </a:r>
          </a:p>
          <a:p>
            <a:r>
              <a:rPr lang="en-US" sz="1050" dirty="0">
                <a:solidFill>
                  <a:schemeClr val="bg1"/>
                </a:solidFill>
              </a:rPr>
              <a:t>Under the ‘Fill’ menu, ‘change ‘Solid fill’ to a </a:t>
            </a:r>
            <a:r>
              <a:rPr lang="en-US" sz="1050" dirty="0" err="1">
                <a:solidFill>
                  <a:schemeClr val="bg1"/>
                </a:solidFill>
              </a:rPr>
              <a:t>colour</a:t>
            </a:r>
            <a:r>
              <a:rPr lang="en-US" sz="1050" dirty="0">
                <a:solidFill>
                  <a:schemeClr val="bg1"/>
                </a:solidFill>
              </a:rPr>
              <a:t> from the palette</a:t>
            </a:r>
            <a:endParaRPr lang="en-AU" sz="105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521495" y="1052736"/>
            <a:ext cx="2538412"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40671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4576708" y="-2778"/>
            <a:ext cx="4570224"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solidFill>
                  <a:schemeClr val="bg1"/>
                </a:solidFill>
              </a:defRPr>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521494" y="1700214"/>
            <a:ext cx="3906440"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5724128" cy="738664"/>
          </a:xfrm>
          <a:prstGeom prst="rect">
            <a:avLst/>
          </a:prstGeom>
          <a:solidFill>
            <a:schemeClr val="accent1"/>
          </a:solidFill>
        </p:spPr>
        <p:txBody>
          <a:bodyPr wrap="square" rtlCol="0">
            <a:spAutoFit/>
          </a:bodyPr>
          <a:lstStyle/>
          <a:p>
            <a:r>
              <a:rPr lang="en-AU" sz="1050" dirty="0">
                <a:solidFill>
                  <a:schemeClr val="bg1"/>
                </a:solidFill>
              </a:rPr>
              <a:t>For this slide design, you can change the background colour</a:t>
            </a:r>
          </a:p>
          <a:p>
            <a:r>
              <a:rPr lang="en-AU" sz="1050" dirty="0">
                <a:solidFill>
                  <a:schemeClr val="bg1"/>
                </a:solidFill>
              </a:rPr>
              <a:t>by right-clicking somewhere on the slide, not in a content placeholder.</a:t>
            </a:r>
          </a:p>
          <a:p>
            <a:r>
              <a:rPr lang="en-US" sz="1050" dirty="0">
                <a:solidFill>
                  <a:schemeClr val="bg1"/>
                </a:solidFill>
              </a:rPr>
              <a:t>‘Format Background</a:t>
            </a:r>
          </a:p>
          <a:p>
            <a:r>
              <a:rPr lang="en-US" sz="1050" dirty="0">
                <a:solidFill>
                  <a:schemeClr val="bg1"/>
                </a:solidFill>
              </a:rPr>
              <a:t>Under the ‘Fill’ menu, ‘change ‘Solid fill’ to a </a:t>
            </a:r>
            <a:r>
              <a:rPr lang="en-US" sz="1050" dirty="0" err="1">
                <a:solidFill>
                  <a:schemeClr val="bg1"/>
                </a:solidFill>
              </a:rPr>
              <a:t>colour</a:t>
            </a:r>
            <a:r>
              <a:rPr lang="en-US" sz="1050" dirty="0">
                <a:solidFill>
                  <a:schemeClr val="bg1"/>
                </a:solidFill>
              </a:rPr>
              <a:t> from the palette</a:t>
            </a:r>
            <a:endParaRPr lang="en-AU" sz="105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521494" y="1052736"/>
            <a:ext cx="3906440"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328556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a:xfrm>
            <a:off x="0" y="1"/>
            <a:ext cx="8028385"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5724128" cy="415498"/>
          </a:xfrm>
          <a:prstGeom prst="rect">
            <a:avLst/>
          </a:prstGeom>
          <a:solidFill>
            <a:schemeClr val="accent1"/>
          </a:solidFill>
        </p:spPr>
        <p:txBody>
          <a:bodyPr wrap="square" rtlCol="0">
            <a:spAutoFit/>
          </a:bodyPr>
          <a:lstStyle/>
          <a:p>
            <a:r>
              <a:rPr lang="en-AU" sz="1050" dirty="0">
                <a:solidFill>
                  <a:schemeClr val="bg1"/>
                </a:solidFill>
              </a:rPr>
              <a:t>For this slide design, you can change the background colour</a:t>
            </a:r>
          </a:p>
          <a:p>
            <a:r>
              <a:rPr lang="en-AU" sz="105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81639" y="-8784"/>
            <a:ext cx="3062362"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a:xfrm>
            <a:off x="521494" y="1700214"/>
            <a:ext cx="5317418"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a:xfrm>
            <a:off x="521495" y="1052736"/>
            <a:ext cx="5322093"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a:xfrm>
            <a:off x="521494" y="151136"/>
            <a:ext cx="1782000" cy="241200"/>
          </a:xfrm>
          <a:prstGeom prst="rect">
            <a:avLst/>
          </a:prstGeom>
        </p:spPr>
        <p:txBody>
          <a:bodyPr/>
          <a:lstStyle/>
          <a:p>
            <a:r>
              <a:rPr lang="en-US"/>
              <a:t>[Entity Name]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a:xfrm>
            <a:off x="521495" y="6519172"/>
            <a:ext cx="2520082" cy="240219"/>
          </a:xfrm>
          <a:prstGeom prst="rect">
            <a:avLst/>
          </a:prstGeom>
        </p:spPr>
        <p:txBody>
          <a:bodyPr/>
          <a:lstStyle>
            <a:lvl1pPr>
              <a:defRPr>
                <a:solidFill>
                  <a:schemeClr val="bg1"/>
                </a:solidFill>
              </a:defRPr>
            </a:lvl1pPr>
          </a:lstStyle>
          <a:p>
            <a:r>
              <a:rPr lang="en-AU"/>
              <a:t>[Presentation Title] | [Date]</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4443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3305287" y="630978"/>
            <a:ext cx="2916000" cy="2844000"/>
          </a:xfrm>
          <a:prstGeom prst="rect">
            <a:avLst/>
          </a:prstGeom>
          <a:solidFill>
            <a:schemeClr val="bg2"/>
          </a:solidFill>
        </p:spPr>
        <p:txBody>
          <a:bodyPr anchor="ctr"/>
          <a:lstStyle>
            <a:lvl1pPr algn="ctr">
              <a:defRPr sz="9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521495" y="2204864"/>
            <a:ext cx="2538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a:xfrm>
            <a:off x="521494" y="151136"/>
            <a:ext cx="1782000" cy="241200"/>
          </a:xfrm>
          <a:prstGeom prst="rect">
            <a:avLst/>
          </a:prstGeom>
        </p:spPr>
        <p:txBody>
          <a:bodyPr/>
          <a:lstStyle/>
          <a:p>
            <a:pPr algn="l"/>
            <a:r>
              <a:rPr lang="en-US"/>
              <a:t>[Entity Name]</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3305287" y="3485752"/>
            <a:ext cx="2916000" cy="2844000"/>
          </a:xfrm>
          <a:prstGeom prst="rect">
            <a:avLst/>
          </a:pr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6228000" y="630978"/>
            <a:ext cx="2916000" cy="2844000"/>
          </a:xfrm>
          <a:prstGeom prst="rect">
            <a:avLst/>
          </a:prstGeom>
          <a:solidFill>
            <a:schemeClr val="bg2"/>
          </a:solidFill>
        </p:spPr>
        <p:txBody>
          <a:bodyPr anchor="ctr"/>
          <a:lstStyle>
            <a:lvl1pPr algn="ctr">
              <a:defRPr sz="9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6228000" y="3485752"/>
            <a:ext cx="2916000" cy="2844000"/>
          </a:xfrm>
          <a:prstGeom prst="rect">
            <a:avLst/>
          </a:prstGeom>
          <a:solidFill>
            <a:schemeClr val="bg2"/>
          </a:solidFill>
        </p:spPr>
        <p:txBody>
          <a:bodyPr anchor="ctr"/>
          <a:lstStyle>
            <a:lvl1pPr algn="ctr">
              <a:defRPr sz="9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521495" y="1052736"/>
            <a:ext cx="2538412" cy="1008112"/>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14296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521495" y="3447001"/>
            <a:ext cx="2538000" cy="2861725"/>
          </a:xfrm>
          <a:prstGeom prst="rect">
            <a:avLst/>
          </a:prstGeom>
          <a:solidFill>
            <a:schemeClr val="bg2"/>
          </a:solidFill>
        </p:spPr>
        <p:txBody>
          <a:bodyPr anchor="ctr"/>
          <a:lstStyle>
            <a:lvl1pPr algn="ctr">
              <a:defRPr sz="9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3307220" y="3447001"/>
            <a:ext cx="2538000" cy="2861725"/>
          </a:xfrm>
          <a:prstGeom prst="rect">
            <a:avLst/>
          </a:prstGeom>
          <a:solidFill>
            <a:schemeClr val="bg2"/>
          </a:solidFill>
        </p:spPr>
        <p:txBody>
          <a:bodyPr anchor="ctr"/>
          <a:lstStyle>
            <a:lvl1pPr algn="ctr">
              <a:defRPr sz="9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6084507" y="3446254"/>
            <a:ext cx="2538000" cy="2861725"/>
          </a:xfrm>
          <a:prstGeom prst="rect">
            <a:avLst/>
          </a:prstGeom>
          <a:solidFill>
            <a:schemeClr val="bg2"/>
          </a:solidFill>
        </p:spPr>
        <p:txBody>
          <a:bodyPr anchor="ctr"/>
          <a:lstStyle>
            <a:lvl1pPr algn="ctr">
              <a:defRPr sz="9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521494" y="1700213"/>
            <a:ext cx="2538000" cy="1728787"/>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3307220" y="1700213"/>
            <a:ext cx="2538000" cy="1728787"/>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6084507" y="1700213"/>
            <a:ext cx="2538000" cy="1728787"/>
          </a:xfrm>
          <a:prstGeom prst="rect">
            <a:avLst/>
          </a:prstGeom>
        </p:spPr>
        <p:txBody>
          <a:bodyPr/>
          <a:lstStyle>
            <a:lvl1pPr>
              <a:lnSpc>
                <a:spcPct val="100000"/>
              </a:lnSpc>
              <a:defRPr lang="en-US" dirty="0"/>
            </a:lvl1pPr>
            <a:lvl2pPr marL="128588" indent="-128588">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a:xfrm>
            <a:off x="521494" y="151136"/>
            <a:ext cx="1782000" cy="241200"/>
          </a:xfrm>
          <a:prstGeom prst="rect">
            <a:avLst/>
          </a:prstGeom>
        </p:spPr>
        <p:txBody>
          <a:bodyPr/>
          <a:lstStyle/>
          <a:p>
            <a:pPr algn="l"/>
            <a:r>
              <a:rPr lang="en-US"/>
              <a:t>[Entity Name]</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325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268790" y="1700808"/>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539751" y="2996953"/>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539751" y="3271090"/>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a:xfrm>
            <a:off x="521494" y="151136"/>
            <a:ext cx="1782000" cy="241200"/>
          </a:xfrm>
          <a:prstGeom prst="rect">
            <a:avLst/>
          </a:prstGeom>
        </p:spPr>
        <p:txBody>
          <a:bodyPr/>
          <a:lstStyle/>
          <a:p>
            <a:pPr algn="l"/>
            <a:r>
              <a:rPr lang="en-US"/>
              <a:t>[Entity Name]</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4032039" y="1700808"/>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3302999" y="2996953"/>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3302999" y="3271090"/>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6797369" y="1700907"/>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6068330" y="2997052"/>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6068330" y="3271189"/>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268790" y="4077242"/>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539751" y="5373387"/>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539751" y="5647524"/>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4032039" y="4077242"/>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3302999" y="5373387"/>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3302999" y="5647524"/>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6797369" y="4077341"/>
            <a:ext cx="1079923" cy="1199578"/>
          </a:xfrm>
          <a:prstGeom prst="rect">
            <a:avLst/>
          </a:prstGeom>
          <a:solidFill>
            <a:schemeClr val="bg2"/>
          </a:solidFill>
        </p:spPr>
        <p:txBody>
          <a:bodyPr anchor="ctr"/>
          <a:lstStyle>
            <a:lvl1pPr algn="ctr">
              <a:defRPr sz="9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6068330" y="5373486"/>
            <a:ext cx="2538000"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6068330" y="5647623"/>
            <a:ext cx="2538000" cy="648000"/>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369884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809378" y="1917008"/>
            <a:ext cx="1188231" cy="1584000"/>
          </a:xfrm>
          <a:prstGeom prst="rect">
            <a:avLst/>
          </a:prstGeom>
          <a:solidFill>
            <a:schemeClr val="accent1"/>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dirty="0"/>
              <a:t>[00]</a:t>
            </a:r>
          </a:p>
        </p:txBody>
      </p:sp>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521495" y="3861049"/>
            <a:ext cx="1763997"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521495" y="4135186"/>
            <a:ext cx="1763997" cy="1516648"/>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a:xfrm>
            <a:off x="521494" y="151136"/>
            <a:ext cx="1782000" cy="241200"/>
          </a:xfrm>
          <a:prstGeom prst="rect">
            <a:avLst/>
          </a:prstGeom>
        </p:spPr>
        <p:txBody>
          <a:bodyPr/>
          <a:lstStyle/>
          <a:p>
            <a:pPr algn="l"/>
            <a:r>
              <a:rPr lang="en-US"/>
              <a:t>[Entity Name]</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2949090" y="1917008"/>
            <a:ext cx="1188231" cy="1584000"/>
          </a:xfrm>
          <a:prstGeom prst="rect">
            <a:avLst/>
          </a:prstGeom>
          <a:solidFill>
            <a:srgbClr val="962A8B"/>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2661207" y="3861049"/>
            <a:ext cx="1763997"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2661207" y="4135186"/>
            <a:ext cx="1763997" cy="1516648"/>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5014620" y="1917008"/>
            <a:ext cx="1188231" cy="1584000"/>
          </a:xfrm>
          <a:prstGeom prst="rect">
            <a:avLst/>
          </a:prstGeom>
          <a:solidFill>
            <a:srgbClr val="999490"/>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4726737" y="3861049"/>
            <a:ext cx="1763997"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4726737" y="4135186"/>
            <a:ext cx="1763997" cy="1516648"/>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7136076" y="1917008"/>
            <a:ext cx="1188231" cy="1584000"/>
          </a:xfrm>
          <a:prstGeom prst="rect">
            <a:avLst/>
          </a:prstGeom>
          <a:solidFill>
            <a:srgbClr val="D7D1CC"/>
          </a:solidFill>
        </p:spPr>
        <p:txBody>
          <a:bodyPr lIns="72000" tIns="72000" rIns="72000" bIns="72000" anchor="ctr">
            <a:normAutofit/>
          </a:bodyPr>
          <a:lstStyle>
            <a:lvl1pPr algn="ctr">
              <a:lnSpc>
                <a:spcPct val="100000"/>
              </a:lnSpc>
              <a:defRPr lang="en-US" sz="2100" b="1" dirty="0">
                <a:solidFill>
                  <a:schemeClr val="bg1"/>
                </a:solidFill>
              </a:defRPr>
            </a:lvl1pPr>
            <a:lvl2pPr marL="128588" indent="-128588" algn="ctr">
              <a:lnSpc>
                <a:spcPct val="100000"/>
              </a:lnSpc>
              <a:spcAft>
                <a:spcPts val="225"/>
              </a:spcAft>
              <a:buClr>
                <a:schemeClr val="accent1"/>
              </a:buClr>
              <a:buFont typeface="Arial" panose="020B0604020202020204" pitchFamily="34" charset="0"/>
              <a:buChar char="•"/>
              <a:defRPr lang="en-US" dirty="0"/>
            </a:lvl2pPr>
            <a:lvl3pPr marL="270000" indent="-134541">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6848193" y="3861049"/>
            <a:ext cx="1763997" cy="240219"/>
          </a:xfrm>
          <a:prstGeom prst="rect">
            <a:avLst/>
          </a:prstGeom>
        </p:spPr>
        <p:txBody>
          <a:bodyPr/>
          <a:lstStyle>
            <a:lvl1pPr algn="ctr">
              <a:lnSpc>
                <a:spcPct val="100000"/>
              </a:lnSpc>
              <a:defRPr lang="en-US" sz="1200" b="1" dirty="0">
                <a:solidFill>
                  <a:schemeClr val="accent1"/>
                </a:solidFill>
              </a:defRPr>
            </a:lvl1pPr>
            <a:lvl2pPr marL="128588" indent="-128588">
              <a:lnSpc>
                <a:spcPct val="100000"/>
              </a:lnSpc>
              <a:spcAft>
                <a:spcPts val="225"/>
              </a:spcAft>
              <a:buClr>
                <a:schemeClr val="accent1"/>
              </a:buClr>
              <a:buFont typeface="Arial" panose="020B0604020202020204" pitchFamily="34" charset="0"/>
              <a:buChar char="•"/>
              <a:defRPr lang="en-US" dirty="0"/>
            </a:lvl2pPr>
            <a:lvl3pPr marL="135459"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6848193" y="4135186"/>
            <a:ext cx="1763997" cy="1516648"/>
          </a:xfrm>
          <a:prstGeom prst="rect">
            <a:avLst/>
          </a:prstGeom>
        </p:spPr>
        <p:txBody>
          <a:bodyPr>
            <a:normAutofit/>
          </a:bodyPr>
          <a:lstStyle>
            <a:lvl1pPr algn="ctr">
              <a:lnSpc>
                <a:spcPct val="100000"/>
              </a:lnSpc>
              <a:defRPr lang="en-US" sz="1200" dirty="0"/>
            </a:lvl1pPr>
            <a:lvl2pPr marL="128588" indent="-128588" algn="ctr">
              <a:lnSpc>
                <a:spcPct val="100000"/>
              </a:lnSpc>
              <a:spcAft>
                <a:spcPts val="225"/>
              </a:spcAft>
              <a:buClr>
                <a:schemeClr val="accent1"/>
              </a:buClr>
              <a:buFont typeface="Arial" panose="020B0604020202020204" pitchFamily="34" charset="0"/>
              <a:buChar char="•"/>
              <a:defRPr lang="en-US" sz="1200" dirty="0"/>
            </a:lvl2pPr>
            <a:lvl3pPr marL="270000" indent="-134541">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117283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4572002" y="1700214"/>
            <a:ext cx="4050505" cy="4608515"/>
          </a:xfrm>
          <a:prstGeom prst="rect">
            <a:avLst/>
          </a:prstGeom>
          <a:solidFill>
            <a:schemeClr val="accent1"/>
          </a:solidFill>
        </p:spPr>
        <p:txBody>
          <a:bodyPr anchor="ctr">
            <a:normAutofit/>
          </a:bodyPr>
          <a:lstStyle>
            <a:lvl1pPr algn="ctr">
              <a:defRPr sz="135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521495" y="1700214"/>
            <a:ext cx="3898356"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45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DF44E802-988F-4822-AAD4-8AB16076B2C0}"/>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Tree>
    <p:extLst>
      <p:ext uri="{BB962C8B-B14F-4D97-AF65-F5344CB8AC3E}">
        <p14:creationId xmlns:p14="http://schemas.microsoft.com/office/powerpoint/2010/main" val="42149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17374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4572002" y="1700213"/>
            <a:ext cx="4050505" cy="4608513"/>
          </a:xfrm>
          <a:prstGeom prst="rect">
            <a:avLst/>
          </a:prstGeom>
          <a:solidFill>
            <a:srgbClr val="962A8B"/>
          </a:solidFill>
        </p:spPr>
        <p:txBody>
          <a:bodyPr anchor="ctr">
            <a:normAutofit/>
          </a:bodyPr>
          <a:lstStyle>
            <a:lvl1pPr algn="ctr">
              <a:defRPr sz="135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521100" y="1700212"/>
            <a:ext cx="3906835"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9" name="Date Placeholder 8">
            <a:extLst>
              <a:ext uri="{FF2B5EF4-FFF2-40B4-BE49-F238E27FC236}">
                <a16:creationId xmlns:a16="http://schemas.microsoft.com/office/drawing/2014/main" id="{7E45B7E6-67E2-4417-B8C5-36EEB1A4FA61}"/>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10" name="Footer Placeholder 9">
            <a:extLst>
              <a:ext uri="{FF2B5EF4-FFF2-40B4-BE49-F238E27FC236}">
                <a16:creationId xmlns:a16="http://schemas.microsoft.com/office/drawing/2014/main" id="{356B92F1-D406-4B16-A1AC-4B90521D92A1}"/>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11" name="Slide Number Placeholder 10">
            <a:extLst>
              <a:ext uri="{FF2B5EF4-FFF2-40B4-BE49-F238E27FC236}">
                <a16:creationId xmlns:a16="http://schemas.microsoft.com/office/drawing/2014/main" id="{4EF75C0A-DA87-49E7-AF8C-E35E9D6CA405}"/>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348784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4572002" y="1700214"/>
            <a:ext cx="4050504" cy="4608515"/>
          </a:xfrm>
          <a:prstGeom prst="rect">
            <a:avLst/>
          </a:prstGeom>
          <a:solidFill>
            <a:srgbClr val="D7D1CC"/>
          </a:solidFill>
        </p:spPr>
        <p:txBody>
          <a:bodyPr anchor="ctr">
            <a:normAutofit/>
          </a:bodyPr>
          <a:lstStyle>
            <a:lvl1pPr algn="ctr">
              <a:defRPr sz="135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521100" y="1700214"/>
            <a:ext cx="3906835"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Date Placeholder 1">
            <a:extLst>
              <a:ext uri="{FF2B5EF4-FFF2-40B4-BE49-F238E27FC236}">
                <a16:creationId xmlns:a16="http://schemas.microsoft.com/office/drawing/2014/main" id="{DA8FA6D2-EF83-4585-B84E-EC3FACE3286F}"/>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93450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4572002" y="1700213"/>
            <a:ext cx="4050505" cy="4608512"/>
          </a:xfrm>
          <a:prstGeom prst="rect">
            <a:avLst/>
          </a:prstGeom>
          <a:solidFill>
            <a:srgbClr val="999490"/>
          </a:solidFill>
        </p:spPr>
        <p:txBody>
          <a:bodyPr anchor="ctr">
            <a:normAutofit/>
          </a:bodyPr>
          <a:lstStyle>
            <a:lvl1pPr algn="ctr">
              <a:defRPr sz="135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521100" y="1700213"/>
            <a:ext cx="3906835"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74C7241E-C81A-4E97-A038-49339AFE0279}"/>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22360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6084095" y="1700213"/>
            <a:ext cx="2538411" cy="4615710"/>
          </a:xfrm>
          <a:prstGeom prst="rect">
            <a:avLst/>
          </a:prstGeom>
          <a:solidFill>
            <a:schemeClr val="accent1"/>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dirty="0"/>
              <a:t>[Enter text – You can change the colour of this placeholder under the ‘Shape fill’ menu]</a:t>
            </a:r>
          </a:p>
        </p:txBody>
      </p:sp>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a:xfrm>
            <a:off x="521494" y="151136"/>
            <a:ext cx="1782000" cy="241200"/>
          </a:xfrm>
          <a:prstGeom prst="rect">
            <a:avLst/>
          </a:prstGeom>
        </p:spPr>
        <p:txBody>
          <a:bodyPr/>
          <a:lstStyle/>
          <a:p>
            <a:pPr algn="l"/>
            <a:r>
              <a:rPr lang="en-US"/>
              <a:t>[Entity Name]</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521496" y="1700213"/>
            <a:ext cx="2538411" cy="4615710"/>
          </a:xfrm>
          <a:prstGeom prst="rect">
            <a:avLst/>
          </a:prstGeom>
          <a:solidFill>
            <a:srgbClr val="962A8B"/>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3290441" y="1692905"/>
            <a:ext cx="2538411" cy="4615710"/>
          </a:xfrm>
          <a:prstGeom prst="rect">
            <a:avLst/>
          </a:prstGeom>
          <a:solidFill>
            <a:srgbClr val="999490"/>
          </a:solidFill>
        </p:spPr>
        <p:txBody>
          <a:bodyPr lIns="180000" tIns="108000" rIns="180000" bIns="180000" anchor="t">
            <a:normAutofit/>
          </a:bodyPr>
          <a:lstStyle>
            <a:lvl1pPr marL="214313" indent="-214313" algn="l">
              <a:buClr>
                <a:schemeClr val="bg1"/>
              </a:buClr>
              <a:buFont typeface="Arial" panose="020B0604020202020204" pitchFamily="34" charset="0"/>
              <a:buChar char="•"/>
              <a:defRPr sz="105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89317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521100" y="3593713"/>
            <a:ext cx="3898900"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4716464" y="2024810"/>
            <a:ext cx="38988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4716465" y="4602159"/>
            <a:ext cx="3898900"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521100" y="1700808"/>
            <a:ext cx="3898899"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4716465" y="1700809"/>
            <a:ext cx="3898900" cy="324000"/>
          </a:xfrm>
          <a:prstGeom prst="rect">
            <a:avLst/>
          </a:prstGeom>
        </p:spPr>
        <p:txBody>
          <a:bodyPr>
            <a:normAutofit/>
          </a:bodyPr>
          <a:lstStyle>
            <a:lvl5pPr>
              <a:defRPr lang="en-AU" sz="15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2" name="Date Placeholder 1">
            <a:extLst>
              <a:ext uri="{FF2B5EF4-FFF2-40B4-BE49-F238E27FC236}">
                <a16:creationId xmlns:a16="http://schemas.microsoft.com/office/drawing/2014/main" id="{2D4702DF-17BD-46ED-A802-86B361F2E09F}"/>
              </a:ext>
            </a:extLst>
          </p:cNvPr>
          <p:cNvSpPr>
            <a:spLocks noGrp="1"/>
          </p:cNvSpPr>
          <p:nvPr>
            <p:ph type="dt" sz="half" idx="20"/>
          </p:nvPr>
        </p:nvSpPr>
        <p:spPr>
          <a:xfrm>
            <a:off x="521494" y="151136"/>
            <a:ext cx="1782000" cy="241200"/>
          </a:xfrm>
          <a:prstGeom prst="rect">
            <a:avLst/>
          </a:prstGeom>
        </p:spPr>
        <p:txBody>
          <a:bodyPr/>
          <a:lstStyle/>
          <a:p>
            <a:pPr algn="l"/>
            <a:r>
              <a:rPr lang="en-US"/>
              <a:t>[Entity Name]</a:t>
            </a:r>
            <a:endParaRPr lang="en-AU" dirty="0"/>
          </a:p>
        </p:txBody>
      </p:sp>
      <p:sp>
        <p:nvSpPr>
          <p:cNvPr id="3" name="Footer Placeholder 2">
            <a:extLst>
              <a:ext uri="{FF2B5EF4-FFF2-40B4-BE49-F238E27FC236}">
                <a16:creationId xmlns:a16="http://schemas.microsoft.com/office/drawing/2014/main" id="{A95DBF07-3CD1-4DDE-9A1A-D0E171973E18}"/>
              </a:ext>
            </a:extLst>
          </p:cNvPr>
          <p:cNvSpPr>
            <a:spLocks noGrp="1"/>
          </p:cNvSpPr>
          <p:nvPr>
            <p:ph type="ftr" sz="quarter" idx="21"/>
          </p:nvPr>
        </p:nvSpPr>
        <p:spPr>
          <a:xfrm>
            <a:off x="521495" y="6519172"/>
            <a:ext cx="2520082" cy="240219"/>
          </a:xfrm>
          <a:prstGeom prst="rect">
            <a:avLst/>
          </a:prstGeom>
        </p:spPr>
        <p:txBody>
          <a:body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1C4A7C89-2B79-461C-8BD1-C3E341EC7BC0}"/>
              </a:ext>
            </a:extLst>
          </p:cNvPr>
          <p:cNvSpPr>
            <a:spLocks noGrp="1"/>
          </p:cNvSpPr>
          <p:nvPr>
            <p:ph type="sldNum" sz="quarter" idx="22"/>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111568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E9733-BF94-4100-BC67-F6D1B238A113}"/>
              </a:ext>
            </a:extLst>
          </p:cNvPr>
          <p:cNvSpPr>
            <a:spLocks noGrp="1"/>
          </p:cNvSpPr>
          <p:nvPr>
            <p:ph type="ftr" sz="quarter" idx="10"/>
          </p:nvPr>
        </p:nvSpPr>
        <p:spPr>
          <a:xfrm>
            <a:off x="521495" y="6519172"/>
            <a:ext cx="2520082" cy="240219"/>
          </a:xfrm>
          <a:prstGeom prst="rect">
            <a:avLst/>
          </a:prstGeom>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F0CDDBB4-F82B-408D-A3AC-301DFBE50D71}"/>
              </a:ext>
            </a:extLst>
          </p:cNvPr>
          <p:cNvSpPr>
            <a:spLocks noGrp="1"/>
          </p:cNvSpPr>
          <p:nvPr>
            <p:ph type="sldNum" sz="quarter" idx="11"/>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4714875" y="2677685"/>
            <a:ext cx="3914999"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4714875" y="4694142"/>
            <a:ext cx="3914997"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4714875" y="2279659"/>
            <a:ext cx="3916602" cy="324000"/>
          </a:xfrm>
          <a:prstGeom prst="rect">
            <a:avLst/>
          </a:prstGeom>
        </p:spPr>
        <p:txBody>
          <a:bodyPr/>
          <a:lstStyle>
            <a:lvl1pPr>
              <a:lnSpc>
                <a:spcPct val="100000"/>
              </a:lnSpc>
              <a:defRPr sz="9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4714875" y="4401144"/>
            <a:ext cx="3916602" cy="324000"/>
          </a:xfrm>
          <a:prstGeom prst="rect">
            <a:avLst/>
          </a:prstGeom>
        </p:spPr>
        <p:txBody>
          <a:bodyPr/>
          <a:lstStyle>
            <a:lvl1pPr>
              <a:lnSpc>
                <a:spcPct val="100000"/>
              </a:lnSpc>
              <a:defRPr sz="9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521100" y="2279197"/>
            <a:ext cx="3887788"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521100" y="4401144"/>
            <a:ext cx="3887788"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5" name="Date Placeholder 4">
            <a:extLst>
              <a:ext uri="{FF2B5EF4-FFF2-40B4-BE49-F238E27FC236}">
                <a16:creationId xmlns:a16="http://schemas.microsoft.com/office/drawing/2014/main" id="{E99A2EF0-E71D-47A8-8995-F59268EA0BBD}"/>
              </a:ext>
            </a:extLst>
          </p:cNvPr>
          <p:cNvSpPr>
            <a:spLocks noGrp="1"/>
          </p:cNvSpPr>
          <p:nvPr>
            <p:ph type="dt" sz="half" idx="30"/>
          </p:nvPr>
        </p:nvSpPr>
        <p:spPr>
          <a:xfrm>
            <a:off x="521494" y="151136"/>
            <a:ext cx="1782000" cy="241200"/>
          </a:xfrm>
          <a:prstGeom prst="rect">
            <a:avLst/>
          </a:prstGeom>
        </p:spPr>
        <p:txBody>
          <a:bodyPr/>
          <a:lstStyle/>
          <a:p>
            <a:pPr algn="l"/>
            <a:r>
              <a:rPr lang="en-US"/>
              <a:t>[Entity Name]</a:t>
            </a:r>
            <a:endParaRPr lang="en-AU" dirty="0"/>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7723451" y="152896"/>
            <a:ext cx="908013"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521494" y="1700808"/>
            <a:ext cx="8101013" cy="504825"/>
          </a:xfrm>
        </p:spPr>
        <p:txBody>
          <a:bodyPr>
            <a:normAutofit/>
          </a:bodyPr>
          <a:lstStyle>
            <a:lvl1pPr>
              <a:defRPr sz="1500" b="1">
                <a:solidFill>
                  <a:schemeClr val="accent1"/>
                </a:solidFill>
              </a:defRPr>
            </a:lvl1pPr>
            <a:lvl2pPr marL="459" indent="0">
              <a:buNone/>
              <a:defRPr/>
            </a:lvl2pPr>
          </a:lstStyle>
          <a:p>
            <a:pPr lvl="0"/>
            <a:r>
              <a:rPr lang="en-US" dirty="0"/>
              <a:t>[Subtitle]</a:t>
            </a:r>
          </a:p>
        </p:txBody>
      </p:sp>
    </p:spTree>
    <p:extLst>
      <p:ext uri="{BB962C8B-B14F-4D97-AF65-F5344CB8AC3E}">
        <p14:creationId xmlns:p14="http://schemas.microsoft.com/office/powerpoint/2010/main" val="100304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5" name="Date Placeholder 4">
            <a:extLst>
              <a:ext uri="{FF2B5EF4-FFF2-40B4-BE49-F238E27FC236}">
                <a16:creationId xmlns:a16="http://schemas.microsoft.com/office/drawing/2014/main" id="{B4E54BAE-986D-4AFD-89E0-A19E4D265928}"/>
              </a:ext>
            </a:extLst>
          </p:cNvPr>
          <p:cNvSpPr>
            <a:spLocks noGrp="1"/>
          </p:cNvSpPr>
          <p:nvPr>
            <p:ph type="dt" sz="half" idx="16"/>
          </p:nvPr>
        </p:nvSpPr>
        <p:spPr>
          <a:xfrm>
            <a:off x="521494" y="151136"/>
            <a:ext cx="1782000" cy="241200"/>
          </a:xfrm>
          <a:prstGeom prst="rect">
            <a:avLst/>
          </a:prstGeom>
        </p:spPr>
        <p:txBody>
          <a:bodyPr/>
          <a:lstStyle/>
          <a:p>
            <a:pPr algn="l"/>
            <a:r>
              <a:rPr lang="en-US"/>
              <a:t>[Entity Name]</a:t>
            </a:r>
            <a:endParaRPr lang="en-AU" dirty="0"/>
          </a:p>
        </p:txBody>
      </p:sp>
      <p:sp>
        <p:nvSpPr>
          <p:cNvPr id="6" name="Footer Placeholder 5">
            <a:extLst>
              <a:ext uri="{FF2B5EF4-FFF2-40B4-BE49-F238E27FC236}">
                <a16:creationId xmlns:a16="http://schemas.microsoft.com/office/drawing/2014/main" id="{CBA1ABFD-9426-4AE2-BD85-21AAB157C5F4}"/>
              </a:ext>
            </a:extLst>
          </p:cNvPr>
          <p:cNvSpPr>
            <a:spLocks noGrp="1"/>
          </p:cNvSpPr>
          <p:nvPr>
            <p:ph type="ftr" sz="quarter" idx="17"/>
          </p:nvPr>
        </p:nvSpPr>
        <p:spPr>
          <a:xfrm>
            <a:off x="521495" y="6519172"/>
            <a:ext cx="2520082" cy="240219"/>
          </a:xfrm>
          <a:prstGeom prst="rect">
            <a:avLst/>
          </a:prstGeom>
        </p:spPr>
        <p:txBody>
          <a:bodyPr/>
          <a:lstStyle/>
          <a:p>
            <a:r>
              <a:rPr lang="en-AU"/>
              <a:t>[Presentation Title] | [Date]</a:t>
            </a:r>
            <a:endParaRPr lang="en-AU" dirty="0"/>
          </a:p>
        </p:txBody>
      </p:sp>
      <p:sp>
        <p:nvSpPr>
          <p:cNvPr id="7" name="Slide Number Placeholder 6">
            <a:extLst>
              <a:ext uri="{FF2B5EF4-FFF2-40B4-BE49-F238E27FC236}">
                <a16:creationId xmlns:a16="http://schemas.microsoft.com/office/drawing/2014/main" id="{43B82426-C548-4F44-88F3-0399BED6EABE}"/>
              </a:ext>
            </a:extLst>
          </p:cNvPr>
          <p:cNvSpPr>
            <a:spLocks noGrp="1"/>
          </p:cNvSpPr>
          <p:nvPr>
            <p:ph type="sldNum" sz="quarter" idx="18"/>
          </p:nvPr>
        </p:nvSpPr>
        <p:spPr>
          <a:xfrm>
            <a:off x="8406426" y="6519172"/>
            <a:ext cx="432048" cy="240219"/>
          </a:xfrm>
          <a:prstGeom prst="rect">
            <a:avLst/>
          </a:prstGeom>
        </p:spPr>
        <p:txBody>
          <a:bodyPr/>
          <a:lstStyle/>
          <a:p>
            <a:fld id="{E917DE0E-AFB1-41FD-BC35-27DB61CA125F}" type="slidenum">
              <a:rPr lang="en-AU" smtClean="0"/>
              <a:pPr/>
              <a:t>‹#›</a:t>
            </a:fld>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3300413" y="6524625"/>
            <a:ext cx="2538500" cy="241300"/>
          </a:xfrm>
        </p:spPr>
        <p:txBody>
          <a:bodyPr anchor="ctr">
            <a:normAutofit/>
          </a:bodyPr>
          <a:lstStyle>
            <a:lvl1pPr algn="ctr">
              <a:defRPr sz="75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a:xfrm flipH="1">
            <a:off x="0" y="0"/>
            <a:ext cx="9144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7723451" y="152896"/>
            <a:ext cx="908013" cy="324000"/>
          </a:xfrm>
          <a:prstGeom prst="rect">
            <a:avLst/>
          </a:prstGeom>
        </p:spPr>
      </p:pic>
    </p:spTree>
    <p:extLst>
      <p:ext uri="{BB962C8B-B14F-4D97-AF65-F5344CB8AC3E}">
        <p14:creationId xmlns:p14="http://schemas.microsoft.com/office/powerpoint/2010/main" val="32488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a:xfrm>
            <a:off x="2" y="-27384"/>
            <a:ext cx="9143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7703455" y="152896"/>
            <a:ext cx="928010" cy="324000"/>
          </a:xfrm>
          <a:prstGeom prst="rect">
            <a:avLst/>
          </a:prstGeom>
        </p:spPr>
      </p:pic>
    </p:spTree>
    <p:extLst>
      <p:ext uri="{BB962C8B-B14F-4D97-AF65-F5344CB8AC3E}">
        <p14:creationId xmlns:p14="http://schemas.microsoft.com/office/powerpoint/2010/main" val="425440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a:xfrm>
            <a:off x="0" y="0"/>
            <a:ext cx="9144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2" name="Title 1"/>
          <p:cNvSpPr>
            <a:spLocks noGrp="1"/>
          </p:cNvSpPr>
          <p:nvPr>
            <p:ph type="title"/>
          </p:nvPr>
        </p:nvSpPr>
        <p:spPr>
          <a:xfrm>
            <a:off x="521100" y="1082189"/>
            <a:ext cx="8058004" cy="720081"/>
          </a:xfrm>
        </p:spPr>
        <p:txBody>
          <a:bodyPr anchor="b">
            <a:noAutofit/>
          </a:bodyPr>
          <a:lstStyle>
            <a:lvl1pPr>
              <a:lnSpc>
                <a:spcPts val="3780"/>
              </a:lnSpc>
              <a:defRPr sz="3150">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a:xfrm>
            <a:off x="521101" y="1876347"/>
            <a:ext cx="2440697"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a:xfrm>
            <a:off x="815632" y="2852940"/>
            <a:ext cx="2564072"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a:xfrm>
            <a:off x="815632" y="3125022"/>
            <a:ext cx="2564072"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a:xfrm>
            <a:off x="1" y="4076700"/>
            <a:ext cx="1916906"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a:xfrm>
            <a:off x="815632" y="3415095"/>
            <a:ext cx="2564072"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a:xfrm>
            <a:off x="815632" y="3687177"/>
            <a:ext cx="2564072"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a:xfrm>
            <a:off x="815632" y="3957494"/>
            <a:ext cx="2564072"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a:xfrm>
            <a:off x="7434318" y="5571760"/>
            <a:ext cx="1709682"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sz="1350"/>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521494" y="207631"/>
            <a:ext cx="2403000" cy="472463"/>
          </a:xfrm>
          <a:prstGeom prst="rect">
            <a:avLst/>
          </a:prstGeom>
        </p:spPr>
      </p:pic>
    </p:spTree>
    <p:extLst>
      <p:ext uri="{BB962C8B-B14F-4D97-AF65-F5344CB8AC3E}">
        <p14:creationId xmlns:p14="http://schemas.microsoft.com/office/powerpoint/2010/main" val="13861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a:xfrm>
            <a:off x="0" y="0"/>
            <a:ext cx="9144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AU" sz="135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521101" y="1876347"/>
            <a:ext cx="2440697" cy="832577"/>
          </a:xfrm>
          <a:prstGeom prst="rect">
            <a:avLst/>
          </a:prstGeom>
        </p:spPr>
        <p:txBody>
          <a:bodyPr>
            <a:normAutofit/>
          </a:bodyPr>
          <a:lstStyle>
            <a:lvl1pPr marL="0" indent="0">
              <a:lnSpc>
                <a:spcPct val="100000"/>
              </a:lnSpc>
              <a:spcBef>
                <a:spcPts val="0"/>
              </a:spcBef>
              <a:spcAft>
                <a:spcPts val="0"/>
              </a:spcAft>
              <a:buNone/>
              <a:defRPr sz="9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815632" y="2852940"/>
            <a:ext cx="2564072" cy="202889"/>
          </a:xfrm>
          <a:prstGeom prst="rect">
            <a:avLst/>
          </a:prstGeom>
        </p:spPr>
        <p:txBody>
          <a:bodyPr>
            <a:normAutofit/>
          </a:bodyPr>
          <a:lstStyle>
            <a:lvl1pPr marL="0" indent="0">
              <a:lnSpc>
                <a:spcPts val="1125"/>
              </a:lnSpc>
              <a:spcAft>
                <a:spcPts val="0"/>
              </a:spcAft>
              <a:buNone/>
              <a:defRPr sz="713">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815632" y="3125022"/>
            <a:ext cx="2564072" cy="202889"/>
          </a:xfrm>
          <a:prstGeom prst="rect">
            <a:avLst/>
          </a:prstGeom>
        </p:spPr>
        <p:txBody>
          <a:bodyPr>
            <a:normAutofit/>
          </a:bodyPr>
          <a:lstStyle>
            <a:lvl1pPr marL="0" indent="0">
              <a:lnSpc>
                <a:spcPts val="1125"/>
              </a:lnSpc>
              <a:spcAft>
                <a:spcPts val="0"/>
              </a:spcAft>
              <a:buNone/>
              <a:defRPr sz="713">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815632" y="3415095"/>
            <a:ext cx="2564072" cy="202889"/>
          </a:xfrm>
          <a:prstGeom prst="rect">
            <a:avLst/>
          </a:prstGeom>
        </p:spPr>
        <p:txBody>
          <a:bodyPr>
            <a:normAutofit/>
          </a:bodyPr>
          <a:lstStyle>
            <a:lvl1pPr marL="0" indent="0">
              <a:lnSpc>
                <a:spcPts val="1125"/>
              </a:lnSpc>
              <a:spcAft>
                <a:spcPts val="0"/>
              </a:spcAft>
              <a:buNone/>
              <a:defRPr sz="713">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815632" y="3687177"/>
            <a:ext cx="2564072" cy="202889"/>
          </a:xfrm>
          <a:prstGeom prst="rect">
            <a:avLst/>
          </a:prstGeom>
        </p:spPr>
        <p:txBody>
          <a:bodyPr>
            <a:normAutofit/>
          </a:bodyPr>
          <a:lstStyle>
            <a:lvl1pPr marL="0" indent="0">
              <a:lnSpc>
                <a:spcPts val="1125"/>
              </a:lnSpc>
              <a:spcAft>
                <a:spcPts val="0"/>
              </a:spcAft>
              <a:buNone/>
              <a:defRPr sz="713">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815632" y="3957494"/>
            <a:ext cx="2564072" cy="202889"/>
          </a:xfrm>
          <a:prstGeom prst="rect">
            <a:avLst/>
          </a:prstGeom>
        </p:spPr>
        <p:txBody>
          <a:bodyPr>
            <a:normAutofit/>
          </a:bodyPr>
          <a:lstStyle>
            <a:lvl1pPr marL="0" indent="0">
              <a:lnSpc>
                <a:spcPts val="1125"/>
              </a:lnSpc>
              <a:spcAft>
                <a:spcPts val="0"/>
              </a:spcAft>
              <a:buNone/>
              <a:defRPr sz="713">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521100" y="1082189"/>
            <a:ext cx="3906835" cy="720081"/>
          </a:xfrm>
        </p:spPr>
        <p:txBody>
          <a:bodyPr anchor="b">
            <a:noAutofit/>
          </a:bodyPr>
          <a:lstStyle>
            <a:lvl1pPr>
              <a:lnSpc>
                <a:spcPts val="3780"/>
              </a:lnSpc>
              <a:defRPr sz="315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4569341" y="923052"/>
            <a:ext cx="4576464"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521494" y="207631"/>
            <a:ext cx="2403000" cy="472463"/>
          </a:xfrm>
          <a:prstGeom prst="rect">
            <a:avLst/>
          </a:prstGeom>
        </p:spPr>
      </p:pic>
    </p:spTree>
    <p:extLst>
      <p:ext uri="{BB962C8B-B14F-4D97-AF65-F5344CB8AC3E}">
        <p14:creationId xmlns:p14="http://schemas.microsoft.com/office/powerpoint/2010/main" val="37539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31885215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900">
                <a:solidFill>
                  <a:schemeClr val="tx1"/>
                </a:solidFill>
              </a:defRPr>
            </a:lvl1pPr>
            <a:extLst/>
          </a:lstStyle>
          <a:p>
            <a:r>
              <a:rPr lang="en-AU">
                <a:solidFill>
                  <a:srgbClr val="000000"/>
                </a:solidFill>
              </a:rPr>
              <a:t>[Presentation Title] | [Date]</a:t>
            </a:r>
            <a:endParaRPr lang="en-AU" i="1" dirty="0">
              <a:solidFill>
                <a:srgbClr val="000000"/>
              </a:solidFill>
            </a:endParaRPr>
          </a:p>
        </p:txBody>
      </p:sp>
    </p:spTree>
    <p:extLst>
      <p:ext uri="{BB962C8B-B14F-4D97-AF65-F5344CB8AC3E}">
        <p14:creationId xmlns:p14="http://schemas.microsoft.com/office/powerpoint/2010/main" val="3374188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100"/>
            </a:lvl1pPr>
            <a:lvl2pPr>
              <a:buClr>
                <a:srgbClr val="8CB800"/>
              </a:buClr>
              <a:defRPr sz="1800"/>
            </a:lvl2pPr>
            <a:lvl3pPr>
              <a:buClr>
                <a:schemeClr val="accent6"/>
              </a:buClr>
              <a:defRPr sz="1500"/>
            </a:lvl3pPr>
            <a:lvl4pPr>
              <a:defRPr sz="1350"/>
            </a:lvl4pPr>
            <a:lvl5pPr>
              <a:buClr>
                <a:schemeClr val="accent2"/>
              </a:buCl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100"/>
            </a:lvl1pPr>
            <a:lvl2pPr>
              <a:buClr>
                <a:srgbClr val="8CB800"/>
              </a:buClr>
              <a:defRPr sz="1800"/>
            </a:lvl2pPr>
            <a:lvl3pPr>
              <a:defRPr sz="1500"/>
            </a:lvl3pPr>
            <a:lvl4pPr>
              <a:defRPr sz="1350"/>
            </a:lvl4pPr>
            <a:lvl5pPr marL="1147001" indent="-214313">
              <a:buClr>
                <a:schemeClr val="accent2"/>
              </a:buClr>
              <a:buFont typeface="Wingdings" pitchFamily="2" charset="2"/>
              <a:buChar char="§"/>
              <a:defRPr kumimoji="0" lang="en-US" sz="1350" kern="1200" dirty="0">
                <a:solidFill>
                  <a:schemeClr val="tx1"/>
                </a:solidFill>
                <a:latin typeface="+mn-lt"/>
                <a:ea typeface="+mn-ea"/>
                <a:cs typeface="+mn-cs"/>
              </a:defRPr>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900">
                <a:solidFill>
                  <a:schemeClr val="tx1"/>
                </a:solidFill>
              </a:defRPr>
            </a:lvl1pPr>
            <a:extLst/>
          </a:lstStyle>
          <a:p>
            <a:r>
              <a:rPr lang="en-AU">
                <a:solidFill>
                  <a:srgbClr val="000000"/>
                </a:solidFill>
              </a:rPr>
              <a:t>[Presentation Title] | [Date]</a:t>
            </a:r>
            <a:endParaRPr lang="en-AU" i="1" dirty="0">
              <a:solidFill>
                <a:srgbClr val="000000"/>
              </a:solidFill>
            </a:endParaRPr>
          </a:p>
        </p:txBody>
      </p:sp>
    </p:spTree>
    <p:extLst>
      <p:ext uri="{BB962C8B-B14F-4D97-AF65-F5344CB8AC3E}">
        <p14:creationId xmlns:p14="http://schemas.microsoft.com/office/powerpoint/2010/main" val="9065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100">
                <a:solidFill>
                  <a:srgbClr val="8CB800"/>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3" y="6395040"/>
            <a:ext cx="8352928" cy="274320"/>
          </a:xfrm>
          <a:prstGeom prst="rect">
            <a:avLst/>
          </a:prstGeom>
        </p:spPr>
        <p:txBody>
          <a:bodyPr/>
          <a:lstStyle>
            <a:lvl1pPr>
              <a:defRPr>
                <a:solidFill>
                  <a:schemeClr val="bg1"/>
                </a:solidFill>
              </a:defRPr>
            </a:lvl1pPr>
          </a:lstStyle>
          <a:p>
            <a:r>
              <a:rPr lang="en-AU">
                <a:solidFill>
                  <a:srgbClr val="000000"/>
                </a:solidFill>
              </a:rPr>
              <a:t>[Presentation Title] | [Date]</a:t>
            </a:r>
            <a:endParaRPr lang="en-AU" i="1" dirty="0">
              <a:solidFill>
                <a:srgbClr val="000000"/>
              </a:solidFill>
            </a:endParaRPr>
          </a:p>
        </p:txBody>
      </p:sp>
      <p:sp>
        <p:nvSpPr>
          <p:cNvPr id="13" name="Oval 12"/>
          <p:cNvSpPr/>
          <p:nvPr/>
        </p:nvSpPr>
        <p:spPr>
          <a:xfrm>
            <a:off x="8078829" y="5587074"/>
            <a:ext cx="813652" cy="813652"/>
          </a:xfrm>
          <a:prstGeom prst="ellipse">
            <a:avLst/>
          </a:prstGeom>
          <a:blipFill>
            <a:blip r:embed="rId2"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60475988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a:xfrm>
            <a:off x="521495" y="6519172"/>
            <a:ext cx="2520082" cy="240219"/>
          </a:xfrm>
          <a:prstGeom prst="rect">
            <a:avLst/>
          </a:prstGeom>
        </p:spPr>
        <p:txBody>
          <a:bodyPr/>
          <a:lstStyle>
            <a:lvl1pPr>
              <a:defRPr/>
            </a:lvl1pPr>
          </a:lstStyle>
          <a:p>
            <a:pPr>
              <a:defRPr/>
            </a:pPr>
            <a:r>
              <a:rPr lang="en-US"/>
              <a:t>[Presentation Title] | [Date]</a:t>
            </a:r>
            <a:endParaRPr lang="en-US" dirty="0"/>
          </a:p>
        </p:txBody>
      </p:sp>
    </p:spTree>
    <p:extLst>
      <p:ext uri="{BB962C8B-B14F-4D97-AF65-F5344CB8AC3E}">
        <p14:creationId xmlns:p14="http://schemas.microsoft.com/office/powerpoint/2010/main" val="22503591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551656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100392" y="5561851"/>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527248" y="764704"/>
            <a:ext cx="5328592" cy="1673352"/>
          </a:xfrm>
        </p:spPr>
        <p:txBody>
          <a:bodyPr tIns="0" bIns="0" anchor="t"/>
          <a:lstStyle>
            <a:lvl1pPr algn="l">
              <a:defRPr sz="4700" b="1"/>
            </a:lvl1pPr>
            <a:extLst/>
          </a:lstStyle>
          <a:p>
            <a:r>
              <a:rPr lang="en-US"/>
              <a:t>Click to edit Master title style</a:t>
            </a:r>
            <a:endParaRPr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endParaRPr lang="en-US" dirty="0"/>
          </a:p>
        </p:txBody>
      </p:sp>
      <p:sp>
        <p:nvSpPr>
          <p:cNvPr id="8" name="Footer Placeholder 4"/>
          <p:cNvSpPr>
            <a:spLocks noGrp="1"/>
          </p:cNvSpPr>
          <p:nvPr>
            <p:ph type="ftr" sz="quarter" idx="10"/>
          </p:nvPr>
        </p:nvSpPr>
        <p:spPr>
          <a:xfrm>
            <a:off x="468313" y="6453188"/>
            <a:ext cx="8351837" cy="274637"/>
          </a:xfrm>
        </p:spPr>
        <p:txBody>
          <a:bodyPr/>
          <a:lstStyle>
            <a:lvl1pPr>
              <a:defRPr>
                <a:solidFill>
                  <a:schemeClr val="bg1"/>
                </a:solidFill>
              </a:defRPr>
            </a:lvl1pPr>
          </a:lstStyle>
          <a:p>
            <a:pPr>
              <a:defRPr/>
            </a:pPr>
            <a:endParaRPr lang="en-AU">
              <a:solidFill>
                <a:srgbClr val="000000"/>
              </a:solidFill>
            </a:endParaRPr>
          </a:p>
        </p:txBody>
      </p:sp>
    </p:spTree>
    <p:extLst>
      <p:ext uri="{BB962C8B-B14F-4D97-AF65-F5344CB8AC3E}">
        <p14:creationId xmlns:p14="http://schemas.microsoft.com/office/powerpoint/2010/main" val="1117802430"/>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945546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49751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078828" y="5587074"/>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title"/>
          </p:nvPr>
        </p:nvSpPr>
        <p:spPr>
          <a:xfrm>
            <a:off x="438096" y="44624"/>
            <a:ext cx="8013192" cy="1636776"/>
          </a:xfrm>
        </p:spPr>
        <p:txBody>
          <a:bodyPr tIns="0" rIns="91440" bIns="0" anchor="b"/>
          <a:lstStyle>
            <a:lvl1pPr algn="l">
              <a:defRPr sz="4700" b="1" cap="none" baseline="0"/>
            </a:lvl1pPr>
            <a:extLst/>
          </a:lstStyle>
          <a:p>
            <a:r>
              <a:rPr lang="en-US"/>
              <a:t>Click to edit Master title style</a:t>
            </a:r>
            <a:endParaRPr lang="en-US" dirty="0"/>
          </a:p>
        </p:txBody>
      </p:sp>
      <p:sp>
        <p:nvSpPr>
          <p:cNvPr id="3" name="Text Placeholder 2"/>
          <p:cNvSpPr>
            <a:spLocks noGrp="1"/>
          </p:cNvSpPr>
          <p:nvPr>
            <p:ph type="body" idx="1"/>
          </p:nvPr>
        </p:nvSpPr>
        <p:spPr>
          <a:xfrm>
            <a:off x="438096" y="1754552"/>
            <a:ext cx="8022336" cy="685800"/>
          </a:xfrm>
        </p:spPr>
        <p:txBody>
          <a:bodyPr lIns="146304" tIns="0" rIns="45720" bIns="0">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8" name="Footer Placeholder 4"/>
          <p:cNvSpPr>
            <a:spLocks noGrp="1"/>
          </p:cNvSpPr>
          <p:nvPr>
            <p:ph type="ftr" sz="quarter" idx="10"/>
          </p:nvPr>
        </p:nvSpPr>
        <p:spPr>
          <a:xfrm>
            <a:off x="539750" y="6394450"/>
            <a:ext cx="8353425" cy="274638"/>
          </a:xfrm>
        </p:spPr>
        <p:txBody>
          <a:bodyPr/>
          <a:lstStyle>
            <a:lvl1pPr>
              <a:defRPr>
                <a:solidFill>
                  <a:schemeClr val="bg1"/>
                </a:solidFill>
              </a:defRPr>
            </a:lvl1pPr>
          </a:lstStyle>
          <a:p>
            <a:pPr>
              <a:defRPr/>
            </a:pPr>
            <a:endParaRPr lang="en-AU">
              <a:solidFill>
                <a:srgbClr val="000000"/>
              </a:solidFill>
            </a:endParaRPr>
          </a:p>
        </p:txBody>
      </p:sp>
    </p:spTree>
    <p:extLst>
      <p:ext uri="{BB962C8B-B14F-4D97-AF65-F5344CB8AC3E}">
        <p14:creationId xmlns:p14="http://schemas.microsoft.com/office/powerpoint/2010/main" val="1737724322"/>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4825493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accent3"/>
                </a:solidFill>
              </a:defRPr>
            </a:lvl1pPr>
            <a:extLst/>
          </a:lstStyle>
          <a:p>
            <a:r>
              <a:rPr lang="en-US"/>
              <a:t>Click to edit Master title style</a:t>
            </a:r>
            <a:endParaRPr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6666360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endParaRPr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3262737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23806833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5246610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AU">
              <a:solidFill>
                <a:srgbClr val="000000"/>
              </a:solidFill>
            </a:endParaRPr>
          </a:p>
        </p:txBody>
      </p:sp>
    </p:spTree>
    <p:extLst>
      <p:ext uri="{BB962C8B-B14F-4D97-AF65-F5344CB8AC3E}">
        <p14:creationId xmlns:p14="http://schemas.microsoft.com/office/powerpoint/2010/main" val="230407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AU">
              <a:solidFill>
                <a:srgbClr val="000000"/>
              </a:solidFill>
            </a:endParaRPr>
          </a:p>
        </p:txBody>
      </p:sp>
    </p:spTree>
    <p:extLst>
      <p:ext uri="{BB962C8B-B14F-4D97-AF65-F5344CB8AC3E}">
        <p14:creationId xmlns:p14="http://schemas.microsoft.com/office/powerpoint/2010/main" val="33615377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a:prstGeom prst="rect">
            <a:avLst/>
          </a:prstGeom>
        </p:spPr>
        <p:txBody>
          <a:bodyPr/>
          <a:lstStyle>
            <a:lvl1pPr>
              <a:defRPr>
                <a:latin typeface="Arial" charset="0"/>
              </a:defRPr>
            </a:lvl1pPr>
          </a:lstStyle>
          <a:p>
            <a:pPr>
              <a:defRPr/>
            </a:pPr>
            <a:endParaRPr lang="en-AU">
              <a:solidFill>
                <a:srgbClr val="000000"/>
              </a:solidFill>
            </a:endParaRPr>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AU">
              <a:solidFill>
                <a:prstClr val="white">
                  <a:shade val="50000"/>
                </a:prstClr>
              </a:solidFill>
            </a:endParaRPr>
          </a:p>
        </p:txBody>
      </p:sp>
      <p:sp>
        <p:nvSpPr>
          <p:cNvPr id="9" name="Slide Number Placeholder 6"/>
          <p:cNvSpPr>
            <a:spLocks noGrp="1"/>
          </p:cNvSpPr>
          <p:nvPr>
            <p:ph type="sldNum" sz="quarter" idx="12"/>
          </p:nvPr>
        </p:nvSpPr>
        <p:spPr>
          <a:xfrm>
            <a:off x="8339138" y="1169988"/>
            <a:ext cx="733425" cy="201612"/>
          </a:xfrm>
          <a:prstGeom prst="rect">
            <a:avLst/>
          </a:prstGeom>
        </p:spPr>
        <p:txBody>
          <a:bodyPr/>
          <a:lstStyle>
            <a:lvl1pPr>
              <a:defRPr>
                <a:latin typeface="Arial" charset="0"/>
              </a:defRPr>
            </a:lvl1pPr>
          </a:lstStyle>
          <a:p>
            <a:pPr>
              <a:defRPr/>
            </a:pPr>
            <a:fld id="{F26C17C9-3F6A-4186-A725-146D2F6FDCE9}" type="slidenum">
              <a:rPr lang="en-AU">
                <a:solidFill>
                  <a:srgbClr val="000000"/>
                </a:solidFill>
              </a:rPr>
              <a:pPr>
                <a:defRPr/>
              </a:pPr>
              <a:t>‹#›</a:t>
            </a:fld>
            <a:endParaRPr lang="en-AU">
              <a:solidFill>
                <a:srgbClr val="000000"/>
              </a:solidFill>
            </a:endParaRPr>
          </a:p>
        </p:txBody>
      </p:sp>
    </p:spTree>
    <p:extLst>
      <p:ext uri="{BB962C8B-B14F-4D97-AF65-F5344CB8AC3E}">
        <p14:creationId xmlns:p14="http://schemas.microsoft.com/office/powerpoint/2010/main" val="313511120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AU">
              <a:solidFill>
                <a:srgbClr val="000000"/>
              </a:solidFill>
            </a:endParaRPr>
          </a:p>
        </p:txBody>
      </p:sp>
    </p:spTree>
    <p:extLst>
      <p:ext uri="{BB962C8B-B14F-4D97-AF65-F5344CB8AC3E}">
        <p14:creationId xmlns:p14="http://schemas.microsoft.com/office/powerpoint/2010/main" val="2214298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ltGray">
          <a:xfrm>
            <a:off x="6648450" y="0"/>
            <a:ext cx="2514600"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AU">
              <a:solidFill>
                <a:srgbClr val="000000"/>
              </a:solidFill>
            </a:endParaRPr>
          </a:p>
        </p:txBody>
      </p:sp>
    </p:spTree>
    <p:extLst>
      <p:ext uri="{BB962C8B-B14F-4D97-AF65-F5344CB8AC3E}">
        <p14:creationId xmlns:p14="http://schemas.microsoft.com/office/powerpoint/2010/main" val="18380062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600200"/>
            <a:ext cx="8229600" cy="4530725"/>
          </a:xfrm>
        </p:spPr>
        <p:txBody>
          <a:bodyPr rtlCol="0">
            <a:normAutofit/>
          </a:bodyPr>
          <a:lstStyle/>
          <a:p>
            <a:pPr lvl="0"/>
            <a:endParaRPr lang="en-AU" noProof="0"/>
          </a:p>
        </p:txBody>
      </p:sp>
      <p:sp>
        <p:nvSpPr>
          <p:cNvPr id="4" name="Rectangle 44"/>
          <p:cNvSpPr>
            <a:spLocks noGrp="1" noChangeArrowheads="1"/>
          </p:cNvSpPr>
          <p:nvPr>
            <p:ph type="dt" sz="half" idx="10"/>
          </p:nvPr>
        </p:nvSpPr>
        <p:spPr>
          <a:xfrm>
            <a:off x="457200" y="6243638"/>
            <a:ext cx="2133600" cy="457200"/>
          </a:xfrm>
          <a:prstGeom prst="rect">
            <a:avLst/>
          </a:prstGeom>
        </p:spPr>
        <p:txBody>
          <a:bodyPr/>
          <a:lstStyle>
            <a:lvl1pPr>
              <a:defRPr>
                <a:latin typeface="Arial" charset="0"/>
              </a:defRPr>
            </a:lvl1pPr>
          </a:lstStyle>
          <a:p>
            <a:pPr>
              <a:defRPr/>
            </a:pPr>
            <a:endParaRPr lang="en-AU">
              <a:solidFill>
                <a:srgbClr val="000000"/>
              </a:solidFill>
            </a:endParaRPr>
          </a:p>
        </p:txBody>
      </p:sp>
      <p:sp>
        <p:nvSpPr>
          <p:cNvPr id="5" name="Rectangle 45"/>
          <p:cNvSpPr>
            <a:spLocks noGrp="1" noChangeArrowheads="1"/>
          </p:cNvSpPr>
          <p:nvPr>
            <p:ph type="ftr" sz="quarter" idx="11"/>
          </p:nvPr>
        </p:nvSpPr>
        <p:spPr/>
        <p:txBody>
          <a:bodyPr/>
          <a:lstStyle>
            <a:lvl1pPr>
              <a:defRPr/>
            </a:lvl1pPr>
          </a:lstStyle>
          <a:p>
            <a:pPr>
              <a:defRPr/>
            </a:pPr>
            <a:endParaRPr lang="en-AU">
              <a:solidFill>
                <a:srgbClr val="000000"/>
              </a:solidFill>
            </a:endParaRPr>
          </a:p>
        </p:txBody>
      </p:sp>
      <p:sp>
        <p:nvSpPr>
          <p:cNvPr id="6" name="Rectangle 46"/>
          <p:cNvSpPr>
            <a:spLocks noGrp="1" noChangeArrowheads="1"/>
          </p:cNvSpPr>
          <p:nvPr>
            <p:ph type="sldNum" sz="quarter" idx="12"/>
          </p:nvPr>
        </p:nvSpPr>
        <p:spPr>
          <a:xfrm>
            <a:off x="6553200" y="6243638"/>
            <a:ext cx="2133600" cy="457200"/>
          </a:xfrm>
          <a:prstGeom prst="rect">
            <a:avLst/>
          </a:prstGeom>
        </p:spPr>
        <p:txBody>
          <a:bodyPr/>
          <a:lstStyle>
            <a:lvl1pPr>
              <a:defRPr>
                <a:latin typeface="Arial" charset="0"/>
              </a:defRPr>
            </a:lvl1pPr>
          </a:lstStyle>
          <a:p>
            <a:pPr>
              <a:defRPr/>
            </a:pPr>
            <a:fld id="{F9F3EE90-CB38-4AE1-83F8-677499AB8C30}" type="slidenum">
              <a:rPr lang="en-AU">
                <a:solidFill>
                  <a:srgbClr val="000000"/>
                </a:solidFill>
              </a:rPr>
              <a:pPr>
                <a:defRPr/>
              </a:pPr>
              <a:t>‹#›</a:t>
            </a:fld>
            <a:endParaRPr lang="en-AU">
              <a:solidFill>
                <a:srgbClr val="000000"/>
              </a:solidFill>
            </a:endParaRPr>
          </a:p>
        </p:txBody>
      </p:sp>
    </p:spTree>
    <p:extLst>
      <p:ext uri="{BB962C8B-B14F-4D97-AF65-F5344CB8AC3E}">
        <p14:creationId xmlns:p14="http://schemas.microsoft.com/office/powerpoint/2010/main" val="36407226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050" y="551656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100392" y="5561851"/>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527248" y="764704"/>
            <a:ext cx="5328592" cy="1673352"/>
          </a:xfrm>
        </p:spPr>
        <p:txBody>
          <a:bodyPr tIns="0" bIns="0" anchor="t"/>
          <a:lstStyle>
            <a:lvl1pPr algn="l">
              <a:defRPr sz="4700" b="1"/>
            </a:lvl1pPr>
            <a:extLst/>
          </a:lstStyle>
          <a:p>
            <a:r>
              <a:rPr lang="en-US"/>
              <a:t>Click to edit Master title style</a:t>
            </a:r>
            <a:endParaRPr lang="en-US" dirty="0"/>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endParaRPr lang="en-US" dirty="0"/>
          </a:p>
        </p:txBody>
      </p:sp>
      <p:sp>
        <p:nvSpPr>
          <p:cNvPr id="8" name="Footer Placeholder 4"/>
          <p:cNvSpPr>
            <a:spLocks noGrp="1"/>
          </p:cNvSpPr>
          <p:nvPr>
            <p:ph type="ftr" sz="quarter" idx="10"/>
          </p:nvPr>
        </p:nvSpPr>
        <p:spPr>
          <a:xfrm>
            <a:off x="468313" y="6453188"/>
            <a:ext cx="8351837" cy="274637"/>
          </a:xfrm>
        </p:spPr>
        <p:txBody>
          <a:bodyPr/>
          <a:lstStyle>
            <a:lvl1pPr>
              <a:defRPr>
                <a:solidFill>
                  <a:schemeClr val="bg1"/>
                </a:solidFill>
              </a:defRPr>
            </a:lvl1pPr>
          </a:lstStyle>
          <a:p>
            <a:pPr>
              <a:defRPr/>
            </a:pPr>
            <a:endParaRPr lang="en-US">
              <a:solidFill>
                <a:srgbClr val="000000"/>
              </a:solidFill>
            </a:endParaRPr>
          </a:p>
        </p:txBody>
      </p:sp>
    </p:spTree>
    <p:extLst>
      <p:ext uri="{BB962C8B-B14F-4D97-AF65-F5344CB8AC3E}">
        <p14:creationId xmlns:p14="http://schemas.microsoft.com/office/powerpoint/2010/main" val="342038715"/>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5223789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6" name="Picture 3" descr="C:\Users\uqiriene\AppData\Local\Microsoft\Windows\Temporary Internet Files\Content.Outlook\CSW1LH69\UQlogoA-colour-M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5497513"/>
            <a:ext cx="936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078828" y="5587074"/>
            <a:ext cx="813652" cy="813652"/>
          </a:xfrm>
          <a:prstGeom prst="ellipse">
            <a:avLst/>
          </a:prstGeom>
          <a:blipFill>
            <a:blip r:embed="rId4"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 name="Title 1"/>
          <p:cNvSpPr>
            <a:spLocks noGrp="1"/>
          </p:cNvSpPr>
          <p:nvPr>
            <p:ph type="title"/>
          </p:nvPr>
        </p:nvSpPr>
        <p:spPr>
          <a:xfrm>
            <a:off x="438096" y="44624"/>
            <a:ext cx="8013192" cy="1636776"/>
          </a:xfrm>
        </p:spPr>
        <p:txBody>
          <a:bodyPr tIns="0" rIns="91440" bIns="0" anchor="b"/>
          <a:lstStyle>
            <a:lvl1pPr algn="l">
              <a:defRPr sz="4700" b="1" cap="none" baseline="0"/>
            </a:lvl1pPr>
            <a:extLst/>
          </a:lstStyle>
          <a:p>
            <a:r>
              <a:rPr lang="en-US"/>
              <a:t>Click to edit Master title style</a:t>
            </a:r>
            <a:endParaRPr lang="en-US" dirty="0"/>
          </a:p>
        </p:txBody>
      </p:sp>
      <p:sp>
        <p:nvSpPr>
          <p:cNvPr id="3" name="Text Placeholder 2"/>
          <p:cNvSpPr>
            <a:spLocks noGrp="1"/>
          </p:cNvSpPr>
          <p:nvPr>
            <p:ph type="body" idx="1"/>
          </p:nvPr>
        </p:nvSpPr>
        <p:spPr>
          <a:xfrm>
            <a:off x="438096" y="1754552"/>
            <a:ext cx="8022336" cy="685800"/>
          </a:xfrm>
        </p:spPr>
        <p:txBody>
          <a:bodyPr lIns="146304" tIns="0" rIns="45720" bIns="0">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8" name="Footer Placeholder 4"/>
          <p:cNvSpPr>
            <a:spLocks noGrp="1"/>
          </p:cNvSpPr>
          <p:nvPr>
            <p:ph type="ftr" sz="quarter" idx="10"/>
          </p:nvPr>
        </p:nvSpPr>
        <p:spPr>
          <a:xfrm>
            <a:off x="539750" y="6394450"/>
            <a:ext cx="8353425" cy="274638"/>
          </a:xfrm>
        </p:spPr>
        <p:txBody>
          <a:bodyPr/>
          <a:lstStyle>
            <a:lvl1pPr>
              <a:defRPr>
                <a:solidFill>
                  <a:schemeClr val="bg1"/>
                </a:solidFill>
              </a:defRPr>
            </a:lvl1pPr>
          </a:lstStyle>
          <a:p>
            <a:pPr>
              <a:defRPr/>
            </a:pPr>
            <a:endParaRPr lang="en-US">
              <a:solidFill>
                <a:srgbClr val="000000"/>
              </a:solidFill>
            </a:endParaRPr>
          </a:p>
        </p:txBody>
      </p:sp>
    </p:spTree>
    <p:extLst>
      <p:ext uri="{BB962C8B-B14F-4D97-AF65-F5344CB8AC3E}">
        <p14:creationId xmlns:p14="http://schemas.microsoft.com/office/powerpoint/2010/main" val="190585086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14955352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40057249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accent3"/>
                </a:solidFill>
              </a:defRPr>
            </a:lvl1pPr>
            <a:extLst/>
          </a:lstStyle>
          <a:p>
            <a:r>
              <a:rPr lang="en-US"/>
              <a:t>Click to edit Master title style</a:t>
            </a:r>
            <a:endParaRPr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06375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endParaRPr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3981991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6809624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3263162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1151963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endParaRPr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a:prstGeom prst="rect">
            <a:avLst/>
          </a:prstGeom>
        </p:spPr>
        <p:txBody>
          <a:bodyPr/>
          <a:lstStyle>
            <a:lvl1pPr>
              <a:defRPr>
                <a:latin typeface="Arial" charset="0"/>
              </a:defRPr>
            </a:lvl1pPr>
          </a:lstStyle>
          <a:p>
            <a:pPr>
              <a:defRPr/>
            </a:pPr>
            <a:endParaRPr lang="en-US">
              <a:solidFill>
                <a:srgbClr val="000000"/>
              </a:solidFill>
              <a:ea typeface="ＭＳ Ｐゴシック" pitchFamily="34" charset="-128"/>
            </a:endParaRPr>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solidFill>
                <a:prstClr val="white">
                  <a:shade val="50000"/>
                </a:prstClr>
              </a:solidFill>
            </a:endParaRPr>
          </a:p>
        </p:txBody>
      </p:sp>
      <p:sp>
        <p:nvSpPr>
          <p:cNvPr id="9" name="Slide Number Placeholder 6"/>
          <p:cNvSpPr>
            <a:spLocks noGrp="1"/>
          </p:cNvSpPr>
          <p:nvPr>
            <p:ph type="sldNum" sz="quarter" idx="12"/>
          </p:nvPr>
        </p:nvSpPr>
        <p:spPr>
          <a:xfrm>
            <a:off x="8339138" y="1169988"/>
            <a:ext cx="733425" cy="201612"/>
          </a:xfrm>
          <a:prstGeom prst="rect">
            <a:avLst/>
          </a:prstGeom>
        </p:spPr>
        <p:txBody>
          <a:bodyPr/>
          <a:lstStyle>
            <a:lvl1pPr>
              <a:defRPr>
                <a:latin typeface="Arial" charset="0"/>
              </a:defRPr>
            </a:lvl1pPr>
          </a:lstStyle>
          <a:p>
            <a:pPr>
              <a:defRPr/>
            </a:pPr>
            <a:fld id="{6DDDC7FD-B0DC-4A3B-BDEA-3C6BD51A531A}" type="slidenum">
              <a:rPr lang="en-AU">
                <a:solidFill>
                  <a:srgbClr val="000000"/>
                </a:solidFill>
                <a:ea typeface="ＭＳ Ｐゴシック" pitchFamily="34" charset="-128"/>
              </a:rPr>
              <a:pPr>
                <a:defRPr/>
              </a:pPr>
              <a:t>‹#›</a:t>
            </a:fld>
            <a:endParaRPr lang="en-AU">
              <a:solidFill>
                <a:srgbClr val="000000"/>
              </a:solidFill>
              <a:ea typeface="ＭＳ Ｐゴシック" pitchFamily="34" charset="-128"/>
            </a:endParaRPr>
          </a:p>
        </p:txBody>
      </p:sp>
    </p:spTree>
    <p:extLst>
      <p:ext uri="{BB962C8B-B14F-4D97-AF65-F5344CB8AC3E}">
        <p14:creationId xmlns:p14="http://schemas.microsoft.com/office/powerpoint/2010/main" val="3926120165"/>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6657369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bwMode="ltGray">
          <a:xfrm>
            <a:off x="6648450" y="0"/>
            <a:ext cx="2514600"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0"/>
          </p:nvPr>
        </p:nvSpPr>
        <p:spPr/>
        <p:txBody>
          <a:bodyPr/>
          <a:lstStyle>
            <a:lvl1pPr algn="l" eaLnBrk="1" latinLnBrk="0" hangingPunct="1">
              <a:defRPr kumimoji="0" sz="1200">
                <a:solidFill>
                  <a:schemeClr val="tx1"/>
                </a:solidFill>
              </a:defRPr>
            </a:lvl1pPr>
            <a:extLst/>
          </a:lstStyle>
          <a:p>
            <a:pPr>
              <a:defRPr/>
            </a:pPr>
            <a:endParaRPr lang="en-US">
              <a:solidFill>
                <a:srgbClr val="000000"/>
              </a:solidFill>
            </a:endParaRPr>
          </a:p>
        </p:txBody>
      </p:sp>
    </p:spTree>
    <p:extLst>
      <p:ext uri="{BB962C8B-B14F-4D97-AF65-F5344CB8AC3E}">
        <p14:creationId xmlns:p14="http://schemas.microsoft.com/office/powerpoint/2010/main" val="16362948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457200" y="1600200"/>
            <a:ext cx="8229600" cy="4530725"/>
          </a:xfrm>
        </p:spPr>
        <p:txBody>
          <a:bodyPr rtlCol="0">
            <a:normAutofit/>
          </a:bodyPr>
          <a:lstStyle/>
          <a:p>
            <a:pPr lvl="0"/>
            <a:endParaRPr lang="en-AU" noProof="0"/>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atin typeface="Arial" charset="0"/>
              </a:defRPr>
            </a:lvl1pPr>
          </a:lstStyle>
          <a:p>
            <a:pPr>
              <a:defRPr/>
            </a:pPr>
            <a:endParaRPr lang="en-US">
              <a:solidFill>
                <a:srgbClr val="000000"/>
              </a:solidFill>
              <a:ea typeface="ＭＳ Ｐゴシック" pitchFamily="34" charset="-128"/>
            </a:endParaRPr>
          </a:p>
        </p:txBody>
      </p:sp>
      <p:sp>
        <p:nvSpPr>
          <p:cNvPr id="5" name="Footer Placeholder 21"/>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atin typeface="Arial" charset="0"/>
              </a:defRPr>
            </a:lvl1pPr>
          </a:lstStyle>
          <a:p>
            <a:pPr>
              <a:defRPr/>
            </a:pPr>
            <a:fld id="{BA49F323-9815-4E58-B5BA-7A405E5404AE}" type="slidenum">
              <a:rPr lang="en-AU">
                <a:solidFill>
                  <a:srgbClr val="000000"/>
                </a:solidFill>
                <a:ea typeface="ＭＳ Ｐゴシック" pitchFamily="34" charset="-128"/>
              </a:rPr>
              <a:pPr>
                <a:defRPr/>
              </a:pPr>
              <a:t>‹#›</a:t>
            </a:fld>
            <a:endParaRPr lang="en-AU">
              <a:solidFill>
                <a:srgbClr val="000000"/>
              </a:solidFill>
              <a:ea typeface="ＭＳ Ｐゴシック" pitchFamily="34" charset="-128"/>
            </a:endParaRPr>
          </a:p>
        </p:txBody>
      </p:sp>
    </p:spTree>
    <p:extLst>
      <p:ext uri="{BB962C8B-B14F-4D97-AF65-F5344CB8AC3E}">
        <p14:creationId xmlns:p14="http://schemas.microsoft.com/office/powerpoint/2010/main" val="412372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38767539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7716028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8342590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931414945"/>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2655116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39796175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10671176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798508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33028807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35612650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endParaRPr kumimoji="0" lang="en-US" dirty="0"/>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a:prstGeom prst="rect">
            <a:avLst/>
          </a:prstGeom>
        </p:spPr>
        <p:txBody>
          <a:bodyPr/>
          <a:lstStyle/>
          <a:p>
            <a:pPr fontAlgn="auto">
              <a:spcBef>
                <a:spcPts val="0"/>
              </a:spcBef>
              <a:spcAft>
                <a:spcPts val="0"/>
              </a:spcAft>
            </a:pPr>
            <a:endParaRPr lang="en-AU" sz="1800">
              <a:solidFill>
                <a:srgbClr val="000000"/>
              </a:solidFill>
              <a:latin typeface="Corbe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AU">
                <a:solidFill>
                  <a:prstClr val="white">
                    <a:shade val="50000"/>
                  </a:prstClr>
                </a:solidFill>
              </a:rPr>
              <a:t>Student Services, The University of Queensland   Enhancing student learning and engagement</a:t>
            </a: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pPr fontAlgn="auto">
              <a:spcBef>
                <a:spcPts val="0"/>
              </a:spcBef>
              <a:spcAft>
                <a:spcPts val="0"/>
              </a:spcAft>
            </a:pPr>
            <a:fld id="{609CC692-8608-476E-B4EA-D7A5E4C6F46E}" type="slidenum">
              <a:rPr lang="en-AU" sz="1800" smtClean="0">
                <a:solidFill>
                  <a:srgbClr val="000000"/>
                </a:solidFill>
                <a:latin typeface="Corbel"/>
              </a:rPr>
              <a:pPr fontAlgn="auto">
                <a:spcBef>
                  <a:spcPts val="0"/>
                </a:spcBef>
                <a:spcAft>
                  <a:spcPts val="0"/>
                </a:spcAft>
              </a:pPr>
              <a:t>‹#›</a:t>
            </a:fld>
            <a:endParaRPr lang="en-AU" sz="1800">
              <a:solidFill>
                <a:srgbClr val="000000"/>
              </a:solidFill>
              <a:latin typeface="Corbel"/>
            </a:endParaRPr>
          </a:p>
        </p:txBody>
      </p:sp>
    </p:spTree>
    <p:extLst>
      <p:ext uri="{BB962C8B-B14F-4D97-AF65-F5344CB8AC3E}">
        <p14:creationId xmlns:p14="http://schemas.microsoft.com/office/powerpoint/2010/main" val="141634273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marL="1426464" indent="-182880">
              <a:defRPr kumimoji="0" lang="en-US" sz="1800" kern="1200" dirty="0">
                <a:solidFill>
                  <a:schemeClr val="tx1"/>
                </a:solidFill>
                <a:latin typeface="+mn-lt"/>
                <a:ea typeface="+mn-ea"/>
                <a:cs typeface="+mn-cs"/>
              </a:defRPr>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p>
        </p:txBody>
      </p:sp>
    </p:spTree>
    <p:extLst>
      <p:ext uri="{BB962C8B-B14F-4D97-AF65-F5344CB8AC3E}">
        <p14:creationId xmlns:p14="http://schemas.microsoft.com/office/powerpoint/2010/main" val="466871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19173382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8" name="Rectangle 7"/>
          <p:cNvSpPr/>
          <p:nvPr/>
        </p:nvSpPr>
        <p:spPr bwMode="ltGray">
          <a:xfrm>
            <a:off x="6647687" y="0"/>
            <a:ext cx="2514601" cy="6858000"/>
          </a:xfrm>
          <a:prstGeom prst="rect">
            <a:avLst/>
          </a:prstGeom>
          <a:solidFill>
            <a:schemeClr val="tx2"/>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457200" y="304800"/>
            <a:ext cx="6019800" cy="5851525"/>
          </a:xfrm>
        </p:spPr>
        <p:txBody>
          <a:bodyPr vert="eaVert"/>
          <a:lstStyle>
            <a:lvl5pPr marL="1426464" indent="-182880">
              <a:defRPr kumimoji="0" lang="en-US" sz="1800" kern="1200" dirty="0">
                <a:solidFill>
                  <a:schemeClr val="tx1"/>
                </a:solidFill>
                <a:latin typeface="+mn-lt"/>
                <a:ea typeface="+mn-ea"/>
                <a:cs typeface="+mn-cs"/>
              </a:defRPr>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15727587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t>Click to edit Master title style</a:t>
            </a:r>
            <a:endParaRPr lang="en-AU"/>
          </a:p>
        </p:txBody>
      </p:sp>
      <p:sp>
        <p:nvSpPr>
          <p:cNvPr id="3" name="Table Placeholder 2"/>
          <p:cNvSpPr>
            <a:spLocks noGrp="1"/>
          </p:cNvSpPr>
          <p:nvPr>
            <p:ph type="tbl" idx="1"/>
          </p:nvPr>
        </p:nvSpPr>
        <p:spPr>
          <a:xfrm>
            <a:off x="914400" y="1600200"/>
            <a:ext cx="7772400" cy="4530725"/>
          </a:xfrm>
        </p:spPr>
        <p:txBody>
          <a:bodyPr/>
          <a:lstStyle/>
          <a:p>
            <a:pPr lvl="0"/>
            <a:endParaRPr lang="en-AU" noProof="0"/>
          </a:p>
        </p:txBody>
      </p:sp>
      <p:sp>
        <p:nvSpPr>
          <p:cNvPr id="4" name="Rectangle 9"/>
          <p:cNvSpPr>
            <a:spLocks noGrp="1" noChangeArrowheads="1"/>
          </p:cNvSpPr>
          <p:nvPr>
            <p:ph type="dt" sz="half" idx="10"/>
          </p:nvPr>
        </p:nvSpPr>
        <p:spPr>
          <a:xfrm>
            <a:off x="914400" y="6251575"/>
            <a:ext cx="1981200" cy="457200"/>
          </a:xfrm>
          <a:prstGeom prst="rect">
            <a:avLst/>
          </a:prstGeom>
          <a:ln/>
        </p:spPr>
        <p:txBody>
          <a:bodyPr/>
          <a:lstStyle>
            <a:lvl1pPr>
              <a:defRPr/>
            </a:lvl1pPr>
          </a:lstStyle>
          <a:p>
            <a:pPr fontAlgn="auto">
              <a:spcBef>
                <a:spcPts val="0"/>
              </a:spcBef>
              <a:spcAft>
                <a:spcPts val="0"/>
              </a:spcAft>
              <a:defRPr/>
            </a:pPr>
            <a:endParaRPr lang="en-AU" sz="1800">
              <a:solidFill>
                <a:srgbClr val="000000"/>
              </a:solidFill>
              <a:latin typeface="Corbel"/>
            </a:endParaRPr>
          </a:p>
        </p:txBody>
      </p:sp>
      <p:sp>
        <p:nvSpPr>
          <p:cNvPr id="5" name="Rectangle 10"/>
          <p:cNvSpPr>
            <a:spLocks noGrp="1" noChangeArrowheads="1"/>
          </p:cNvSpPr>
          <p:nvPr>
            <p:ph type="ftr" sz="quarter" idx="11"/>
          </p:nvPr>
        </p:nvSpPr>
        <p:spPr>
          <a:ln/>
        </p:spPr>
        <p:txBody>
          <a:bodyPr/>
          <a:lstStyle>
            <a:lvl1pPr>
              <a:defRPr/>
            </a:lvl1pPr>
          </a:lstStyle>
          <a:p>
            <a:pPr>
              <a:defRPr/>
            </a:pPr>
            <a:r>
              <a:rPr lang="en-AU">
                <a:solidFill>
                  <a:srgbClr val="000000"/>
                </a:solidFill>
              </a:rPr>
              <a:t>Student Services, The University of Queensland   Enhancing student learning and engagement</a:t>
            </a:r>
          </a:p>
        </p:txBody>
      </p:sp>
      <p:sp>
        <p:nvSpPr>
          <p:cNvPr id="6" name="Rectangle 11"/>
          <p:cNvSpPr>
            <a:spLocks noGrp="1" noChangeArrowheads="1"/>
          </p:cNvSpPr>
          <p:nvPr>
            <p:ph type="sldNum" sz="quarter" idx="12"/>
          </p:nvPr>
        </p:nvSpPr>
        <p:spPr>
          <a:xfrm>
            <a:off x="6781800" y="6248400"/>
            <a:ext cx="1905000" cy="457200"/>
          </a:xfrm>
          <a:prstGeom prst="rect">
            <a:avLst/>
          </a:prstGeom>
          <a:ln/>
        </p:spPr>
        <p:txBody>
          <a:bodyPr/>
          <a:lstStyle>
            <a:lvl1pPr>
              <a:defRPr/>
            </a:lvl1pPr>
          </a:lstStyle>
          <a:p>
            <a:pPr fontAlgn="auto">
              <a:spcBef>
                <a:spcPts val="0"/>
              </a:spcBef>
              <a:spcAft>
                <a:spcPts val="0"/>
              </a:spcAft>
              <a:defRPr/>
            </a:pPr>
            <a:fld id="{F1D2B294-8098-4CB1-8C98-00848EA8A554}" type="slidenum">
              <a:rPr lang="en-AU" sz="1800">
                <a:solidFill>
                  <a:srgbClr val="000000"/>
                </a:solidFill>
                <a:latin typeface="Corbel"/>
              </a:rPr>
              <a:pPr fontAlgn="auto">
                <a:spcBef>
                  <a:spcPts val="0"/>
                </a:spcBef>
                <a:spcAft>
                  <a:spcPts val="0"/>
                </a:spcAft>
                <a:defRPr/>
              </a:pPr>
              <a:t>‹#›</a:t>
            </a:fld>
            <a:endParaRPr lang="en-AU" sz="1800">
              <a:solidFill>
                <a:srgbClr val="000000"/>
              </a:solidFill>
              <a:latin typeface="Corbel"/>
            </a:endParaRPr>
          </a:p>
        </p:txBody>
      </p:sp>
    </p:spTree>
    <p:extLst>
      <p:ext uri="{BB962C8B-B14F-4D97-AF65-F5344CB8AC3E}">
        <p14:creationId xmlns:p14="http://schemas.microsoft.com/office/powerpoint/2010/main" val="20637307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527248" y="764704"/>
            <a:ext cx="5328592"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dirty="0"/>
              <a:t>Click to edit Master title style</a:t>
            </a:r>
          </a:p>
        </p:txBody>
      </p:sp>
      <p:sp>
        <p:nvSpPr>
          <p:cNvPr id="3" name="Subtitle 2"/>
          <p:cNvSpPr>
            <a:spLocks noGrp="1"/>
          </p:cNvSpPr>
          <p:nvPr>
            <p:ph type="subTitle" idx="1"/>
          </p:nvPr>
        </p:nvSpPr>
        <p:spPr>
          <a:xfrm>
            <a:off x="527248" y="3212976"/>
            <a:ext cx="6060976" cy="691222"/>
          </a:xfrm>
        </p:spPr>
        <p:txBody>
          <a:bodyPr lIns="118872" tIns="0" rIns="45720" bIns="0" anchor="b">
            <a:normAutofit/>
          </a:bodyPr>
          <a:lstStyle>
            <a:lvl1pPr marL="0" indent="0" algn="l">
              <a:buNone/>
              <a:defRPr sz="3200">
                <a:solidFill>
                  <a:srgbClr val="8CB8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endParaRPr kumimoji="0" lang="en-US" dirty="0"/>
          </a:p>
        </p:txBody>
      </p:sp>
      <p:sp>
        <p:nvSpPr>
          <p:cNvPr id="5" name="Footer Placeholder 4"/>
          <p:cNvSpPr>
            <a:spLocks noGrp="1"/>
          </p:cNvSpPr>
          <p:nvPr>
            <p:ph type="ftr" sz="quarter" idx="11"/>
          </p:nvPr>
        </p:nvSpPr>
        <p:spPr>
          <a:xfrm>
            <a:off x="467544" y="6453336"/>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27"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248" y="5517232"/>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00392" y="5561851"/>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412147626"/>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lvl1pPr>
              <a:defRPr>
                <a:effectLst>
                  <a:outerShdw blurRad="38100" dist="38100" dir="2700000" algn="tl">
                    <a:srgbClr val="000000">
                      <a:alpha val="43137"/>
                    </a:srgbClr>
                  </a:outerShdw>
                </a:effectLst>
              </a:defRPr>
            </a:lvl1pPr>
            <a:extLst/>
          </a:lstStyle>
          <a:p>
            <a:r>
              <a:rPr kumimoji="0" lang="en-US"/>
              <a:t>Click to edit Master title style</a:t>
            </a:r>
            <a:endParaRPr kumimoji="0" lang="en-US" dirty="0"/>
          </a:p>
        </p:txBody>
      </p:sp>
      <p:sp>
        <p:nvSpPr>
          <p:cNvPr id="3" name="Content Placeholder 2"/>
          <p:cNvSpPr>
            <a:spLocks noGrp="1"/>
          </p:cNvSpPr>
          <p:nvPr>
            <p:ph idx="1"/>
          </p:nvPr>
        </p:nvSpPr>
        <p:spPr/>
        <p:txBody>
          <a:bodyPr/>
          <a:lstStyle>
            <a:lvl2pPr>
              <a:buClr>
                <a:srgbClr val="8CB800"/>
              </a:buClr>
              <a:defRPr/>
            </a:lvl2pPr>
            <a:lvl5pPr>
              <a:buClr>
                <a:schemeClr val="accent2"/>
              </a:buClr>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41123810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38096" y="44624"/>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38096" y="1754552"/>
            <a:ext cx="8022336" cy="685800"/>
          </a:xfrm>
        </p:spPr>
        <p:txBody>
          <a:bodyPr lIns="146304" tIns="0" rIns="45720" bIns="0" anchor="t">
            <a:normAutofit/>
          </a:bodyPr>
          <a:lstStyle>
            <a:lvl1pPr marL="0" indent="0">
              <a:buNone/>
              <a:defRPr sz="2800">
                <a:solidFill>
                  <a:srgbClr val="8CB8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8" name="Footer Placeholder 4"/>
          <p:cNvSpPr>
            <a:spLocks noGrp="1"/>
          </p:cNvSpPr>
          <p:nvPr>
            <p:ph type="ftr" sz="quarter" idx="11"/>
          </p:nvPr>
        </p:nvSpPr>
        <p:spPr>
          <a:xfrm>
            <a:off x="539552" y="6395040"/>
            <a:ext cx="8352928" cy="274320"/>
          </a:xfrm>
        </p:spPr>
        <p:txBody>
          <a:bodyPr/>
          <a:lstStyle>
            <a:lvl1pPr>
              <a:defRPr>
                <a:solidFill>
                  <a:schemeClr val="bg1"/>
                </a:solidFill>
              </a:defRPr>
            </a:lvl1pPr>
          </a:lstStyle>
          <a:p>
            <a:r>
              <a:rPr lang="en-AU">
                <a:solidFill>
                  <a:srgbClr val="000000"/>
                </a:solidFill>
              </a:rPr>
              <a:t>Student Services, The University of Queensland  Enhancing student learning and engagement</a:t>
            </a:r>
            <a:endParaRPr lang="en-AU" i="1" dirty="0">
              <a:solidFill>
                <a:srgbClr val="000000"/>
              </a:solidFill>
            </a:endParaRPr>
          </a:p>
        </p:txBody>
      </p:sp>
      <p:pic>
        <p:nvPicPr>
          <p:cNvPr id="11" name="Picture 3" descr="C:\Users\uqiriene\AppData\Local\Microsoft\Windows\Temporary Internet Files\Content.Outlook\CSW1LH69\UQlogoA-colour-M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497835"/>
            <a:ext cx="936104" cy="902891"/>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8078828" y="5587074"/>
            <a:ext cx="813652" cy="813652"/>
          </a:xfrm>
          <a:prstGeom prst="ellipse">
            <a:avLst/>
          </a:prstGeom>
          <a:blipFill>
            <a:blip r:embed="rId3" cstate="print">
              <a:extLst>
                <a:ext uri="{28A0092B-C50C-407E-A947-70E740481C1C}">
                  <a14:useLocalDpi xmlns:a14="http://schemas.microsoft.com/office/drawing/2010/main" val="0"/>
                </a:ext>
              </a:extLst>
            </a:blip>
            <a:srcRect/>
            <a:stretch>
              <a:fillRect l="-6000" r="-6000"/>
            </a:stretch>
          </a:blipFill>
          <a:ln w="12700">
            <a:solidFill>
              <a:srgbClr val="8CB8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639315893"/>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solidFill>
                  <a:srgbClr val="000000"/>
                </a:solidFill>
              </a:rPr>
              <a:t>Student Services, The University of Queensland  Enhancing student learning and engagement</a:t>
            </a:r>
            <a:endParaRPr lang="en-AU" i="1" dirty="0">
              <a:solidFill>
                <a:srgbClr val="000000"/>
              </a:solidFill>
            </a:endParaRPr>
          </a:p>
        </p:txBody>
      </p:sp>
    </p:spTree>
    <p:extLst>
      <p:ext uri="{BB962C8B-B14F-4D97-AF65-F5344CB8AC3E}">
        <p14:creationId xmlns:p14="http://schemas.microsoft.com/office/powerpoint/2010/main" val="7606853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accent3"/>
                </a:solidFill>
              </a:defRPr>
            </a:lvl1pPr>
            <a:extLst/>
          </a:lstStyle>
          <a:p>
            <a:r>
              <a:rPr kumimoji="0" lang="en-US"/>
              <a:t>Click to edit Master title style</a:t>
            </a:r>
            <a:endParaRPr kumimoji="0" lang="en-US" dirty="0"/>
          </a:p>
        </p:txBody>
      </p:sp>
      <p:sp>
        <p:nvSpPr>
          <p:cNvPr id="3" name="Content Placeholder 2"/>
          <p:cNvSpPr>
            <a:spLocks noGrp="1"/>
          </p:cNvSpPr>
          <p:nvPr>
            <p:ph sz="half" idx="1"/>
          </p:nvPr>
        </p:nvSpPr>
        <p:spPr>
          <a:xfrm>
            <a:off x="457200" y="1773936"/>
            <a:ext cx="4038600" cy="4623816"/>
          </a:xfrm>
        </p:spPr>
        <p:txBody>
          <a:bodyPr lIns="91440"/>
          <a:lstStyle>
            <a:lvl1pPr>
              <a:buClr>
                <a:schemeClr val="tx2"/>
              </a:buClr>
              <a:defRPr sz="2800"/>
            </a:lvl1pPr>
            <a:lvl2pPr>
              <a:buClr>
                <a:srgbClr val="8CB800"/>
              </a:buClr>
              <a:defRPr sz="2400"/>
            </a:lvl2pPr>
            <a:lvl3pPr>
              <a:buClr>
                <a:schemeClr val="accent6"/>
              </a:buClr>
              <a:defRPr sz="2000"/>
            </a:lvl3pPr>
            <a:lvl4pPr>
              <a:defRPr sz="1800"/>
            </a:lvl4pPr>
            <a:lvl5pPr>
              <a:buClr>
                <a:schemeClr val="accent2"/>
              </a:buCl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648200" y="1773936"/>
            <a:ext cx="4038600" cy="4623816"/>
          </a:xfrm>
        </p:spPr>
        <p:txBody>
          <a:bodyPr/>
          <a:lstStyle>
            <a:lvl1pPr>
              <a:defRPr sz="2800"/>
            </a:lvl1pPr>
            <a:lvl2pPr>
              <a:buClr>
                <a:srgbClr val="8CB800"/>
              </a:buClr>
              <a:defRPr sz="2400"/>
            </a:lvl2pPr>
            <a:lvl3pPr>
              <a:defRPr sz="2000"/>
            </a:lvl3pPr>
            <a:lvl4pPr>
              <a:defRPr sz="1800"/>
            </a:lvl4pPr>
            <a:lvl5pPr marL="1529334" indent="-285750">
              <a:buClr>
                <a:schemeClr val="accent2"/>
              </a:buClr>
              <a:buFont typeface="Wingdings" pitchFamily="2" charset="2"/>
              <a:buChar char="§"/>
              <a:defRPr kumimoji="0" lang="en-US" sz="1800" kern="1200" dirty="0">
                <a:solidFill>
                  <a:schemeClr val="tx1"/>
                </a:solidFill>
                <a:latin typeface="+mn-lt"/>
                <a:ea typeface="+mn-ea"/>
                <a:cs typeface="+mn-cs"/>
              </a:defRPr>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37895898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endParaRPr kumimoji="0" lang="en-US" dirty="0"/>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marL="1426464" indent="-182880">
              <a:defRPr kumimoji="0" lang="en-US" sz="1800" kern="1200" dirty="0">
                <a:solidFill>
                  <a:schemeClr val="tx1"/>
                </a:solidFill>
                <a:latin typeface="+mn-lt"/>
                <a:ea typeface="+mn-ea"/>
                <a:cs typeface="+mn-cs"/>
              </a:defRPr>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Footer Placeholder 4"/>
          <p:cNvSpPr>
            <a:spLocks noGrp="1"/>
          </p:cNvSpPr>
          <p:nvPr>
            <p:ph type="ftr" sz="quarter" idx="10"/>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24801411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7"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solidFill>
                  <a:srgbClr val="000000"/>
                </a:solidFill>
              </a:rPr>
              <a:t>Student Services, The University of Queensland		</a:t>
            </a:r>
            <a:r>
              <a:rPr lang="en-AU" i="1" dirty="0">
                <a:solidFill>
                  <a:srgbClr val="000000"/>
                </a:solidFill>
              </a:rPr>
              <a:t>Enhancing student learning and engagement</a:t>
            </a:r>
          </a:p>
        </p:txBody>
      </p:sp>
    </p:spTree>
    <p:extLst>
      <p:ext uri="{BB962C8B-B14F-4D97-AF65-F5344CB8AC3E}">
        <p14:creationId xmlns:p14="http://schemas.microsoft.com/office/powerpoint/2010/main" val="2121267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0.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11.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9.jpe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3.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14.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16.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18.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6.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heme" Target="../theme/theme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9.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b="0" i="0" u="none"/>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dirty="0"/>
              <a:t>Student Services, The University of Queensland	</a:t>
            </a:r>
            <a:r>
              <a:rPr lang="en-AU" i="1" dirty="0"/>
              <a:t>Enhancing student learning and engagement</a:t>
            </a:r>
            <a:r>
              <a:rPr lang="en-AU" dirty="0"/>
              <a:t>	</a:t>
            </a: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Tree>
    <p:extLst>
      <p:ext uri="{BB962C8B-B14F-4D97-AF65-F5344CB8AC3E}">
        <p14:creationId xmlns:p14="http://schemas.microsoft.com/office/powerpoint/2010/main" val="3037842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solidFill>
                  <a:prstClr val="black">
                    <a:tint val="75000"/>
                  </a:prstClr>
                </a:solidFill>
              </a:rPr>
              <a:t>Student Services, The University of Queensland  Enhancing student learning and engagement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3ABED-D78D-4D88-8A03-7D029CCA259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594475161"/>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302E9-71DA-41E7-B8C4-9C7C3DB5BB08}" type="datetimeFigureOut">
              <a:rPr lang="en-AU" smtClean="0"/>
              <a:t>5/10/2021</a:t>
            </a:fld>
            <a:endParaRPr lang="en-A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5226E-A9DE-431E-8F09-C453B218656A}" type="slidenum">
              <a:rPr lang="en-AU" smtClean="0"/>
              <a:t>‹#›</a:t>
            </a:fld>
            <a:endParaRPr lang="en-AU"/>
          </a:p>
        </p:txBody>
      </p:sp>
    </p:spTree>
    <p:extLst>
      <p:ext uri="{BB962C8B-B14F-4D97-AF65-F5344CB8AC3E}">
        <p14:creationId xmlns:p14="http://schemas.microsoft.com/office/powerpoint/2010/main" val="4082412990"/>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bwMode="ltGray">
          <a:xfrm>
            <a:off x="0" y="0"/>
            <a:ext cx="9144000" cy="143351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endParaRPr lang="en-US" dirty="0"/>
          </a:p>
        </p:txBody>
      </p:sp>
      <p:sp>
        <p:nvSpPr>
          <p:cNvPr id="1029"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68313" y="6381750"/>
            <a:ext cx="8207375" cy="431800"/>
          </a:xfrm>
          <a:prstGeom prst="rect">
            <a:avLst/>
          </a:prstGeom>
        </p:spPr>
        <p:txBody>
          <a:bodyPr vert="horz" lIns="45720" rIns="45720" bIns="0" rtlCol="0" anchor="b"/>
          <a:lstStyle>
            <a:lvl1pPr algn="l" eaLnBrk="1" latinLnBrk="0" hangingPunct="1">
              <a:defRPr kumimoji="0" sz="1200">
                <a:solidFill>
                  <a:schemeClr val="tx1"/>
                </a:solidFill>
                <a:latin typeface="Arial" charset="0"/>
              </a:defRPr>
            </a:lvl1pPr>
            <a:extLst/>
          </a:lstStyle>
          <a:p>
            <a:pPr fontAlgn="base">
              <a:spcBef>
                <a:spcPct val="0"/>
              </a:spcBef>
              <a:spcAft>
                <a:spcPct val="0"/>
              </a:spcAft>
              <a:defRPr/>
            </a:pPr>
            <a:endParaRPr lang="en-US">
              <a:solidFill>
                <a:srgbClr val="000000"/>
              </a:solidFill>
              <a:ea typeface="ＭＳ Ｐゴシック" pitchFamily="34" charset="-128"/>
            </a:endParaRPr>
          </a:p>
        </p:txBody>
      </p:sp>
      <p:sp>
        <p:nvSpPr>
          <p:cNvPr id="20"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AU" dirty="0">
              <a:solidFill>
                <a:srgbClr val="BDA14E"/>
              </a:solidFill>
            </a:endParaRPr>
          </a:p>
        </p:txBody>
      </p:sp>
      <p:sp>
        <p:nvSpPr>
          <p:cNvPr id="8"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endParaRPr lang="en-AU" dirty="0">
              <a:solidFill>
                <a:srgbClr val="BDA14E"/>
              </a:solidFill>
            </a:endParaRPr>
          </a:p>
        </p:txBody>
      </p:sp>
    </p:spTree>
    <p:extLst>
      <p:ext uri="{BB962C8B-B14F-4D97-AF65-F5344CB8AC3E}">
        <p14:creationId xmlns:p14="http://schemas.microsoft.com/office/powerpoint/2010/main" val="1285980568"/>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Lst>
  <p:txStyles>
    <p:titleStyle>
      <a:lvl1pPr algn="l" rtl="0" eaLnBrk="0" fontAlgn="base" hangingPunct="0">
        <a:spcBef>
          <a:spcPct val="0"/>
        </a:spcBef>
        <a:spcAft>
          <a:spcPct val="0"/>
        </a:spcAft>
        <a:defRPr sz="4500" b="1" kern="1200">
          <a:solidFill>
            <a:srgbClr val="FFFFFF"/>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4500" b="1">
          <a:solidFill>
            <a:srgbClr val="FFFFFF"/>
          </a:solidFill>
          <a:latin typeface="Corbel" pitchFamily="34" charset="0"/>
        </a:defRPr>
      </a:lvl2pPr>
      <a:lvl3pPr algn="l" rtl="0" eaLnBrk="0" fontAlgn="base" hangingPunct="0">
        <a:spcBef>
          <a:spcPct val="0"/>
        </a:spcBef>
        <a:spcAft>
          <a:spcPct val="0"/>
        </a:spcAft>
        <a:defRPr sz="4500" b="1">
          <a:solidFill>
            <a:srgbClr val="FFFFFF"/>
          </a:solidFill>
          <a:latin typeface="Corbel" pitchFamily="34" charset="0"/>
        </a:defRPr>
      </a:lvl3pPr>
      <a:lvl4pPr algn="l" rtl="0" eaLnBrk="0" fontAlgn="base" hangingPunct="0">
        <a:spcBef>
          <a:spcPct val="0"/>
        </a:spcBef>
        <a:spcAft>
          <a:spcPct val="0"/>
        </a:spcAft>
        <a:defRPr sz="4500" b="1">
          <a:solidFill>
            <a:srgbClr val="FFFFFF"/>
          </a:solidFill>
          <a:latin typeface="Corbel" pitchFamily="34" charset="0"/>
        </a:defRPr>
      </a:lvl4pPr>
      <a:lvl5pPr algn="l" rtl="0" eaLnBrk="0" fontAlgn="base" hangingPunct="0">
        <a:spcBef>
          <a:spcPct val="0"/>
        </a:spcBef>
        <a:spcAft>
          <a:spcPct val="0"/>
        </a:spcAft>
        <a:defRPr sz="4500" b="1">
          <a:solidFill>
            <a:srgbClr val="FFFFFF"/>
          </a:solidFill>
          <a:latin typeface="Corbel" pitchFamily="34" charset="0"/>
        </a:defRPr>
      </a:lvl5pPr>
      <a:lvl6pPr marL="457200" algn="l" rtl="0" fontAlgn="base">
        <a:spcBef>
          <a:spcPct val="0"/>
        </a:spcBef>
        <a:spcAft>
          <a:spcPct val="0"/>
        </a:spcAft>
        <a:defRPr sz="4500" b="1">
          <a:solidFill>
            <a:srgbClr val="FFFFFF"/>
          </a:solidFill>
          <a:latin typeface="Corbel" pitchFamily="34" charset="0"/>
        </a:defRPr>
      </a:lvl6pPr>
      <a:lvl7pPr marL="914400" algn="l" rtl="0" fontAlgn="base">
        <a:spcBef>
          <a:spcPct val="0"/>
        </a:spcBef>
        <a:spcAft>
          <a:spcPct val="0"/>
        </a:spcAft>
        <a:defRPr sz="4500" b="1">
          <a:solidFill>
            <a:srgbClr val="FFFFFF"/>
          </a:solidFill>
          <a:latin typeface="Corbel" pitchFamily="34" charset="0"/>
        </a:defRPr>
      </a:lvl7pPr>
      <a:lvl8pPr marL="1371600" algn="l" rtl="0" fontAlgn="base">
        <a:spcBef>
          <a:spcPct val="0"/>
        </a:spcBef>
        <a:spcAft>
          <a:spcPct val="0"/>
        </a:spcAft>
        <a:defRPr sz="4500" b="1">
          <a:solidFill>
            <a:srgbClr val="FFFFFF"/>
          </a:solidFill>
          <a:latin typeface="Corbel" pitchFamily="34" charset="0"/>
        </a:defRPr>
      </a:lvl8pPr>
      <a:lvl9pPr marL="1828800" algn="l" rtl="0" fontAlgn="base">
        <a:spcBef>
          <a:spcPct val="0"/>
        </a:spcBef>
        <a:spcAft>
          <a:spcPct val="0"/>
        </a:spcAft>
        <a:defRPr sz="4500" b="1">
          <a:solidFill>
            <a:srgbClr val="FFFFFF"/>
          </a:solidFill>
          <a:latin typeface="Corbel" pitchFamily="34" charset="0"/>
        </a:defRPr>
      </a:lvl9pPr>
      <a:extLst/>
    </p:titleStyle>
    <p:bodyStyle>
      <a:lvl1pPr marL="438150" indent="-319088" algn="l" rtl="0" eaLnBrk="0" fontAlgn="base" hangingPunct="0">
        <a:spcBef>
          <a:spcPct val="0"/>
        </a:spcBef>
        <a:spcAft>
          <a:spcPct val="0"/>
        </a:spcAft>
        <a:buClr>
          <a:schemeClr val="tx2"/>
        </a:buClr>
        <a:buSzPct val="80000"/>
        <a:buFont typeface="Wingdings 2"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49075E"/>
        </a:buClr>
        <a:buFont typeface="Arial"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9966FF"/>
        </a:buClr>
        <a:buFont typeface="Arial"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ACDB79"/>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CC"/>
        </a:solidFill>
        <a:effectLst/>
      </p:bgPr>
    </p:bg>
    <p:spTree>
      <p:nvGrpSpPr>
        <p:cNvPr id="1" name=""/>
        <p:cNvGrpSpPr/>
        <p:nvPr/>
      </p:nvGrpSpPr>
      <p:grpSpPr>
        <a:xfrm>
          <a:off x="0" y="0"/>
          <a:ext cx="0" cy="0"/>
          <a:chOff x="0" y="0"/>
          <a:chExt cx="0" cy="0"/>
        </a:xfrm>
      </p:grpSpPr>
      <p:pic>
        <p:nvPicPr>
          <p:cNvPr id="8194" name="Picture 11" descr="UQPPT_Background_Gold"/>
          <p:cNvPicPr>
            <a:picLocks noChangeAspect="1" noChangeArrowheads="1"/>
          </p:cNvPicPr>
          <p:nvPr/>
        </p:nvPicPr>
        <p:blipFill>
          <a:blip r:embed="rId13" cstate="print"/>
          <a:srcRect/>
          <a:stretch>
            <a:fillRect/>
          </a:stretch>
        </p:blipFill>
        <p:spPr bwMode="auto">
          <a:xfrm>
            <a:off x="-19050" y="0"/>
            <a:ext cx="9182100" cy="6859588"/>
          </a:xfrm>
          <a:prstGeom prst="rect">
            <a:avLst/>
          </a:prstGeom>
          <a:noFill/>
          <a:ln w="9525">
            <a:noFill/>
            <a:miter lim="800000"/>
            <a:headEnd/>
            <a:tailEnd/>
          </a:ln>
        </p:spPr>
      </p:pic>
      <p:sp>
        <p:nvSpPr>
          <p:cNvPr id="8195" name="Rectangle 3"/>
          <p:cNvSpPr>
            <a:spLocks noGrp="1" noChangeArrowheads="1"/>
          </p:cNvSpPr>
          <p:nvPr>
            <p:ph type="title"/>
          </p:nvPr>
        </p:nvSpPr>
        <p:spPr bwMode="auto">
          <a:xfrm>
            <a:off x="2057400" y="468313"/>
            <a:ext cx="6746875" cy="1155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title style</a:t>
            </a:r>
          </a:p>
        </p:txBody>
      </p:sp>
      <p:sp>
        <p:nvSpPr>
          <p:cNvPr id="8196" name="Rectangle 4"/>
          <p:cNvSpPr>
            <a:spLocks noGrp="1" noChangeArrowheads="1"/>
          </p:cNvSpPr>
          <p:nvPr>
            <p:ph type="body" idx="1"/>
          </p:nvPr>
        </p:nvSpPr>
        <p:spPr bwMode="auto">
          <a:xfrm>
            <a:off x="2057400" y="2012950"/>
            <a:ext cx="6738938" cy="4427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05829" name="Line 5"/>
          <p:cNvSpPr>
            <a:spLocks noChangeShapeType="1"/>
          </p:cNvSpPr>
          <p:nvPr/>
        </p:nvSpPr>
        <p:spPr bwMode="auto">
          <a:xfrm>
            <a:off x="2171700" y="361950"/>
            <a:ext cx="6624638" cy="0"/>
          </a:xfrm>
          <a:prstGeom prst="line">
            <a:avLst/>
          </a:prstGeom>
          <a:noFill/>
          <a:ln w="9525">
            <a:solidFill>
              <a:schemeClr val="accent1"/>
            </a:solidFill>
            <a:round/>
            <a:headEnd/>
            <a:tailEnd/>
          </a:ln>
          <a:effectLst/>
        </p:spPr>
        <p:txBody>
          <a:bodyPr/>
          <a:lstStyle/>
          <a:p>
            <a:pPr>
              <a:defRPr/>
            </a:pPr>
            <a:endParaRPr lang="en-AU">
              <a:solidFill>
                <a:srgbClr val="000000"/>
              </a:solidFill>
            </a:endParaRPr>
          </a:p>
        </p:txBody>
      </p:sp>
      <p:sp>
        <p:nvSpPr>
          <p:cNvPr id="205830" name="Line 6"/>
          <p:cNvSpPr>
            <a:spLocks noChangeShapeType="1"/>
          </p:cNvSpPr>
          <p:nvPr/>
        </p:nvSpPr>
        <p:spPr bwMode="auto">
          <a:xfrm>
            <a:off x="2171700" y="1635125"/>
            <a:ext cx="6624638" cy="0"/>
          </a:xfrm>
          <a:prstGeom prst="line">
            <a:avLst/>
          </a:prstGeom>
          <a:noFill/>
          <a:ln w="9525">
            <a:solidFill>
              <a:schemeClr val="accent1"/>
            </a:solidFill>
            <a:round/>
            <a:headEnd/>
            <a:tailEnd/>
          </a:ln>
          <a:effectLst/>
        </p:spPr>
        <p:txBody>
          <a:bodyPr/>
          <a:lstStyle/>
          <a:p>
            <a:pPr>
              <a:defRPr/>
            </a:pPr>
            <a:endParaRPr lang="en-AU">
              <a:solidFill>
                <a:srgbClr val="000000"/>
              </a:solidFill>
            </a:endParaRPr>
          </a:p>
        </p:txBody>
      </p:sp>
      <p:sp>
        <p:nvSpPr>
          <p:cNvPr id="205831" name="Line 7"/>
          <p:cNvSpPr>
            <a:spLocks noChangeShapeType="1"/>
          </p:cNvSpPr>
          <p:nvPr/>
        </p:nvSpPr>
        <p:spPr bwMode="auto">
          <a:xfrm>
            <a:off x="2171700" y="6507163"/>
            <a:ext cx="6624638" cy="0"/>
          </a:xfrm>
          <a:prstGeom prst="line">
            <a:avLst/>
          </a:prstGeom>
          <a:noFill/>
          <a:ln w="9525">
            <a:solidFill>
              <a:schemeClr val="accent1"/>
            </a:solidFill>
            <a:round/>
            <a:headEnd/>
            <a:tailEnd/>
          </a:ln>
          <a:effectLst/>
        </p:spPr>
        <p:txBody>
          <a:bodyPr/>
          <a:lstStyle/>
          <a:p>
            <a:pPr>
              <a:defRPr/>
            </a:pPr>
            <a:endParaRPr lang="en-AU">
              <a:solidFill>
                <a:srgbClr val="000000"/>
              </a:solidFill>
            </a:endParaRPr>
          </a:p>
        </p:txBody>
      </p:sp>
      <p:sp>
        <p:nvSpPr>
          <p:cNvPr id="205832" name="Text Box 8"/>
          <p:cNvSpPr txBox="1">
            <a:spLocks noChangeArrowheads="1"/>
          </p:cNvSpPr>
          <p:nvPr/>
        </p:nvSpPr>
        <p:spPr bwMode="auto">
          <a:xfrm>
            <a:off x="2057400" y="6524625"/>
            <a:ext cx="6835775" cy="228600"/>
          </a:xfrm>
          <a:prstGeom prst="rect">
            <a:avLst/>
          </a:prstGeom>
          <a:noFill/>
          <a:ln w="9525">
            <a:noFill/>
            <a:miter lim="800000"/>
            <a:headEnd/>
            <a:tailEnd/>
          </a:ln>
          <a:effectLst/>
        </p:spPr>
        <p:txBody>
          <a:bodyPr>
            <a:spAutoFit/>
          </a:bodyPr>
          <a:lstStyle/>
          <a:p>
            <a:pPr algn="r">
              <a:defRPr/>
            </a:pPr>
            <a:r>
              <a:rPr lang="en-AU" sz="900" dirty="0">
                <a:solidFill>
                  <a:srgbClr val="000000"/>
                </a:solidFill>
              </a:rPr>
              <a:t>Conceptualising Your Thesis Structure</a:t>
            </a:r>
          </a:p>
        </p:txBody>
      </p:sp>
    </p:spTree>
    <p:extLst>
      <p:ext uri="{BB962C8B-B14F-4D97-AF65-F5344CB8AC3E}">
        <p14:creationId xmlns:p14="http://schemas.microsoft.com/office/powerpoint/2010/main" val="4070993929"/>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hf sldNum="0" hdr="0" ftr="0" dt="0"/>
  <p:txStyles>
    <p:titleStyle>
      <a:lvl1pPr algn="l" rtl="0" eaLnBrk="0" fontAlgn="base" hangingPunct="0">
        <a:spcBef>
          <a:spcPct val="0"/>
        </a:spcBef>
        <a:spcAft>
          <a:spcPct val="0"/>
        </a:spcAft>
        <a:defRPr sz="2000">
          <a:solidFill>
            <a:schemeClr val="accent1"/>
          </a:solidFill>
          <a:latin typeface="+mj-lt"/>
          <a:ea typeface="+mj-ea"/>
          <a:cs typeface="+mj-cs"/>
        </a:defRPr>
      </a:lvl1pPr>
      <a:lvl2pPr algn="l" rtl="0" eaLnBrk="0" fontAlgn="base" hangingPunct="0">
        <a:spcBef>
          <a:spcPct val="0"/>
        </a:spcBef>
        <a:spcAft>
          <a:spcPct val="0"/>
        </a:spcAft>
        <a:defRPr sz="2000">
          <a:solidFill>
            <a:schemeClr val="accent1"/>
          </a:solidFill>
          <a:latin typeface="Arial" charset="0"/>
        </a:defRPr>
      </a:lvl2pPr>
      <a:lvl3pPr algn="l" rtl="0" eaLnBrk="0" fontAlgn="base" hangingPunct="0">
        <a:spcBef>
          <a:spcPct val="0"/>
        </a:spcBef>
        <a:spcAft>
          <a:spcPct val="0"/>
        </a:spcAft>
        <a:defRPr sz="2000">
          <a:solidFill>
            <a:schemeClr val="accent1"/>
          </a:solidFill>
          <a:latin typeface="Arial" charset="0"/>
        </a:defRPr>
      </a:lvl3pPr>
      <a:lvl4pPr algn="l" rtl="0" eaLnBrk="0" fontAlgn="base" hangingPunct="0">
        <a:spcBef>
          <a:spcPct val="0"/>
        </a:spcBef>
        <a:spcAft>
          <a:spcPct val="0"/>
        </a:spcAft>
        <a:defRPr sz="2000">
          <a:solidFill>
            <a:schemeClr val="accent1"/>
          </a:solidFill>
          <a:latin typeface="Arial" charset="0"/>
        </a:defRPr>
      </a:lvl4pPr>
      <a:lvl5pPr algn="l" rtl="0" eaLnBrk="0" fontAlgn="base" hangingPunct="0">
        <a:spcBef>
          <a:spcPct val="0"/>
        </a:spcBef>
        <a:spcAft>
          <a:spcPct val="0"/>
        </a:spcAft>
        <a:defRPr sz="2000">
          <a:solidFill>
            <a:schemeClr val="accent1"/>
          </a:solidFill>
          <a:latin typeface="Arial" charset="0"/>
        </a:defRPr>
      </a:lvl5pPr>
      <a:lvl6pPr marL="457200" algn="l" rtl="0" fontAlgn="base">
        <a:spcBef>
          <a:spcPct val="0"/>
        </a:spcBef>
        <a:spcAft>
          <a:spcPct val="0"/>
        </a:spcAft>
        <a:defRPr sz="2000">
          <a:solidFill>
            <a:schemeClr val="accent1"/>
          </a:solidFill>
          <a:latin typeface="Arial" charset="0"/>
        </a:defRPr>
      </a:lvl6pPr>
      <a:lvl7pPr marL="914400" algn="l" rtl="0" fontAlgn="base">
        <a:spcBef>
          <a:spcPct val="0"/>
        </a:spcBef>
        <a:spcAft>
          <a:spcPct val="0"/>
        </a:spcAft>
        <a:defRPr sz="2000">
          <a:solidFill>
            <a:schemeClr val="accent1"/>
          </a:solidFill>
          <a:latin typeface="Arial" charset="0"/>
        </a:defRPr>
      </a:lvl7pPr>
      <a:lvl8pPr marL="1371600" algn="l" rtl="0" fontAlgn="base">
        <a:spcBef>
          <a:spcPct val="0"/>
        </a:spcBef>
        <a:spcAft>
          <a:spcPct val="0"/>
        </a:spcAft>
        <a:defRPr sz="2000">
          <a:solidFill>
            <a:schemeClr val="accent1"/>
          </a:solidFill>
          <a:latin typeface="Arial" charset="0"/>
        </a:defRPr>
      </a:lvl8pPr>
      <a:lvl9pPr marL="1828800" algn="l" rtl="0" fontAlgn="base">
        <a:spcBef>
          <a:spcPct val="0"/>
        </a:spcBef>
        <a:spcAft>
          <a:spcPct val="0"/>
        </a:spcAft>
        <a:defRPr sz="2000">
          <a:solidFill>
            <a:schemeClr val="accent1"/>
          </a:solidFill>
          <a:latin typeface="Arial" charset="0"/>
        </a:defRPr>
      </a:lvl9pPr>
    </p:titleStyle>
    <p:bodyStyle>
      <a:lvl1pPr marL="342900" indent="-342900" algn="l" rtl="0" eaLnBrk="0" fontAlgn="base" hangingPunct="0">
        <a:spcBef>
          <a:spcPct val="50000"/>
        </a:spcBef>
        <a:spcAft>
          <a:spcPct val="0"/>
        </a:spcAft>
        <a:defRPr sz="1600">
          <a:solidFill>
            <a:schemeClr val="accent1"/>
          </a:solidFill>
          <a:latin typeface="+mn-lt"/>
          <a:ea typeface="+mn-ea"/>
          <a:cs typeface="+mn-cs"/>
        </a:defRPr>
      </a:lvl1pPr>
      <a:lvl2pPr marL="3175" indent="-1588" algn="l" rtl="0" eaLnBrk="0" fontAlgn="base" hangingPunct="0">
        <a:spcBef>
          <a:spcPct val="50000"/>
        </a:spcBef>
        <a:spcAft>
          <a:spcPct val="0"/>
        </a:spcAft>
        <a:defRPr sz="1600">
          <a:solidFill>
            <a:schemeClr val="tx1"/>
          </a:solidFill>
          <a:latin typeface="+mn-lt"/>
        </a:defRPr>
      </a:lvl2pPr>
      <a:lvl3pPr marL="233363" indent="-228600" algn="l" rtl="0" eaLnBrk="0" fontAlgn="base" hangingPunct="0">
        <a:spcBef>
          <a:spcPct val="50000"/>
        </a:spcBef>
        <a:spcAft>
          <a:spcPct val="0"/>
        </a:spcAft>
        <a:buChar char="•"/>
        <a:defRPr sz="1600">
          <a:solidFill>
            <a:schemeClr val="tx1"/>
          </a:solidFill>
          <a:latin typeface="+mn-lt"/>
        </a:defRPr>
      </a:lvl3pPr>
      <a:lvl4pPr marL="463550" indent="-228600" algn="l" rtl="0" eaLnBrk="0" fontAlgn="base" hangingPunct="0">
        <a:spcBef>
          <a:spcPct val="10000"/>
        </a:spcBef>
        <a:spcAft>
          <a:spcPct val="0"/>
        </a:spcAft>
        <a:buFont typeface="Arial" charset="0"/>
        <a:buChar char="–"/>
        <a:defRPr sz="1600">
          <a:solidFill>
            <a:schemeClr val="tx1"/>
          </a:solidFill>
          <a:latin typeface="+mn-lt"/>
        </a:defRPr>
      </a:lvl4pPr>
      <a:lvl5pPr marL="693738" indent="-228600" algn="l" rtl="0" eaLnBrk="0" fontAlgn="base" hangingPunct="0">
        <a:spcBef>
          <a:spcPct val="10000"/>
        </a:spcBef>
        <a:spcAft>
          <a:spcPct val="0"/>
        </a:spcAft>
        <a:buFont typeface="Arial" charset="0"/>
        <a:buChar char="–"/>
        <a:defRPr sz="1600">
          <a:solidFill>
            <a:schemeClr val="tx1"/>
          </a:solidFill>
          <a:latin typeface="+mn-lt"/>
        </a:defRPr>
      </a:lvl5pPr>
      <a:lvl6pPr marL="1150938" indent="-228600" algn="l" rtl="0" fontAlgn="base">
        <a:spcBef>
          <a:spcPct val="10000"/>
        </a:spcBef>
        <a:spcAft>
          <a:spcPct val="0"/>
        </a:spcAft>
        <a:buFont typeface="Arial" charset="0"/>
        <a:buChar char="–"/>
        <a:defRPr sz="1600">
          <a:solidFill>
            <a:schemeClr val="tx1"/>
          </a:solidFill>
          <a:latin typeface="+mn-lt"/>
        </a:defRPr>
      </a:lvl6pPr>
      <a:lvl7pPr marL="1608138" indent="-228600" algn="l" rtl="0" fontAlgn="base">
        <a:spcBef>
          <a:spcPct val="10000"/>
        </a:spcBef>
        <a:spcAft>
          <a:spcPct val="0"/>
        </a:spcAft>
        <a:buFont typeface="Arial" charset="0"/>
        <a:buChar char="–"/>
        <a:defRPr sz="1600">
          <a:solidFill>
            <a:schemeClr val="tx1"/>
          </a:solidFill>
          <a:latin typeface="+mn-lt"/>
        </a:defRPr>
      </a:lvl7pPr>
      <a:lvl8pPr marL="2065338" indent="-228600" algn="l" rtl="0" fontAlgn="base">
        <a:spcBef>
          <a:spcPct val="10000"/>
        </a:spcBef>
        <a:spcAft>
          <a:spcPct val="0"/>
        </a:spcAft>
        <a:buFont typeface="Arial" charset="0"/>
        <a:buChar char="–"/>
        <a:defRPr sz="1600">
          <a:solidFill>
            <a:schemeClr val="tx1"/>
          </a:solidFill>
          <a:latin typeface="+mn-lt"/>
        </a:defRPr>
      </a:lvl8pPr>
      <a:lvl9pPr marL="2522538" indent="-228600" algn="l" rtl="0" fontAlgn="base">
        <a:spcBef>
          <a:spcPct val="10000"/>
        </a:spcBef>
        <a:spcAft>
          <a:spcPct val="0"/>
        </a:spcAft>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b="0" i="0" u="none"/>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endParaRPr lang="en-AU"/>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Tree>
    <p:extLst>
      <p:ext uri="{BB962C8B-B14F-4D97-AF65-F5344CB8AC3E}">
        <p14:creationId xmlns:p14="http://schemas.microsoft.com/office/powerpoint/2010/main" val="4073767595"/>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Lst>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pPr defTabSz="457200"/>
            <a:endParaRPr lang="en-AU">
              <a:solidFill>
                <a:srgbClr val="000000"/>
              </a:solidFill>
            </a:endParaRP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rgbClr val="BDA14E"/>
              </a:solidFill>
            </a:endParaRPr>
          </a:p>
        </p:txBody>
      </p:sp>
    </p:spTree>
    <p:extLst>
      <p:ext uri="{BB962C8B-B14F-4D97-AF65-F5344CB8AC3E}">
        <p14:creationId xmlns:p14="http://schemas.microsoft.com/office/powerpoint/2010/main" val="4138598460"/>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Lst>
  <p:hf hdr="0" ftr="0" dt="0"/>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AU">
              <a:solidFill>
                <a:prstClr val="black">
                  <a:tint val="75000"/>
                </a:prstClr>
              </a:solidFill>
              <a:latin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AU">
                <a:solidFill>
                  <a:prstClr val="black">
                    <a:tint val="75000"/>
                  </a:prstClr>
                </a:solidFill>
                <a:latin typeface="Arial" charset="0"/>
              </a:rPr>
              <a:t>Student Services, The University of Queensland  Enhancing student learning and engagement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A003ABED-D78D-4D88-8A03-7D029CCA259D}" type="slidenum">
              <a:rPr lang="en-AU" smtClean="0">
                <a:solidFill>
                  <a:prstClr val="black">
                    <a:tint val="75000"/>
                  </a:prstClr>
                </a:solidFill>
                <a:latin typeface="Arial" charset="0"/>
              </a:rPr>
              <a:pPr fontAlgn="base">
                <a:spcBef>
                  <a:spcPct val="0"/>
                </a:spcBef>
                <a:spcAft>
                  <a:spcPct val="0"/>
                </a:spcAft>
              </a:pPr>
              <a:t>‹#›</a:t>
            </a:fld>
            <a:endParaRPr lang="en-AU">
              <a:solidFill>
                <a:prstClr val="black">
                  <a:tint val="75000"/>
                </a:prstClr>
              </a:solidFill>
              <a:latin typeface="Arial" charset="0"/>
            </a:endParaRPr>
          </a:p>
        </p:txBody>
      </p:sp>
    </p:spTree>
    <p:extLst>
      <p:ext uri="{BB962C8B-B14F-4D97-AF65-F5344CB8AC3E}">
        <p14:creationId xmlns:p14="http://schemas.microsoft.com/office/powerpoint/2010/main" val="3839051297"/>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pPr fontAlgn="auto">
              <a:spcBef>
                <a:spcPts val="0"/>
              </a:spcBef>
              <a:spcAft>
                <a:spcPts val="0"/>
              </a:spcAft>
            </a:pPr>
            <a:endParaRPr lang="en-AU">
              <a:solidFill>
                <a:srgbClr val="000000"/>
              </a:solidFill>
              <a:latin typeface="Corbel"/>
            </a:endParaRP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Tree>
    <p:extLst>
      <p:ext uri="{BB962C8B-B14F-4D97-AF65-F5344CB8AC3E}">
        <p14:creationId xmlns:p14="http://schemas.microsoft.com/office/powerpoint/2010/main" val="783185215"/>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Lst>
  <p:hf hdr="0" ftr="0" dt="0"/>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pPr fontAlgn="auto">
              <a:spcBef>
                <a:spcPts val="0"/>
              </a:spcBef>
              <a:spcAft>
                <a:spcPts val="0"/>
              </a:spcAft>
            </a:pPr>
            <a:r>
              <a:rPr lang="en-AU">
                <a:solidFill>
                  <a:srgbClr val="000000"/>
                </a:solidFill>
                <a:latin typeface="Corbel"/>
              </a:rPr>
              <a:t>Student Services, The University of Queensland  Enhancing student learning and engagement</a:t>
            </a:r>
            <a:endParaRPr lang="en-AU" dirty="0">
              <a:solidFill>
                <a:srgbClr val="000000"/>
              </a:solidFill>
              <a:latin typeface="Corbel"/>
            </a:endParaRP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Tree>
    <p:extLst>
      <p:ext uri="{BB962C8B-B14F-4D97-AF65-F5344CB8AC3E}">
        <p14:creationId xmlns:p14="http://schemas.microsoft.com/office/powerpoint/2010/main" val="376124424"/>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Lst>
  <p:hf hdr="0" ftr="0" dt="0"/>
  <p:txStyles>
    <p:titleStyle>
      <a:lvl1pPr algn="l" rtl="0" eaLnBrk="1" latinLnBrk="0" hangingPunct="1">
        <a:spcBef>
          <a:spcPct val="0"/>
        </a:spcBef>
        <a:buNone/>
        <a:defRPr kumimoji="0" sz="4500" b="1"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2284" y="1020714"/>
            <a:ext cx="8101013" cy="469056"/>
          </a:xfrm>
          <a:prstGeom prst="rect">
            <a:avLst/>
          </a:prstGeom>
        </p:spPr>
        <p:txBody>
          <a:bodyPr vert="horz" lIns="0" tIns="0" rIns="0" bIns="0" rtlCol="0" anchor="ctr">
            <a:noAutofit/>
          </a:bodyPr>
          <a:lstStyle/>
          <a:p>
            <a:r>
              <a:rPr lang="en-US" dirty="0"/>
              <a:t>[Title]</a:t>
            </a:r>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512286" y="1772816"/>
            <a:ext cx="8101012" cy="4637941"/>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Date Placeholder 2">
            <a:extLst>
              <a:ext uri="{FF2B5EF4-FFF2-40B4-BE49-F238E27FC236}">
                <a16:creationId xmlns:a16="http://schemas.microsoft.com/office/drawing/2014/main" id="{3BDB83A3-A276-43C3-9F27-2B380C4149A9}"/>
              </a:ext>
            </a:extLst>
          </p:cNvPr>
          <p:cNvSpPr>
            <a:spLocks noGrp="1"/>
          </p:cNvSpPr>
          <p:nvPr>
            <p:ph type="dt" sz="half" idx="2"/>
          </p:nvPr>
        </p:nvSpPr>
        <p:spPr>
          <a:xfrm>
            <a:off x="521493" y="151134"/>
            <a:ext cx="2520082" cy="288000"/>
          </a:xfrm>
          <a:prstGeom prst="rect">
            <a:avLst/>
          </a:prstGeom>
        </p:spPr>
        <p:txBody>
          <a:bodyPr vert="horz" lIns="0" tIns="0" rIns="0" bIns="0" rtlCol="0" anchor="t"/>
          <a:lstStyle>
            <a:lvl1pPr algn="l">
              <a:lnSpc>
                <a:spcPct val="80000"/>
              </a:lnSpc>
              <a:defRPr sz="750">
                <a:solidFill>
                  <a:schemeClr val="bg1"/>
                </a:solidFill>
              </a:defRPr>
            </a:lvl1pPr>
          </a:lstStyle>
          <a:p>
            <a:r>
              <a:rPr lang="en-US"/>
              <a:t>[Entity Name]</a:t>
            </a:r>
            <a:endParaRPr lang="en-AU" dirty="0"/>
          </a:p>
        </p:txBody>
      </p:sp>
      <p:sp>
        <p:nvSpPr>
          <p:cNvPr id="9" name="TextBox 8">
            <a:extLst>
              <a:ext uri="{FF2B5EF4-FFF2-40B4-BE49-F238E27FC236}">
                <a16:creationId xmlns:a16="http://schemas.microsoft.com/office/drawing/2014/main" id="{CB7DFD9D-2931-49B5-A376-9D4B93C4960C}"/>
              </a:ext>
            </a:extLst>
          </p:cNvPr>
          <p:cNvSpPr txBox="1"/>
          <p:nvPr userDrawn="1"/>
        </p:nvSpPr>
        <p:spPr>
          <a:xfrm>
            <a:off x="7613890" y="6518190"/>
            <a:ext cx="875657" cy="241200"/>
          </a:xfrm>
          <a:prstGeom prst="rect">
            <a:avLst/>
          </a:prstGeom>
          <a:noFill/>
        </p:spPr>
        <p:txBody>
          <a:bodyPr wrap="square" lIns="0" tIns="0" rIns="0" bIns="0" rtlCol="0" anchor="ctr">
            <a:noAutofit/>
          </a:bodyPr>
          <a:lstStyle/>
          <a:p>
            <a:r>
              <a:rPr lang="en-AU" sz="600" dirty="0"/>
              <a:t>CRICOS code 00025B</a:t>
            </a:r>
          </a:p>
        </p:txBody>
      </p:sp>
      <p:sp>
        <p:nvSpPr>
          <p:cNvPr id="5" name="TextBox 4"/>
          <p:cNvSpPr txBox="1"/>
          <p:nvPr userDrawn="1"/>
        </p:nvSpPr>
        <p:spPr>
          <a:xfrm>
            <a:off x="8514438" y="6518191"/>
            <a:ext cx="540060" cy="207749"/>
          </a:xfrm>
          <a:prstGeom prst="rect">
            <a:avLst/>
          </a:prstGeom>
          <a:solidFill>
            <a:srgbClr val="7030A0"/>
          </a:solidFill>
        </p:spPr>
        <p:txBody>
          <a:bodyPr wrap="square" rtlCol="0">
            <a:spAutoFit/>
          </a:bodyPr>
          <a:lstStyle/>
          <a:p>
            <a:pPr algn="ctr"/>
            <a:fld id="{4F51711E-9212-4ACC-B86D-D93C1E6328DA}" type="slidenum">
              <a:rPr lang="en-AU" sz="750" smtClean="0">
                <a:solidFill>
                  <a:schemeClr val="bg1"/>
                </a:solidFill>
              </a:rPr>
              <a:pPr algn="ctr"/>
              <a:t>‹#›</a:t>
            </a:fld>
            <a:r>
              <a:rPr lang="en-AU" sz="750" dirty="0">
                <a:solidFill>
                  <a:schemeClr val="bg1"/>
                </a:solidFill>
              </a:rPr>
              <a:t> of 56</a:t>
            </a:r>
          </a:p>
        </p:txBody>
      </p:sp>
    </p:spTree>
    <p:extLst>
      <p:ext uri="{BB962C8B-B14F-4D97-AF65-F5344CB8AC3E}">
        <p14:creationId xmlns:p14="http://schemas.microsoft.com/office/powerpoint/2010/main" val="151865144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43" r:id="rId39"/>
    <p:sldLayoutId id="2147483744" r:id="rId40"/>
    <p:sldLayoutId id="2147483862"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85800" rtl="0" eaLnBrk="1" latinLnBrk="0" hangingPunct="1">
        <a:lnSpc>
          <a:spcPct val="90000"/>
        </a:lnSpc>
        <a:spcBef>
          <a:spcPct val="0"/>
        </a:spcBef>
        <a:buNone/>
        <a:defRPr sz="3000" b="1" kern="1200">
          <a:solidFill>
            <a:srgbClr val="624C77"/>
          </a:solidFill>
          <a:latin typeface="+mj-lt"/>
          <a:ea typeface="+mj-ea"/>
          <a:cs typeface="+mj-cs"/>
        </a:defRPr>
      </a:lvl1pPr>
    </p:titleStyle>
    <p:bodyStyle>
      <a:lvl1pPr marL="214313" indent="-214313" algn="l" defTabSz="685800" rtl="0" eaLnBrk="1" latinLnBrk="0" hangingPunct="1">
        <a:lnSpc>
          <a:spcPct val="110000"/>
        </a:lnSpc>
        <a:spcBef>
          <a:spcPts val="225"/>
        </a:spcBef>
        <a:spcAft>
          <a:spcPts val="225"/>
        </a:spcAft>
        <a:buClr>
          <a:srgbClr val="7030A0"/>
        </a:buClr>
        <a:buFont typeface="Wingdings" panose="05000000000000000000" pitchFamily="2" charset="2"/>
        <a:buChar char="§"/>
        <a:defRPr lang="en-US" sz="2100" kern="1200" dirty="0">
          <a:solidFill>
            <a:srgbClr val="624C77"/>
          </a:solidFill>
          <a:latin typeface="+mn-lt"/>
          <a:ea typeface="+mn-ea"/>
          <a:cs typeface="+mn-cs"/>
        </a:defRPr>
      </a:lvl1pPr>
      <a:lvl2pPr marL="403622" indent="-214313" algn="l" defTabSz="685800" rtl="0" eaLnBrk="1" latinLnBrk="0" hangingPunct="1">
        <a:lnSpc>
          <a:spcPct val="110000"/>
        </a:lnSpc>
        <a:spcBef>
          <a:spcPts val="225"/>
        </a:spcBef>
        <a:spcAft>
          <a:spcPts val="225"/>
        </a:spcAft>
        <a:buClr>
          <a:srgbClr val="C8AE73"/>
        </a:buClr>
        <a:buFont typeface="Wingdings" panose="05000000000000000000" pitchFamily="2" charset="2"/>
        <a:buChar char="§"/>
        <a:defRPr lang="en-US" sz="1800" kern="1200" dirty="0">
          <a:solidFill>
            <a:schemeClr val="tx1"/>
          </a:solidFill>
          <a:latin typeface="+mn-lt"/>
          <a:ea typeface="+mn-ea"/>
          <a:cs typeface="+mn-cs"/>
        </a:defRPr>
      </a:lvl2pPr>
      <a:lvl3pPr marL="538163" indent="-214313" algn="l" defTabSz="685800" rtl="0" eaLnBrk="1" latinLnBrk="0" hangingPunct="1">
        <a:lnSpc>
          <a:spcPct val="110000"/>
        </a:lnSpc>
        <a:spcBef>
          <a:spcPts val="150"/>
        </a:spcBef>
        <a:spcAft>
          <a:spcPts val="150"/>
        </a:spcAft>
        <a:buClr>
          <a:srgbClr val="962A8B"/>
        </a:buClr>
        <a:buFont typeface="Wingdings" panose="05000000000000000000" pitchFamily="2" charset="2"/>
        <a:buChar char="§"/>
        <a:defRPr lang="en-US" sz="1500" kern="1200" baseline="0" dirty="0">
          <a:solidFill>
            <a:schemeClr val="tx1"/>
          </a:solidFill>
          <a:latin typeface="+mn-lt"/>
          <a:ea typeface="+mn-ea"/>
          <a:cs typeface="+mn-cs"/>
        </a:defRPr>
      </a:lvl3pPr>
      <a:lvl4pPr marL="672704" indent="-214313" algn="l" defTabSz="685800" rtl="0" eaLnBrk="1" latinLnBrk="0" hangingPunct="1">
        <a:lnSpc>
          <a:spcPct val="110000"/>
        </a:lnSpc>
        <a:spcBef>
          <a:spcPts val="75"/>
        </a:spcBef>
        <a:spcAft>
          <a:spcPts val="75"/>
        </a:spcAft>
        <a:buClr>
          <a:srgbClr val="7030A0"/>
        </a:buClr>
        <a:buFont typeface="Wingdings" panose="05000000000000000000" pitchFamily="2" charset="2"/>
        <a:buChar char="§"/>
        <a:defRPr lang="en-US" sz="1350" kern="1200" baseline="0" dirty="0">
          <a:solidFill>
            <a:schemeClr val="tx1"/>
          </a:solidFill>
          <a:latin typeface="+mn-lt"/>
          <a:ea typeface="+mn-ea"/>
          <a:cs typeface="+mn-cs"/>
        </a:defRPr>
      </a:lvl4pPr>
      <a:lvl5pPr marL="0" indent="0" algn="l" defTabSz="685800" rtl="0" eaLnBrk="1" latinLnBrk="0" hangingPunct="1">
        <a:lnSpc>
          <a:spcPct val="100000"/>
        </a:lnSpc>
        <a:spcBef>
          <a:spcPts val="900"/>
        </a:spcBef>
        <a:spcAft>
          <a:spcPts val="450"/>
        </a:spcAft>
        <a:buFont typeface="Arial" panose="020B0604020202020204" pitchFamily="34" charset="0"/>
        <a:buNone/>
        <a:defRPr lang="en-US" sz="1800" kern="1200" baseline="0" dirty="0">
          <a:solidFill>
            <a:schemeClr val="accent1"/>
          </a:solidFill>
          <a:latin typeface="+mn-lt"/>
          <a:ea typeface="+mn-ea"/>
          <a:cs typeface="+mn-cs"/>
        </a:defRPr>
      </a:lvl5pPr>
      <a:lvl6pPr marL="0" indent="0" algn="l" defTabSz="685800" rtl="0" eaLnBrk="1" latinLnBrk="0" hangingPunct="1">
        <a:spcBef>
          <a:spcPts val="450"/>
        </a:spcBef>
        <a:spcAft>
          <a:spcPts val="225"/>
        </a:spcAft>
        <a:buFont typeface="Arial" pitchFamily="34" charset="0"/>
        <a:buNone/>
        <a:defRPr lang="en-AU" sz="1500" b="1" kern="1200" baseline="0" dirty="0">
          <a:solidFill>
            <a:schemeClr val="accent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8">
          <p15:clr>
            <a:srgbClr val="F26B43"/>
          </p15:clr>
        </p15:guide>
        <p15:guide id="6" orient="horz" pos="3974">
          <p15:clr>
            <a:srgbClr val="F26B43"/>
          </p15:clr>
        </p15:guide>
        <p15:guide id="7" orient="horz" pos="663">
          <p15:clr>
            <a:srgbClr val="F26B43"/>
          </p15:clr>
        </p15:guide>
        <p15:guide id="9" pos="3961">
          <p15:clr>
            <a:srgbClr val="F26B43"/>
          </p15:clr>
        </p15:guide>
        <p15:guide id="10" pos="3719">
          <p15:clr>
            <a:srgbClr val="F26B43"/>
          </p15:clr>
        </p15:guide>
        <p15:guide id="11" orient="horz" pos="4110">
          <p15:clr>
            <a:srgbClr val="F26B43"/>
          </p15:clr>
        </p15:guide>
        <p15:guide id="13" pos="7242">
          <p15:clr>
            <a:srgbClr val="F26B43"/>
          </p15:clr>
        </p15:guide>
        <p15:guide id="14" orient="horz" pos="981">
          <p15:clr>
            <a:srgbClr val="F26B43"/>
          </p15:clr>
        </p15:guide>
        <p15:guide id="15" pos="2772">
          <p15:clr>
            <a:srgbClr val="F26B43"/>
          </p15:clr>
        </p15:guide>
        <p15:guide id="16" pos="2570">
          <p15:clr>
            <a:srgbClr val="F26B43"/>
          </p15:clr>
        </p15:guide>
        <p15:guide id="17" pos="5110">
          <p15:clr>
            <a:srgbClr val="F26B43"/>
          </p15:clr>
        </p15:guide>
        <p15:guide id="18" pos="4908">
          <p15:clr>
            <a:srgbClr val="F26B43"/>
          </p15:clr>
        </p15:guide>
        <p15:guide id="19" orient="horz" pos="10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bwMode="ltGray">
          <a:xfrm>
            <a:off x="0" y="0"/>
            <a:ext cx="9144000" cy="143351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b="0" i="0" u="none">
              <a:solidFill>
                <a:prstClr val="white"/>
              </a:solidFill>
            </a:endParaRPr>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endParaRPr lang="en-US" dirty="0"/>
          </a:p>
        </p:txBody>
      </p:sp>
      <p:sp>
        <p:nvSpPr>
          <p:cNvPr id="1029"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68313" y="6381750"/>
            <a:ext cx="8207375" cy="431800"/>
          </a:xfrm>
          <a:prstGeom prst="rect">
            <a:avLst/>
          </a:prstGeom>
        </p:spPr>
        <p:txBody>
          <a:bodyPr vert="horz" lIns="45720" rIns="45720" bIns="0" rtlCol="0" anchor="b"/>
          <a:lstStyle>
            <a:lvl1pPr algn="l" eaLnBrk="1" latinLnBrk="0" hangingPunct="1">
              <a:defRPr kumimoji="0" sz="1200">
                <a:solidFill>
                  <a:schemeClr val="tx1"/>
                </a:solidFill>
                <a:latin typeface="Arial" charset="0"/>
              </a:defRPr>
            </a:lvl1pPr>
            <a:extLst/>
          </a:lstStyle>
          <a:p>
            <a:pPr>
              <a:defRPr/>
            </a:pPr>
            <a:endParaRPr lang="en-AU">
              <a:solidFill>
                <a:srgbClr val="000000"/>
              </a:solidFill>
            </a:endParaRPr>
          </a:p>
        </p:txBody>
      </p:sp>
      <p:sp>
        <p:nvSpPr>
          <p:cNvPr id="20"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AU" dirty="0">
              <a:solidFill>
                <a:srgbClr val="BDA14E"/>
              </a:solidFill>
            </a:endParaRPr>
          </a:p>
        </p:txBody>
      </p:sp>
      <p:sp>
        <p:nvSpPr>
          <p:cNvPr id="8"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AU" dirty="0">
              <a:solidFill>
                <a:srgbClr val="BDA14E"/>
              </a:solidFill>
            </a:endParaRPr>
          </a:p>
        </p:txBody>
      </p:sp>
    </p:spTree>
    <p:extLst>
      <p:ext uri="{BB962C8B-B14F-4D97-AF65-F5344CB8AC3E}">
        <p14:creationId xmlns:p14="http://schemas.microsoft.com/office/powerpoint/2010/main" val="379628360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Lst>
  <p:txStyles>
    <p:titleStyle>
      <a:lvl1pPr algn="l" rtl="0" eaLnBrk="0" fontAlgn="base" hangingPunct="0">
        <a:spcBef>
          <a:spcPct val="0"/>
        </a:spcBef>
        <a:spcAft>
          <a:spcPct val="0"/>
        </a:spcAft>
        <a:defRPr sz="4500" b="1" i="0" u="none" kern="1200">
          <a:solidFill>
            <a:srgbClr val="FFFFFF"/>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4500" b="1">
          <a:solidFill>
            <a:srgbClr val="FFFFFF"/>
          </a:solidFill>
          <a:latin typeface="Corbel" pitchFamily="34" charset="0"/>
        </a:defRPr>
      </a:lvl2pPr>
      <a:lvl3pPr algn="l" rtl="0" eaLnBrk="0" fontAlgn="base" hangingPunct="0">
        <a:spcBef>
          <a:spcPct val="0"/>
        </a:spcBef>
        <a:spcAft>
          <a:spcPct val="0"/>
        </a:spcAft>
        <a:defRPr sz="4500" b="1">
          <a:solidFill>
            <a:srgbClr val="FFFFFF"/>
          </a:solidFill>
          <a:latin typeface="Corbel" pitchFamily="34" charset="0"/>
        </a:defRPr>
      </a:lvl3pPr>
      <a:lvl4pPr algn="l" rtl="0" eaLnBrk="0" fontAlgn="base" hangingPunct="0">
        <a:spcBef>
          <a:spcPct val="0"/>
        </a:spcBef>
        <a:spcAft>
          <a:spcPct val="0"/>
        </a:spcAft>
        <a:defRPr sz="4500" b="1">
          <a:solidFill>
            <a:srgbClr val="FFFFFF"/>
          </a:solidFill>
          <a:latin typeface="Corbel" pitchFamily="34" charset="0"/>
        </a:defRPr>
      </a:lvl4pPr>
      <a:lvl5pPr algn="l" rtl="0" eaLnBrk="0" fontAlgn="base" hangingPunct="0">
        <a:spcBef>
          <a:spcPct val="0"/>
        </a:spcBef>
        <a:spcAft>
          <a:spcPct val="0"/>
        </a:spcAft>
        <a:defRPr sz="4500" b="1">
          <a:solidFill>
            <a:srgbClr val="FFFFFF"/>
          </a:solidFill>
          <a:latin typeface="Corbel" pitchFamily="34" charset="0"/>
        </a:defRPr>
      </a:lvl5pPr>
      <a:lvl6pPr marL="457200" algn="l" rtl="0" fontAlgn="base">
        <a:spcBef>
          <a:spcPct val="0"/>
        </a:spcBef>
        <a:spcAft>
          <a:spcPct val="0"/>
        </a:spcAft>
        <a:defRPr sz="4500" b="1">
          <a:solidFill>
            <a:srgbClr val="FFFFFF"/>
          </a:solidFill>
          <a:latin typeface="Corbel" pitchFamily="34" charset="0"/>
        </a:defRPr>
      </a:lvl6pPr>
      <a:lvl7pPr marL="914400" algn="l" rtl="0" fontAlgn="base">
        <a:spcBef>
          <a:spcPct val="0"/>
        </a:spcBef>
        <a:spcAft>
          <a:spcPct val="0"/>
        </a:spcAft>
        <a:defRPr sz="4500" b="1">
          <a:solidFill>
            <a:srgbClr val="FFFFFF"/>
          </a:solidFill>
          <a:latin typeface="Corbel" pitchFamily="34" charset="0"/>
        </a:defRPr>
      </a:lvl7pPr>
      <a:lvl8pPr marL="1371600" algn="l" rtl="0" fontAlgn="base">
        <a:spcBef>
          <a:spcPct val="0"/>
        </a:spcBef>
        <a:spcAft>
          <a:spcPct val="0"/>
        </a:spcAft>
        <a:defRPr sz="4500" b="1">
          <a:solidFill>
            <a:srgbClr val="FFFFFF"/>
          </a:solidFill>
          <a:latin typeface="Corbel" pitchFamily="34" charset="0"/>
        </a:defRPr>
      </a:lvl8pPr>
      <a:lvl9pPr marL="1828800" algn="l" rtl="0" fontAlgn="base">
        <a:spcBef>
          <a:spcPct val="0"/>
        </a:spcBef>
        <a:spcAft>
          <a:spcPct val="0"/>
        </a:spcAft>
        <a:defRPr sz="4500" b="1">
          <a:solidFill>
            <a:srgbClr val="FFFFFF"/>
          </a:solidFill>
          <a:latin typeface="Corbel" pitchFamily="34" charset="0"/>
        </a:defRPr>
      </a:lvl9pPr>
      <a:extLst/>
    </p:titleStyle>
    <p:bodyStyle>
      <a:lvl1pPr marL="438150" indent="-319088" algn="l" rtl="0" eaLnBrk="0" fontAlgn="base" hangingPunct="0">
        <a:spcBef>
          <a:spcPct val="0"/>
        </a:spcBef>
        <a:spcAft>
          <a:spcPct val="0"/>
        </a:spcAft>
        <a:buClr>
          <a:schemeClr val="tx2"/>
        </a:buClr>
        <a:buSzPct val="80000"/>
        <a:buFont typeface="Wingdings 2"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49075E"/>
        </a:buClr>
        <a:buFont typeface="Arial"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9966FF"/>
        </a:buClr>
        <a:buFont typeface="Arial"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ACDB79"/>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bwMode="ltGray">
          <a:xfrm>
            <a:off x="0" y="0"/>
            <a:ext cx="9144000" cy="143351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endParaRPr lang="en-US" dirty="0"/>
          </a:p>
        </p:txBody>
      </p:sp>
      <p:sp>
        <p:nvSpPr>
          <p:cNvPr id="1029"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68313" y="6381750"/>
            <a:ext cx="8207375" cy="431800"/>
          </a:xfrm>
          <a:prstGeom prst="rect">
            <a:avLst/>
          </a:prstGeom>
        </p:spPr>
        <p:txBody>
          <a:bodyPr vert="horz" lIns="45720" rIns="45720" bIns="0" rtlCol="0" anchor="b"/>
          <a:lstStyle>
            <a:lvl1pPr algn="l" eaLnBrk="1" latinLnBrk="0" hangingPunct="1">
              <a:defRPr kumimoji="0" sz="1200">
                <a:solidFill>
                  <a:schemeClr val="tx1"/>
                </a:solidFill>
                <a:latin typeface="Arial" charset="0"/>
              </a:defRPr>
            </a:lvl1pPr>
            <a:extLst/>
          </a:lstStyle>
          <a:p>
            <a:pPr>
              <a:defRPr/>
            </a:pPr>
            <a:endParaRPr lang="en-US">
              <a:solidFill>
                <a:srgbClr val="000000"/>
              </a:solidFill>
              <a:ea typeface="ＭＳ Ｐゴシック" pitchFamily="34" charset="-128"/>
            </a:endParaRPr>
          </a:p>
        </p:txBody>
      </p:sp>
      <p:sp>
        <p:nvSpPr>
          <p:cNvPr id="20"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AU" dirty="0">
              <a:solidFill>
                <a:srgbClr val="BDA14E"/>
              </a:solidFill>
            </a:endParaRPr>
          </a:p>
        </p:txBody>
      </p:sp>
      <p:sp>
        <p:nvSpPr>
          <p:cNvPr id="8" name="Footer Placeholder 4"/>
          <p:cNvSpPr txBox="1">
            <a:spLocks/>
          </p:cNvSpPr>
          <p:nvPr/>
        </p:nvSpPr>
        <p:spPr>
          <a:xfrm>
            <a:off x="5184775" y="6453188"/>
            <a:ext cx="3490913" cy="274637"/>
          </a:xfrm>
          <a:prstGeom prst="rect">
            <a:avLst/>
          </a:prstGeom>
        </p:spPr>
        <p:txBody>
          <a:bodyPr lIns="45720" rIns="45720" bIns="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AU" dirty="0">
              <a:solidFill>
                <a:srgbClr val="BDA14E"/>
              </a:solidFill>
            </a:endParaRPr>
          </a:p>
        </p:txBody>
      </p:sp>
    </p:spTree>
    <p:extLst>
      <p:ext uri="{BB962C8B-B14F-4D97-AF65-F5344CB8AC3E}">
        <p14:creationId xmlns:p14="http://schemas.microsoft.com/office/powerpoint/2010/main" val="142227377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txStyles>
    <p:titleStyle>
      <a:lvl1pPr algn="l" rtl="0" eaLnBrk="0" fontAlgn="base" hangingPunct="0">
        <a:spcBef>
          <a:spcPct val="0"/>
        </a:spcBef>
        <a:spcAft>
          <a:spcPct val="0"/>
        </a:spcAft>
        <a:defRPr sz="4500" b="1" i="0" u="none" kern="1200">
          <a:solidFill>
            <a:srgbClr val="FFFFFF"/>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4500" b="1">
          <a:solidFill>
            <a:srgbClr val="FFFFFF"/>
          </a:solidFill>
          <a:latin typeface="Corbel" pitchFamily="34" charset="0"/>
        </a:defRPr>
      </a:lvl2pPr>
      <a:lvl3pPr algn="l" rtl="0" eaLnBrk="0" fontAlgn="base" hangingPunct="0">
        <a:spcBef>
          <a:spcPct val="0"/>
        </a:spcBef>
        <a:spcAft>
          <a:spcPct val="0"/>
        </a:spcAft>
        <a:defRPr sz="4500" b="1">
          <a:solidFill>
            <a:srgbClr val="FFFFFF"/>
          </a:solidFill>
          <a:latin typeface="Corbel" pitchFamily="34" charset="0"/>
        </a:defRPr>
      </a:lvl3pPr>
      <a:lvl4pPr algn="l" rtl="0" eaLnBrk="0" fontAlgn="base" hangingPunct="0">
        <a:spcBef>
          <a:spcPct val="0"/>
        </a:spcBef>
        <a:spcAft>
          <a:spcPct val="0"/>
        </a:spcAft>
        <a:defRPr sz="4500" b="1">
          <a:solidFill>
            <a:srgbClr val="FFFFFF"/>
          </a:solidFill>
          <a:latin typeface="Corbel" pitchFamily="34" charset="0"/>
        </a:defRPr>
      </a:lvl4pPr>
      <a:lvl5pPr algn="l" rtl="0" eaLnBrk="0" fontAlgn="base" hangingPunct="0">
        <a:spcBef>
          <a:spcPct val="0"/>
        </a:spcBef>
        <a:spcAft>
          <a:spcPct val="0"/>
        </a:spcAft>
        <a:defRPr sz="4500" b="1">
          <a:solidFill>
            <a:srgbClr val="FFFFFF"/>
          </a:solidFill>
          <a:latin typeface="Corbel" pitchFamily="34" charset="0"/>
        </a:defRPr>
      </a:lvl5pPr>
      <a:lvl6pPr marL="457200" algn="l" rtl="0" fontAlgn="base">
        <a:spcBef>
          <a:spcPct val="0"/>
        </a:spcBef>
        <a:spcAft>
          <a:spcPct val="0"/>
        </a:spcAft>
        <a:defRPr sz="4500" b="1">
          <a:solidFill>
            <a:srgbClr val="FFFFFF"/>
          </a:solidFill>
          <a:latin typeface="Corbel" pitchFamily="34" charset="0"/>
        </a:defRPr>
      </a:lvl6pPr>
      <a:lvl7pPr marL="914400" algn="l" rtl="0" fontAlgn="base">
        <a:spcBef>
          <a:spcPct val="0"/>
        </a:spcBef>
        <a:spcAft>
          <a:spcPct val="0"/>
        </a:spcAft>
        <a:defRPr sz="4500" b="1">
          <a:solidFill>
            <a:srgbClr val="FFFFFF"/>
          </a:solidFill>
          <a:latin typeface="Corbel" pitchFamily="34" charset="0"/>
        </a:defRPr>
      </a:lvl7pPr>
      <a:lvl8pPr marL="1371600" algn="l" rtl="0" fontAlgn="base">
        <a:spcBef>
          <a:spcPct val="0"/>
        </a:spcBef>
        <a:spcAft>
          <a:spcPct val="0"/>
        </a:spcAft>
        <a:defRPr sz="4500" b="1">
          <a:solidFill>
            <a:srgbClr val="FFFFFF"/>
          </a:solidFill>
          <a:latin typeface="Corbel" pitchFamily="34" charset="0"/>
        </a:defRPr>
      </a:lvl8pPr>
      <a:lvl9pPr marL="1828800" algn="l" rtl="0" fontAlgn="base">
        <a:spcBef>
          <a:spcPct val="0"/>
        </a:spcBef>
        <a:spcAft>
          <a:spcPct val="0"/>
        </a:spcAft>
        <a:defRPr sz="4500" b="1">
          <a:solidFill>
            <a:srgbClr val="FFFFFF"/>
          </a:solidFill>
          <a:latin typeface="Corbel" pitchFamily="34" charset="0"/>
        </a:defRPr>
      </a:lvl9pPr>
      <a:extLst/>
    </p:titleStyle>
    <p:bodyStyle>
      <a:lvl1pPr marL="438150" indent="-319088" algn="l" rtl="0" eaLnBrk="0" fontAlgn="base" hangingPunct="0">
        <a:spcBef>
          <a:spcPct val="0"/>
        </a:spcBef>
        <a:spcAft>
          <a:spcPct val="0"/>
        </a:spcAft>
        <a:buClr>
          <a:schemeClr val="tx2"/>
        </a:buClr>
        <a:buSzPct val="80000"/>
        <a:buFont typeface="Wingdings 2"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49075E"/>
        </a:buClr>
        <a:buFont typeface="Arial"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9966FF"/>
        </a:buClr>
        <a:buFont typeface="Arial"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ACDB79"/>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pPr fontAlgn="auto">
              <a:spcBef>
                <a:spcPts val="0"/>
              </a:spcBef>
              <a:spcAft>
                <a:spcPts val="0"/>
              </a:spcAft>
            </a:pPr>
            <a:r>
              <a:rPr lang="en-AU">
                <a:solidFill>
                  <a:srgbClr val="000000"/>
                </a:solidFill>
                <a:latin typeface="Corbel"/>
              </a:rPr>
              <a:t>Student Services, The University of Queensland   Enhancing student learning and engagement</a:t>
            </a:r>
            <a:endParaRPr lang="en-AU" dirty="0">
              <a:solidFill>
                <a:srgbClr val="000000"/>
              </a:solidFill>
              <a:latin typeface="Corbel"/>
            </a:endParaRP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Tree>
    <p:extLst>
      <p:ext uri="{BB962C8B-B14F-4D97-AF65-F5344CB8AC3E}">
        <p14:creationId xmlns:p14="http://schemas.microsoft.com/office/powerpoint/2010/main" val="2289774081"/>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Lst>
  <p:hf hdr="0" ftr="0" dt="0"/>
  <p:txStyles>
    <p:titleStyle>
      <a:lvl1pPr algn="l" rtl="0" eaLnBrk="1" latinLnBrk="0" hangingPunct="1">
        <a:spcBef>
          <a:spcPct val="0"/>
        </a:spcBef>
        <a:buNone/>
        <a:defRPr kumimoji="0" sz="4500" b="1"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solidFill>
                  <a:srgbClr val="000000"/>
                </a:solidFill>
              </a:rPr>
              <a:t>Student Services, The University of Queensland  Enhancing student learning and engagement</a:t>
            </a:r>
            <a:endParaRPr lang="en-AU" dirty="0">
              <a:solidFill>
                <a:srgbClr val="000000"/>
              </a:solidFill>
            </a:endParaRP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rgbClr val="BDA14E"/>
              </a:solidFill>
            </a:endParaRPr>
          </a:p>
        </p:txBody>
      </p:sp>
    </p:spTree>
    <p:extLst>
      <p:ext uri="{BB962C8B-B14F-4D97-AF65-F5344CB8AC3E}">
        <p14:creationId xmlns:p14="http://schemas.microsoft.com/office/powerpoint/2010/main" val="3232462285"/>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Lst>
  <p:hf hdr="0" ftr="0" dt="0"/>
  <p:txStyles>
    <p:titleStyle>
      <a:lvl1pPr algn="l" rtl="0" eaLnBrk="1" latinLnBrk="0" hangingPunct="1">
        <a:spcBef>
          <a:spcPct val="0"/>
        </a:spcBef>
        <a:buNone/>
        <a:defRPr kumimoji="0" sz="4500" b="1"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b="0" i="0" u="none"/>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r>
              <a:rPr lang="en-AU"/>
              <a:t>Student Services, The University of Queensland  Enhancing student learning and engagement</a:t>
            </a:r>
            <a:endParaRPr lang="en-AU" dirty="0"/>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solidFill>
                <a:schemeClr val="tx2"/>
              </a:solidFill>
            </a:endParaRPr>
          </a:p>
        </p:txBody>
      </p:sp>
    </p:spTree>
    <p:extLst>
      <p:ext uri="{BB962C8B-B14F-4D97-AF65-F5344CB8AC3E}">
        <p14:creationId xmlns:p14="http://schemas.microsoft.com/office/powerpoint/2010/main" val="8914438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Lst>
  <p:hf hdr="0" ftr="0" dt="0"/>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AU">
              <a:solidFill>
                <a:prstClr val="black">
                  <a:tint val="75000"/>
                </a:prstClr>
              </a:solidFill>
              <a:latin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AU">
                <a:solidFill>
                  <a:prstClr val="black">
                    <a:tint val="75000"/>
                  </a:prstClr>
                </a:solidFill>
                <a:latin typeface="Arial" charset="0"/>
              </a:rPr>
              <a:t>Student Services, The University of Queensland  Enhancing student learning and engagement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A003ABED-D78D-4D88-8A03-7D029CCA259D}" type="slidenum">
              <a:rPr lang="en-AU" smtClean="0">
                <a:solidFill>
                  <a:prstClr val="black">
                    <a:tint val="75000"/>
                  </a:prstClr>
                </a:solidFill>
                <a:latin typeface="Arial" charset="0"/>
              </a:rPr>
              <a:pPr fontAlgn="base">
                <a:spcBef>
                  <a:spcPct val="0"/>
                </a:spcBef>
                <a:spcAft>
                  <a:spcPct val="0"/>
                </a:spcAft>
              </a:pPr>
              <a:t>‹#›</a:t>
            </a:fld>
            <a:endParaRPr lang="en-AU">
              <a:solidFill>
                <a:prstClr val="black">
                  <a:tint val="75000"/>
                </a:prstClr>
              </a:solidFill>
              <a:latin typeface="Arial" charset="0"/>
            </a:endParaRPr>
          </a:p>
        </p:txBody>
      </p:sp>
    </p:spTree>
    <p:extLst>
      <p:ext uri="{BB962C8B-B14F-4D97-AF65-F5344CB8AC3E}">
        <p14:creationId xmlns:p14="http://schemas.microsoft.com/office/powerpoint/2010/main" val="2314940585"/>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 name="Rectangle 6"/>
          <p:cNvSpPr/>
          <p:nvPr/>
        </p:nvSpPr>
        <p:spPr bwMode="ltGray">
          <a:xfrm>
            <a:off x="0" y="0"/>
            <a:ext cx="9143999" cy="1433733"/>
          </a:xfrm>
          <a:prstGeom prst="rect">
            <a:avLst/>
          </a:prstGeom>
          <a:solidFill>
            <a:srgbClr val="BDA14E"/>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Footer Placeholder 4"/>
          <p:cNvSpPr>
            <a:spLocks noGrp="1"/>
          </p:cNvSpPr>
          <p:nvPr>
            <p:ph type="ftr" sz="quarter" idx="3"/>
          </p:nvPr>
        </p:nvSpPr>
        <p:spPr>
          <a:xfrm>
            <a:off x="467544" y="6381328"/>
            <a:ext cx="8208912" cy="432048"/>
          </a:xfrm>
          <a:prstGeom prst="rect">
            <a:avLst/>
          </a:prstGeom>
        </p:spPr>
        <p:txBody>
          <a:bodyPr vert="horz" lIns="45720" rIns="45720" bIns="0" rtlCol="0" anchor="b"/>
          <a:lstStyle>
            <a:lvl1pPr algn="l" eaLnBrk="1" latinLnBrk="0" hangingPunct="1">
              <a:defRPr kumimoji="0" sz="1200">
                <a:solidFill>
                  <a:schemeClr val="tx1"/>
                </a:solidFill>
              </a:defRPr>
            </a:lvl1pPr>
            <a:extLst/>
          </a:lstStyle>
          <a:p>
            <a:pPr fontAlgn="auto">
              <a:spcBef>
                <a:spcPts val="0"/>
              </a:spcBef>
              <a:spcAft>
                <a:spcPts val="0"/>
              </a:spcAft>
            </a:pPr>
            <a:r>
              <a:rPr lang="en-AU" dirty="0">
                <a:solidFill>
                  <a:srgbClr val="000000"/>
                </a:solidFill>
                <a:latin typeface="Corbel"/>
              </a:rPr>
              <a:t>Student Services, The University of Queensland	</a:t>
            </a:r>
            <a:r>
              <a:rPr lang="en-AU" i="1" dirty="0">
                <a:solidFill>
                  <a:srgbClr val="000000"/>
                </a:solidFill>
                <a:latin typeface="Corbel"/>
              </a:rPr>
              <a:t>Enhancing student learning and engagement</a:t>
            </a:r>
            <a:r>
              <a:rPr lang="en-AU" dirty="0">
                <a:solidFill>
                  <a:srgbClr val="000000"/>
                </a:solidFill>
                <a:latin typeface="Corbel"/>
              </a:rPr>
              <a:t>	</a:t>
            </a:r>
          </a:p>
        </p:txBody>
      </p:sp>
      <p:sp>
        <p:nvSpPr>
          <p:cNvPr id="20"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
        <p:nvSpPr>
          <p:cNvPr id="8" name="Footer Placeholder 4"/>
          <p:cNvSpPr txBox="1">
            <a:spLocks/>
          </p:cNvSpPr>
          <p:nvPr/>
        </p:nvSpPr>
        <p:spPr>
          <a:xfrm>
            <a:off x="5184961" y="6453336"/>
            <a:ext cx="3491495" cy="274320"/>
          </a:xfrm>
          <a:prstGeom prst="rect">
            <a:avLst/>
          </a:prstGeom>
        </p:spPr>
        <p:txBody>
          <a:bodyPr vert="horz" lIns="45720" rIns="45720" bIns="0" rtlCol="0" anchor="b"/>
          <a:lstStyle>
            <a:defPPr>
              <a:defRPr lang="en-US"/>
            </a:defPPr>
            <a:lvl1pPr marL="0" algn="l" defTabSz="914400" rtl="0" eaLnBrk="1" latinLnBrk="0" hangingPunct="1">
              <a:defRPr kumimoji="0" sz="1200" kern="1200">
                <a:solidFill>
                  <a:schemeClr val="tx1">
                    <a:tint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AU" dirty="0">
              <a:solidFill>
                <a:srgbClr val="BDA14E"/>
              </a:solidFill>
            </a:endParaRPr>
          </a:p>
        </p:txBody>
      </p:sp>
    </p:spTree>
    <p:extLst>
      <p:ext uri="{BB962C8B-B14F-4D97-AF65-F5344CB8AC3E}">
        <p14:creationId xmlns:p14="http://schemas.microsoft.com/office/powerpoint/2010/main" val="1662025388"/>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Lst>
  <p:txStyles>
    <p:titleStyle>
      <a:lvl1pPr algn="l" rtl="0" eaLnBrk="1" latinLnBrk="0" hangingPunct="1">
        <a:spcBef>
          <a:spcPct val="0"/>
        </a:spcBef>
        <a:buNone/>
        <a:defRPr kumimoji="0" sz="4500" b="1" i="0" u="none" kern="1200">
          <a:solidFill>
            <a:schemeClr val="accent1">
              <a:satMod val="150000"/>
            </a:schemeClr>
          </a:solidFill>
          <a:effectLst>
            <a:outerShdw blurRad="38100" dist="38100" dir="2700000" algn="tl">
              <a:srgbClr val="000000">
                <a:alpha val="43137"/>
              </a:srgbClr>
            </a:outerShdw>
          </a:effectLst>
          <a:latin typeface="+mj-lt"/>
          <a:ea typeface="+mj-ea"/>
          <a:cs typeface="+mj-cs"/>
        </a:defRPr>
      </a:lvl1pPr>
      <a:extLst/>
    </p:titleStyle>
    <p:body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hyperlink" Target="https://web.library.uq.edu.au/research-tools-techniques/referencing-software" TargetMode="External"/><Relationship Id="rId2" Type="http://schemas.openxmlformats.org/officeDocument/2006/relationships/image" Target="../media/image20.png"/><Relationship Id="rId1" Type="http://schemas.openxmlformats.org/officeDocument/2006/relationships/slideLayout" Target="../slideLayouts/slideLayout74.xml"/><Relationship Id="rId5" Type="http://schemas.openxmlformats.org/officeDocument/2006/relationships/hyperlink" Target="https://web.library.uq.edu.au/files/108964/20200916_WordAdvanced_Final.pdf" TargetMode="External"/><Relationship Id="rId4" Type="http://schemas.openxmlformats.org/officeDocument/2006/relationships/hyperlink" Target="https://web.library.uq.edu.au/research-tools-techniques/referencing/referencing-software/endnote/using-endnot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endnote.com/training/mats/enuserguide/eng/endnote7/enguide-full.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uperuser.com/questions/594559/how-do-you-easily-add-equation-numbers-to-microsoft-word-2010-equ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iun.edu/~mathiho/useful/Equation%20Editor%20Shortcut%20Commands.pdf" TargetMode="External"/><Relationship Id="rId4" Type="http://schemas.openxmlformats.org/officeDocument/2006/relationships/hyperlink" Target="http://blog.drscottfranklin.net/2014/03/03/how-to-insert-equation-numbers-in-word-201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2.xml"/></Relationships>
</file>

<file path=ppt/slides/_rels/slide4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2.xml"/><Relationship Id="rId4" Type="http://schemas.openxmlformats.org/officeDocument/2006/relationships/image" Target="../media/image37.wmf"/></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2.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1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eb.library.uq.edu.au/files/108964/20200916_WordAdvanced_Final.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6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100.png"/><Relationship Id="rId1" Type="http://schemas.openxmlformats.org/officeDocument/2006/relationships/slideLayout" Target="../slideLayouts/slideLayout205.xml"/><Relationship Id="rId4" Type="http://schemas.openxmlformats.org/officeDocument/2006/relationships/image" Target="../media/image310.png"/></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29.xml"/><Relationship Id="rId4" Type="http://schemas.openxmlformats.org/officeDocument/2006/relationships/image" Target="../media/image200.png"/></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8.xml"/></Relationships>
</file>

<file path=ppt/slides/_rels/slide75.xml.rels><?xml version="1.0" encoding="UTF-8" standalone="yes"?>
<Relationships xmlns="http://schemas.openxmlformats.org/package/2006/relationships"><Relationship Id="rId3" Type="http://schemas.openxmlformats.org/officeDocument/2006/relationships/hyperlink" Target="http://hyper.ahajournals.org/search?author1=Abdullah+A.+Mamun&amp;sortspec=date&amp;submit=Submit" TargetMode="External"/><Relationship Id="rId2" Type="http://schemas.openxmlformats.org/officeDocument/2006/relationships/notesSlide" Target="../notesSlides/notesSlide31.xml"/><Relationship Id="rId1" Type="http://schemas.openxmlformats.org/officeDocument/2006/relationships/slideLayout" Target="../slideLayouts/slideLayout2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5.xml.rels><?xml version="1.0" encoding="UTF-8" standalone="yes"?>
<Relationships xmlns="http://schemas.openxmlformats.org/package/2006/relationships"><Relationship Id="rId2" Type="http://schemas.openxmlformats.org/officeDocument/2006/relationships/hyperlink" Target="http://www.abc.net.au/rn/perspective/stories/2007/2035446.htm" TargetMode="External"/><Relationship Id="rId1" Type="http://schemas.openxmlformats.org/officeDocument/2006/relationships/slideLayout" Target="../slideLayouts/slideLayout13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2" Type="http://schemas.openxmlformats.org/officeDocument/2006/relationships/hyperlink" Target="http://www.nature.com/naturejobs/2011/110707/pdf/nj7354-129a.pdf" TargetMode="External"/><Relationship Id="rId1" Type="http://schemas.openxmlformats.org/officeDocument/2006/relationships/slideLayout" Target="../slideLayouts/slideLayout5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29.xml"/></Relationships>
</file>

<file path=ppt/slides/_rels/slide9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135.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hyperlink" Target="http://origin.www.nature.com/scitable/ebooks/english-communication-for-scientists-14053993/118519636#headerAndCitation" TargetMode="External"/><Relationship Id="rId2" Type="http://schemas.openxmlformats.org/officeDocument/2006/relationships/hyperlink" Target="https://www.clips.edu.au/wp-content/uploads/scientific-article-guide.pdf" TargetMode="External"/><Relationship Id="rId1" Type="http://schemas.openxmlformats.org/officeDocument/2006/relationships/slideLayout" Target="../slideLayouts/slideLayout8.xml"/><Relationship Id="rId4" Type="http://schemas.openxmlformats.org/officeDocument/2006/relationships/hyperlink" Target="http://thesiswhisperer.com/"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www.nature.com/naturejobs/2011/110707/pdf/nj7354-129a.pdf" TargetMode="External"/><Relationship Id="rId2" Type="http://schemas.openxmlformats.org/officeDocument/2006/relationships/hyperlink" Target="http://www.jstor.org/stable/2393788"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9AAE0C-C1B8-43E1-B2E2-6598D3ED42FC}"/>
              </a:ext>
            </a:extLst>
          </p:cNvPr>
          <p:cNvSpPr>
            <a:spLocks noGrp="1"/>
          </p:cNvSpPr>
          <p:nvPr>
            <p:ph type="title"/>
          </p:nvPr>
        </p:nvSpPr>
        <p:spPr>
          <a:xfrm>
            <a:off x="512284" y="1020714"/>
            <a:ext cx="8101013" cy="896118"/>
          </a:xfrm>
        </p:spPr>
        <p:txBody>
          <a:bodyPr/>
          <a:lstStyle/>
          <a:p>
            <a:r>
              <a:rPr lang="en-AU" dirty="0"/>
              <a:t>Good afternoon! </a:t>
            </a:r>
            <a:br>
              <a:rPr lang="en-AU" dirty="0"/>
            </a:br>
            <a:r>
              <a:rPr lang="en-AU" sz="2000" b="0" dirty="0"/>
              <a:t>(or morning or evening depending on where in the world you are!)</a:t>
            </a:r>
            <a:endParaRPr lang="en-AU" b="0" dirty="0"/>
          </a:p>
        </p:txBody>
      </p:sp>
      <p:sp>
        <p:nvSpPr>
          <p:cNvPr id="6" name="TextBox 5">
            <a:extLst>
              <a:ext uri="{FF2B5EF4-FFF2-40B4-BE49-F238E27FC236}">
                <a16:creationId xmlns:a16="http://schemas.microsoft.com/office/drawing/2014/main" id="{486C0F09-E111-4FDC-940B-04E26E768CF3}"/>
              </a:ext>
            </a:extLst>
          </p:cNvPr>
          <p:cNvSpPr txBox="1"/>
          <p:nvPr/>
        </p:nvSpPr>
        <p:spPr>
          <a:xfrm>
            <a:off x="1547664" y="2276872"/>
            <a:ext cx="4248472"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srgbClr val="990033"/>
                </a:solidFill>
                <a:effectLst/>
                <a:uLnTx/>
                <a:uFillTx/>
                <a:latin typeface="Arial"/>
                <a:ea typeface="+mn-ea"/>
                <a:cs typeface="+mn-cs"/>
              </a:rPr>
              <a:t>While we are waiting to get started, please drop me a “hello” in Chat.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srgbClr val="990033"/>
                </a:solidFill>
                <a:effectLst/>
                <a:uLnTx/>
                <a:uFillTx/>
                <a:latin typeface="Arial"/>
                <a:ea typeface="+mn-ea"/>
                <a:cs typeface="+mn-cs"/>
              </a:rPr>
              <a:t>I am interested to know:</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Arial"/>
                <a:ea typeface="+mn-ea"/>
                <a:cs typeface="+mn-cs"/>
              </a:rPr>
              <a:t>Where in the world you currently are</a:t>
            </a:r>
          </a:p>
          <a:p>
            <a:pPr marL="342900" marR="0" lvl="0"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Arial"/>
                <a:ea typeface="+mn-ea"/>
                <a:cs typeface="+mn-cs"/>
              </a:rPr>
              <a:t>What field of study your thesis is in.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AU" sz="1800" b="0" i="0" u="none" strike="noStrike" kern="1200" cap="none" spc="0" normalizeH="0" baseline="0" noProof="0" dirty="0">
              <a:ln>
                <a:noFill/>
              </a:ln>
              <a:solidFill>
                <a:srgbClr val="99003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990033"/>
                </a:solidFill>
                <a:effectLst/>
                <a:uLnTx/>
                <a:uFillTx/>
                <a:latin typeface="Arial"/>
                <a:ea typeface="+mn-ea"/>
                <a:cs typeface="+mn-cs"/>
              </a:rPr>
              <a:t>Thanks!</a:t>
            </a:r>
          </a:p>
        </p:txBody>
      </p:sp>
      <p:pic>
        <p:nvPicPr>
          <p:cNvPr id="7" name="Picture 6">
            <a:extLst>
              <a:ext uri="{FF2B5EF4-FFF2-40B4-BE49-F238E27FC236}">
                <a16:creationId xmlns:a16="http://schemas.microsoft.com/office/drawing/2014/main" id="{DCE9AE17-C2F0-4E05-9CE8-6ADEAF90D1CB}"/>
              </a:ext>
            </a:extLst>
          </p:cNvPr>
          <p:cNvPicPr>
            <a:picLocks noChangeAspect="1"/>
          </p:cNvPicPr>
          <p:nvPr/>
        </p:nvPicPr>
        <p:blipFill>
          <a:blip r:embed="rId2"/>
          <a:stretch>
            <a:fillRect/>
          </a:stretch>
        </p:blipFill>
        <p:spPr>
          <a:xfrm>
            <a:off x="6588224" y="2362200"/>
            <a:ext cx="2133600" cy="2133600"/>
          </a:xfrm>
          <a:prstGeom prst="rect">
            <a:avLst/>
          </a:prstGeom>
        </p:spPr>
      </p:pic>
      <p:sp>
        <p:nvSpPr>
          <p:cNvPr id="8" name="TextBox 7">
            <a:extLst>
              <a:ext uri="{FF2B5EF4-FFF2-40B4-BE49-F238E27FC236}">
                <a16:creationId xmlns:a16="http://schemas.microsoft.com/office/drawing/2014/main" id="{1EE35BE9-3DB1-4BCA-AB8C-9739011D106D}"/>
              </a:ext>
            </a:extLst>
          </p:cNvPr>
          <p:cNvSpPr txBox="1"/>
          <p:nvPr/>
        </p:nvSpPr>
        <p:spPr>
          <a:xfrm>
            <a:off x="2195736" y="5185008"/>
            <a:ext cx="2952328" cy="923330"/>
          </a:xfrm>
          <a:prstGeom prst="rect">
            <a:avLst/>
          </a:prstGeom>
          <a:noFill/>
          <a:ln>
            <a:solidFill>
              <a:srgbClr val="990033"/>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33CC"/>
                </a:solidFill>
                <a:effectLst/>
                <a:uLnTx/>
                <a:uFillTx/>
                <a:latin typeface="Arial"/>
                <a:ea typeface="+mn-ea"/>
                <a:cs typeface="+mn-cs"/>
              </a:rPr>
              <a:t>Workshop resources will be emailed to participants soon after the workshop.</a:t>
            </a:r>
          </a:p>
        </p:txBody>
      </p:sp>
    </p:spTree>
    <p:extLst>
      <p:ext uri="{BB962C8B-B14F-4D97-AF65-F5344CB8AC3E}">
        <p14:creationId xmlns:p14="http://schemas.microsoft.com/office/powerpoint/2010/main" val="347789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395536" y="260648"/>
            <a:ext cx="7474024" cy="753145"/>
          </a:xfrm>
        </p:spPr>
        <p:txBody>
          <a:bodyPr>
            <a:normAutofit/>
          </a:bodyPr>
          <a:lstStyle/>
          <a:p>
            <a:r>
              <a:rPr lang="en-AU" altLang="en-US" sz="3200" b="0" dirty="0">
                <a:solidFill>
                  <a:srgbClr val="990033"/>
                </a:solidFill>
                <a:effectLst/>
              </a:rPr>
              <a:t>Write what?</a:t>
            </a:r>
          </a:p>
        </p:txBody>
      </p:sp>
      <p:sp>
        <p:nvSpPr>
          <p:cNvPr id="28675" name="Content Placeholder 2"/>
          <p:cNvSpPr>
            <a:spLocks noGrp="1"/>
          </p:cNvSpPr>
          <p:nvPr>
            <p:ph idx="4294967295"/>
          </p:nvPr>
        </p:nvSpPr>
        <p:spPr>
          <a:xfrm>
            <a:off x="251520" y="1013793"/>
            <a:ext cx="8229600" cy="5366459"/>
          </a:xfrm>
        </p:spPr>
        <p:txBody>
          <a:bodyPr/>
          <a:lstStyle/>
          <a:p>
            <a:pPr>
              <a:spcBef>
                <a:spcPts val="0"/>
              </a:spcBef>
            </a:pPr>
            <a:r>
              <a:rPr lang="en-AU" altLang="en-US" sz="2400" dirty="0"/>
              <a:t>Introductions: to thesis, to chapters.</a:t>
            </a:r>
          </a:p>
          <a:p>
            <a:pPr lvl="1">
              <a:spcBef>
                <a:spcPts val="0"/>
              </a:spcBef>
            </a:pPr>
            <a:r>
              <a:rPr lang="en-AU" altLang="en-US" sz="2000" dirty="0">
                <a:solidFill>
                  <a:schemeClr val="bg1">
                    <a:lumMod val="50000"/>
                  </a:schemeClr>
                </a:solidFill>
              </a:rPr>
              <a:t>From very early on to help clarify in your own mind what you are trying to achieve and why. </a:t>
            </a:r>
          </a:p>
          <a:p>
            <a:pPr lvl="1">
              <a:spcBef>
                <a:spcPts val="0"/>
              </a:spcBef>
              <a:spcAft>
                <a:spcPts val="1200"/>
              </a:spcAft>
            </a:pPr>
            <a:r>
              <a:rPr lang="en-AU" altLang="en-US" sz="2000" dirty="0">
                <a:solidFill>
                  <a:schemeClr val="bg1">
                    <a:lumMod val="50000"/>
                  </a:schemeClr>
                </a:solidFill>
              </a:rPr>
              <a:t>May need later modification, but that’s okay.</a:t>
            </a:r>
          </a:p>
          <a:p>
            <a:pPr>
              <a:spcBef>
                <a:spcPts val="0"/>
              </a:spcBef>
              <a:spcAft>
                <a:spcPts val="0"/>
              </a:spcAft>
            </a:pPr>
            <a:r>
              <a:rPr lang="en-AU" altLang="en-US" sz="2400" dirty="0"/>
              <a:t>Literature reviews</a:t>
            </a:r>
          </a:p>
          <a:p>
            <a:pPr lvl="1">
              <a:spcBef>
                <a:spcPts val="0"/>
              </a:spcBef>
              <a:spcAft>
                <a:spcPts val="1200"/>
              </a:spcAft>
            </a:pPr>
            <a:r>
              <a:rPr lang="en-AU" altLang="en-US" sz="2000" dirty="0">
                <a:solidFill>
                  <a:schemeClr val="bg1">
                    <a:lumMod val="50000"/>
                  </a:schemeClr>
                </a:solidFill>
              </a:rPr>
              <a:t>At least notes, tables or mind maps otherwise in one eye and out the other.</a:t>
            </a:r>
          </a:p>
          <a:p>
            <a:pPr>
              <a:spcBef>
                <a:spcPts val="0"/>
              </a:spcBef>
            </a:pPr>
            <a:r>
              <a:rPr lang="en-AU" altLang="en-US" sz="2400" dirty="0"/>
              <a:t>Methods: </a:t>
            </a:r>
          </a:p>
          <a:p>
            <a:pPr lvl="1">
              <a:spcBef>
                <a:spcPts val="0"/>
              </a:spcBef>
            </a:pPr>
            <a:r>
              <a:rPr lang="en-AU" altLang="en-US" sz="2000" dirty="0">
                <a:solidFill>
                  <a:srgbClr val="FF0000"/>
                </a:solidFill>
              </a:rPr>
              <a:t>Methods folder</a:t>
            </a:r>
          </a:p>
          <a:p>
            <a:pPr lvl="1">
              <a:spcBef>
                <a:spcPts val="0"/>
              </a:spcBef>
              <a:spcAft>
                <a:spcPts val="1200"/>
              </a:spcAft>
            </a:pPr>
            <a:r>
              <a:rPr lang="en-AU" altLang="en-US" sz="2000" dirty="0">
                <a:solidFill>
                  <a:schemeClr val="bg1">
                    <a:lumMod val="50000"/>
                  </a:schemeClr>
                </a:solidFill>
              </a:rPr>
              <a:t>think through carefully </a:t>
            </a:r>
            <a:r>
              <a:rPr lang="en-AU" altLang="en-US" sz="2000" i="1" dirty="0">
                <a:solidFill>
                  <a:schemeClr val="bg1">
                    <a:lumMod val="50000"/>
                  </a:schemeClr>
                </a:solidFill>
              </a:rPr>
              <a:t>before </a:t>
            </a:r>
            <a:r>
              <a:rPr lang="en-AU" altLang="en-US" sz="2000" dirty="0">
                <a:solidFill>
                  <a:schemeClr val="bg1">
                    <a:lumMod val="50000"/>
                  </a:schemeClr>
                </a:solidFill>
              </a:rPr>
              <a:t>collecting data / setting up experiments (though will probably get modified as a result of experience)</a:t>
            </a:r>
          </a:p>
          <a:p>
            <a:pPr>
              <a:spcBef>
                <a:spcPts val="0"/>
              </a:spcBef>
              <a:spcAft>
                <a:spcPts val="1200"/>
              </a:spcAft>
            </a:pPr>
            <a:r>
              <a:rPr lang="en-AU" altLang="en-US" sz="2400" dirty="0"/>
              <a:t>Results and analyses of these.</a:t>
            </a:r>
          </a:p>
          <a:p>
            <a:pPr>
              <a:spcBef>
                <a:spcPts val="0"/>
              </a:spcBef>
            </a:pPr>
            <a:r>
              <a:rPr lang="en-AU" altLang="en-US" sz="2400" dirty="0">
                <a:solidFill>
                  <a:srgbClr val="FF0000"/>
                </a:solidFill>
              </a:rPr>
              <a:t>[Papers for publication: </a:t>
            </a:r>
            <a:r>
              <a:rPr lang="en-AU" altLang="en-US" sz="2400" dirty="0"/>
              <a:t>then thesis writing is more collation than a mountainous job.]</a:t>
            </a:r>
          </a:p>
        </p:txBody>
      </p:sp>
      <p:sp>
        <p:nvSpPr>
          <p:cNvPr id="28676" name="Slide Number Placeholder 3"/>
          <p:cNvSpPr>
            <a:spLocks noGrp="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A70A05D-53B9-4C34-996D-2B6DB31052D9}" type="slidenum">
              <a:rPr kumimoji="0" lang="en-AU" altLang="en-US" sz="1800" b="0" i="0" u="none" strike="noStrike" kern="0" cap="none" spc="0" normalizeH="0" baseline="0" noProof="0">
                <a:ln>
                  <a:noFill/>
                </a:ln>
                <a:solidFill>
                  <a:srgbClr val="000000"/>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AU" altLang="en-US" sz="1800" b="0" i="0" u="none" strike="noStrike" kern="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2322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67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39739" y="161161"/>
            <a:ext cx="2159473" cy="1437031"/>
          </a:xfrm>
          <a:prstGeom prst="rect">
            <a:avLst/>
          </a:prstGeom>
        </p:spPr>
      </p:pic>
      <p:sp>
        <p:nvSpPr>
          <p:cNvPr id="4" name="TextBox 3"/>
          <p:cNvSpPr txBox="1"/>
          <p:nvPr/>
        </p:nvSpPr>
        <p:spPr>
          <a:xfrm>
            <a:off x="375433" y="157906"/>
            <a:ext cx="8532796" cy="1046440"/>
          </a:xfrm>
          <a:prstGeom prst="rect">
            <a:avLst/>
          </a:prstGeom>
          <a:noFill/>
        </p:spPr>
        <p:txBody>
          <a:bodyPr wrap="square" rtlCol="0">
            <a:spAutoFit/>
          </a:bodyPr>
          <a:lstStyle/>
          <a:p>
            <a:r>
              <a:rPr lang="en-US" dirty="0">
                <a:solidFill>
                  <a:schemeClr val="bg1">
                    <a:lumMod val="50000"/>
                  </a:schemeClr>
                </a:solidFill>
              </a:rPr>
              <a:t>To write a successful thesis:</a:t>
            </a:r>
          </a:p>
          <a:p>
            <a:pPr>
              <a:buNone/>
            </a:pPr>
            <a:r>
              <a:rPr lang="en-AU" sz="2400" dirty="0">
                <a:solidFill>
                  <a:srgbClr val="990033"/>
                </a:solidFill>
              </a:rPr>
              <a:t>Use IT tools to improve your productivity and efficiency </a:t>
            </a:r>
          </a:p>
          <a:p>
            <a:pPr>
              <a:buNone/>
            </a:pPr>
            <a:r>
              <a:rPr lang="en-AU" sz="2000" dirty="0">
                <a:solidFill>
                  <a:srgbClr val="990033"/>
                </a:solidFill>
              </a:rPr>
              <a:t>(and reduce tedium and stress!)</a:t>
            </a:r>
          </a:p>
        </p:txBody>
      </p:sp>
      <p:sp>
        <p:nvSpPr>
          <p:cNvPr id="2" name="Rectangle 1"/>
          <p:cNvSpPr/>
          <p:nvPr/>
        </p:nvSpPr>
        <p:spPr>
          <a:xfrm>
            <a:off x="375433" y="1480108"/>
            <a:ext cx="4572000" cy="4324261"/>
          </a:xfrm>
          <a:prstGeom prst="rect">
            <a:avLst/>
          </a:prstGeom>
        </p:spPr>
        <p:txBody>
          <a:bodyPr>
            <a:spAutoFit/>
          </a:bodyPr>
          <a:lstStyle/>
          <a:p>
            <a:pPr marL="461772" indent="-342900">
              <a:spcAft>
                <a:spcPts val="6000"/>
              </a:spcAft>
              <a:buFont typeface="Arial" panose="020B0604020202020204" pitchFamily="34" charset="0"/>
              <a:buChar char="•"/>
            </a:pPr>
            <a:r>
              <a:rPr lang="en-AU" sz="2000" dirty="0"/>
              <a:t>Use </a:t>
            </a:r>
            <a:r>
              <a:rPr lang="en-AU" sz="2000" dirty="0">
                <a:solidFill>
                  <a:srgbClr val="FF5050"/>
                </a:solidFill>
              </a:rPr>
              <a:t>bibliographic management software</a:t>
            </a:r>
            <a:r>
              <a:rPr lang="en-AU" sz="2000" dirty="0"/>
              <a:t> (e.g. EndNote, </a:t>
            </a:r>
            <a:r>
              <a:rPr lang="en-AU" sz="2000" dirty="0" err="1"/>
              <a:t>Zotero</a:t>
            </a:r>
            <a:r>
              <a:rPr lang="en-AU" sz="2000" dirty="0"/>
              <a:t>, </a:t>
            </a:r>
            <a:r>
              <a:rPr lang="en-AU" sz="2000" dirty="0" err="1"/>
              <a:t>Mendeley</a:t>
            </a:r>
            <a:r>
              <a:rPr lang="en-AU" sz="2000" dirty="0"/>
              <a:t>) to store and efficiently retrieve info on the outcomes of your searches.</a:t>
            </a:r>
          </a:p>
          <a:p>
            <a:pPr marL="461772" indent="-342900">
              <a:spcAft>
                <a:spcPts val="3000"/>
              </a:spcAft>
              <a:buFont typeface="Arial" panose="020B0604020202020204" pitchFamily="34" charset="0"/>
              <a:buChar char="•"/>
            </a:pPr>
            <a:r>
              <a:rPr lang="en-AU" sz="2000" dirty="0"/>
              <a:t>Use </a:t>
            </a:r>
            <a:r>
              <a:rPr lang="en-AU" sz="2000" dirty="0">
                <a:solidFill>
                  <a:srgbClr val="FF5050"/>
                </a:solidFill>
              </a:rPr>
              <a:t>Advanced Word features </a:t>
            </a:r>
            <a:r>
              <a:rPr lang="en-AU" sz="2000" dirty="0"/>
              <a:t>to save hours of tedium in constructing a large and linked document. </a:t>
            </a:r>
          </a:p>
          <a:p>
            <a:pPr marL="461772" indent="-342900">
              <a:spcAft>
                <a:spcPts val="3000"/>
              </a:spcAft>
              <a:buFont typeface="Arial" panose="020B0604020202020204" pitchFamily="34" charset="0"/>
              <a:buChar char="•"/>
            </a:pPr>
            <a:r>
              <a:rPr lang="en-AU" sz="2000" dirty="0"/>
              <a:t>Use </a:t>
            </a:r>
            <a:r>
              <a:rPr lang="en-AU" sz="2000" dirty="0">
                <a:solidFill>
                  <a:srgbClr val="FF5050"/>
                </a:solidFill>
              </a:rPr>
              <a:t>graphic organisers </a:t>
            </a:r>
            <a:r>
              <a:rPr lang="en-AU" sz="2000" dirty="0"/>
              <a:t>to cope with information overload.</a:t>
            </a:r>
            <a:endParaRPr lang="en-AU" sz="2400" dirty="0">
              <a:solidFill>
                <a:srgbClr val="990033"/>
              </a:solidFill>
            </a:endParaRPr>
          </a:p>
        </p:txBody>
      </p:sp>
      <p:grpSp>
        <p:nvGrpSpPr>
          <p:cNvPr id="7" name="Group 6"/>
          <p:cNvGrpSpPr/>
          <p:nvPr/>
        </p:nvGrpSpPr>
        <p:grpSpPr>
          <a:xfrm>
            <a:off x="4345968" y="1727464"/>
            <a:ext cx="1058239" cy="1989699"/>
            <a:chOff x="5364088" y="2060848"/>
            <a:chExt cx="864096" cy="1728192"/>
          </a:xfrm>
        </p:grpSpPr>
        <p:cxnSp>
          <p:nvCxnSpPr>
            <p:cNvPr id="8" name="Straight Connector 7"/>
            <p:cNvCxnSpPr/>
            <p:nvPr/>
          </p:nvCxnSpPr>
          <p:spPr>
            <a:xfrm>
              <a:off x="5364088" y="2060848"/>
              <a:ext cx="864096"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228184" y="2060848"/>
              <a:ext cx="0" cy="1728192"/>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5404207" y="1716615"/>
            <a:ext cx="3739793" cy="2000548"/>
          </a:xfrm>
          <a:prstGeom prst="rect">
            <a:avLst/>
          </a:prstGeom>
        </p:spPr>
        <p:txBody>
          <a:bodyPr wrap="square">
            <a:spAutoFit/>
          </a:bodyPr>
          <a:lstStyle/>
          <a:p>
            <a:pPr>
              <a:spcAft>
                <a:spcPts val="600"/>
              </a:spcAft>
            </a:pPr>
            <a:r>
              <a:rPr lang="en-AU" dirty="0">
                <a:solidFill>
                  <a:srgbClr val="008080"/>
                </a:solidFill>
              </a:rPr>
              <a:t>See library guides and training:</a:t>
            </a:r>
          </a:p>
          <a:p>
            <a:pPr marL="176213" indent="-176213">
              <a:spcAft>
                <a:spcPts val="600"/>
              </a:spcAft>
              <a:buFont typeface="Arial" panose="020B0604020202020204" pitchFamily="34" charset="0"/>
              <a:buChar char="•"/>
            </a:pPr>
            <a:r>
              <a:rPr lang="en-AU" sz="1600" dirty="0">
                <a:hlinkClick r:id="rId3"/>
              </a:rPr>
              <a:t>https://web.library.uq.edu.au/research-tools-techniques/referencing-software</a:t>
            </a:r>
            <a:endParaRPr lang="en-AU" sz="1600" dirty="0"/>
          </a:p>
          <a:p>
            <a:pPr marL="176213" indent="-176213">
              <a:spcAft>
                <a:spcPts val="600"/>
              </a:spcAft>
              <a:buFont typeface="Arial" panose="020B0604020202020204" pitchFamily="34" charset="0"/>
              <a:buChar char="•"/>
            </a:pPr>
            <a:r>
              <a:rPr lang="en-AU" sz="1600" dirty="0">
                <a:hlinkClick r:id="rId4"/>
              </a:rPr>
              <a:t>https://web.library.uq.edu.au/research-tools-techniques/referencing/referencing-software/endnote/using-endnote</a:t>
            </a:r>
            <a:endParaRPr lang="en-AU" sz="1600" dirty="0">
              <a:solidFill>
                <a:srgbClr val="008080"/>
              </a:solidFill>
            </a:endParaRPr>
          </a:p>
        </p:txBody>
      </p:sp>
      <p:grpSp>
        <p:nvGrpSpPr>
          <p:cNvPr id="11" name="Group 10"/>
          <p:cNvGrpSpPr/>
          <p:nvPr/>
        </p:nvGrpSpPr>
        <p:grpSpPr>
          <a:xfrm>
            <a:off x="4912648" y="3975369"/>
            <a:ext cx="491560" cy="633759"/>
            <a:chOff x="5364088" y="2060848"/>
            <a:chExt cx="864096" cy="1728192"/>
          </a:xfrm>
        </p:grpSpPr>
        <p:cxnSp>
          <p:nvCxnSpPr>
            <p:cNvPr id="12" name="Straight Connector 11"/>
            <p:cNvCxnSpPr/>
            <p:nvPr/>
          </p:nvCxnSpPr>
          <p:spPr>
            <a:xfrm>
              <a:off x="5364088" y="2060848"/>
              <a:ext cx="864096"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28184" y="2060848"/>
              <a:ext cx="0" cy="1728192"/>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486144" y="3962798"/>
            <a:ext cx="3283283" cy="646331"/>
          </a:xfrm>
          <a:prstGeom prst="rect">
            <a:avLst/>
          </a:prstGeom>
        </p:spPr>
        <p:txBody>
          <a:bodyPr wrap="square">
            <a:spAutoFit/>
          </a:bodyPr>
          <a:lstStyle/>
          <a:p>
            <a:pPr>
              <a:spcAft>
                <a:spcPts val="600"/>
              </a:spcAft>
            </a:pPr>
            <a:r>
              <a:rPr lang="en-AU" dirty="0">
                <a:solidFill>
                  <a:srgbClr val="008080"/>
                </a:solidFill>
              </a:rPr>
              <a:t>Google: “</a:t>
            </a:r>
            <a:r>
              <a:rPr lang="en-AU" dirty="0">
                <a:solidFill>
                  <a:srgbClr val="008080"/>
                </a:solidFill>
                <a:hlinkClick r:id="rId5"/>
              </a:rPr>
              <a:t>Advanced Word UQ</a:t>
            </a:r>
            <a:r>
              <a:rPr lang="en-AU" dirty="0">
                <a:solidFill>
                  <a:srgbClr val="008080"/>
                </a:solidFill>
              </a:rPr>
              <a:t>” for a library training guide.</a:t>
            </a:r>
            <a:endParaRPr lang="en-AU" sz="1600" dirty="0">
              <a:solidFill>
                <a:srgbClr val="008080"/>
              </a:solidFill>
            </a:endParaRPr>
          </a:p>
        </p:txBody>
      </p:sp>
      <p:grpSp>
        <p:nvGrpSpPr>
          <p:cNvPr id="15" name="Group 14"/>
          <p:cNvGrpSpPr/>
          <p:nvPr/>
        </p:nvGrpSpPr>
        <p:grpSpPr>
          <a:xfrm>
            <a:off x="4748270" y="5306519"/>
            <a:ext cx="655938" cy="1064648"/>
            <a:chOff x="5364088" y="2060848"/>
            <a:chExt cx="864096" cy="1728192"/>
          </a:xfrm>
        </p:grpSpPr>
        <p:cxnSp>
          <p:nvCxnSpPr>
            <p:cNvPr id="16" name="Straight Connector 15"/>
            <p:cNvCxnSpPr/>
            <p:nvPr/>
          </p:nvCxnSpPr>
          <p:spPr>
            <a:xfrm>
              <a:off x="5364088" y="2060848"/>
              <a:ext cx="864096"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28184" y="2060848"/>
              <a:ext cx="0" cy="1728192"/>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486144" y="5293949"/>
            <a:ext cx="3283283" cy="1077218"/>
          </a:xfrm>
          <a:prstGeom prst="rect">
            <a:avLst/>
          </a:prstGeom>
        </p:spPr>
        <p:txBody>
          <a:bodyPr wrap="square">
            <a:spAutoFit/>
          </a:bodyPr>
          <a:lstStyle/>
          <a:p>
            <a:pPr>
              <a:spcAft>
                <a:spcPts val="600"/>
              </a:spcAft>
            </a:pPr>
            <a:r>
              <a:rPr lang="en-AU" dirty="0">
                <a:solidFill>
                  <a:srgbClr val="008080"/>
                </a:solidFill>
              </a:rPr>
              <a:t>Tables</a:t>
            </a:r>
          </a:p>
          <a:p>
            <a:pPr>
              <a:spcAft>
                <a:spcPts val="600"/>
              </a:spcAft>
            </a:pPr>
            <a:r>
              <a:rPr lang="en-AU" dirty="0">
                <a:solidFill>
                  <a:srgbClr val="008080"/>
                </a:solidFill>
              </a:rPr>
              <a:t>Mind/concept maps</a:t>
            </a:r>
          </a:p>
          <a:p>
            <a:pPr>
              <a:spcAft>
                <a:spcPts val="600"/>
              </a:spcAft>
            </a:pPr>
            <a:r>
              <a:rPr lang="en-AU" dirty="0">
                <a:solidFill>
                  <a:srgbClr val="008080"/>
                </a:solidFill>
              </a:rPr>
              <a:t>Argument maps</a:t>
            </a:r>
          </a:p>
        </p:txBody>
      </p:sp>
    </p:spTree>
    <p:extLst>
      <p:ext uri="{BB962C8B-B14F-4D97-AF65-F5344CB8AC3E}">
        <p14:creationId xmlns:p14="http://schemas.microsoft.com/office/powerpoint/2010/main" val="104373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 y="116632"/>
            <a:ext cx="8229600" cy="1252728"/>
          </a:xfrm>
        </p:spPr>
        <p:txBody>
          <a:bodyPr>
            <a:noAutofit/>
          </a:bodyPr>
          <a:lstStyle/>
          <a:p>
            <a:r>
              <a:rPr lang="en-AU" sz="3600" dirty="0"/>
              <a:t>Organising your EndNote library</a:t>
            </a:r>
          </a:p>
        </p:txBody>
      </p:sp>
      <p:sp>
        <p:nvSpPr>
          <p:cNvPr id="3" name="Content Placeholder 2"/>
          <p:cNvSpPr>
            <a:spLocks noGrp="1"/>
          </p:cNvSpPr>
          <p:nvPr>
            <p:ph idx="1"/>
          </p:nvPr>
        </p:nvSpPr>
        <p:spPr>
          <a:xfrm>
            <a:off x="463296" y="1844824"/>
            <a:ext cx="4972800" cy="4337577"/>
          </a:xfrm>
        </p:spPr>
        <p:txBody>
          <a:bodyPr/>
          <a:lstStyle/>
          <a:p>
            <a:pPr>
              <a:spcBef>
                <a:spcPts val="600"/>
              </a:spcBef>
            </a:pPr>
            <a:r>
              <a:rPr lang="en-AU" sz="2400" dirty="0"/>
              <a:t>You may find it useful to “group” your references in some way. E.g. by:</a:t>
            </a:r>
          </a:p>
          <a:p>
            <a:pPr lvl="1">
              <a:spcBef>
                <a:spcPts val="600"/>
              </a:spcBef>
            </a:pPr>
            <a:r>
              <a:rPr lang="en-AU" sz="2000" dirty="0"/>
              <a:t>Different important aspects of your research</a:t>
            </a:r>
          </a:p>
          <a:p>
            <a:pPr lvl="1">
              <a:spcBef>
                <a:spcPts val="600"/>
              </a:spcBef>
            </a:pPr>
            <a:r>
              <a:rPr lang="en-AU" sz="2000" dirty="0"/>
              <a:t>Methodological issues</a:t>
            </a:r>
          </a:p>
          <a:p>
            <a:pPr lvl="1">
              <a:spcBef>
                <a:spcPts val="600"/>
              </a:spcBef>
            </a:pPr>
            <a:r>
              <a:rPr lang="en-AU" sz="2000" dirty="0"/>
              <a:t>Level of evidence (e.g. randomised controlled trials vs case studies vs …)  </a:t>
            </a:r>
          </a:p>
          <a:p>
            <a:endParaRPr lang="en-AU" dirty="0"/>
          </a:p>
        </p:txBody>
      </p:sp>
      <p:pic>
        <p:nvPicPr>
          <p:cNvPr id="6" name="Picture 5"/>
          <p:cNvPicPr>
            <a:picLocks noChangeAspect="1"/>
          </p:cNvPicPr>
          <p:nvPr/>
        </p:nvPicPr>
        <p:blipFill>
          <a:blip r:embed="rId2"/>
          <a:stretch>
            <a:fillRect/>
          </a:stretch>
        </p:blipFill>
        <p:spPr>
          <a:xfrm>
            <a:off x="5527452" y="2567772"/>
            <a:ext cx="3600400" cy="2650844"/>
          </a:xfrm>
          <a:prstGeom prst="rect">
            <a:avLst/>
          </a:prstGeom>
        </p:spPr>
      </p:pic>
      <p:sp>
        <p:nvSpPr>
          <p:cNvPr id="5" name="TextBox 4"/>
          <p:cNvSpPr txBox="1"/>
          <p:nvPr/>
        </p:nvSpPr>
        <p:spPr>
          <a:xfrm>
            <a:off x="5762985" y="2190120"/>
            <a:ext cx="32540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Groups in an EndNote Library</a:t>
            </a:r>
          </a:p>
        </p:txBody>
      </p:sp>
      <p:sp>
        <p:nvSpPr>
          <p:cNvPr id="7" name="TextBox 6"/>
          <p:cNvSpPr txBox="1"/>
          <p:nvPr/>
        </p:nvSpPr>
        <p:spPr>
          <a:xfrm>
            <a:off x="81018" y="6199042"/>
            <a:ext cx="90874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EndNote example from </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hlinkClick r:id="rId3"/>
              </a:rPr>
              <a:t>http://endnote.com/training/mats/enuserguide/eng/endnote7/enguide-full.pdf</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p. 5-3</a:t>
            </a:r>
          </a:p>
        </p:txBody>
      </p:sp>
    </p:spTree>
    <p:extLst>
      <p:ext uri="{BB962C8B-B14F-4D97-AF65-F5344CB8AC3E}">
        <p14:creationId xmlns:p14="http://schemas.microsoft.com/office/powerpoint/2010/main" val="45431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88040"/>
            <a:ext cx="8229600" cy="1252728"/>
          </a:xfrm>
        </p:spPr>
        <p:txBody>
          <a:bodyPr>
            <a:normAutofit fontScale="90000"/>
          </a:bodyPr>
          <a:lstStyle/>
          <a:p>
            <a:r>
              <a:rPr lang="en-AU" dirty="0"/>
              <a:t>Some possible preliminary organising steps with EndNote (2)</a:t>
            </a:r>
          </a:p>
        </p:txBody>
      </p:sp>
      <p:sp>
        <p:nvSpPr>
          <p:cNvPr id="4" name="Content Placeholder 3"/>
          <p:cNvSpPr>
            <a:spLocks noGrp="1"/>
          </p:cNvSpPr>
          <p:nvPr>
            <p:ph idx="1"/>
          </p:nvPr>
        </p:nvSpPr>
        <p:spPr>
          <a:xfrm>
            <a:off x="326743" y="1626482"/>
            <a:ext cx="8375598" cy="933729"/>
          </a:xfrm>
        </p:spPr>
        <p:txBody>
          <a:bodyPr>
            <a:normAutofit fontScale="92500"/>
          </a:bodyPr>
          <a:lstStyle/>
          <a:p>
            <a:pPr>
              <a:spcBef>
                <a:spcPts val="600"/>
              </a:spcBef>
            </a:pPr>
            <a:r>
              <a:rPr lang="en-AU" sz="2400" dirty="0"/>
              <a:t>You could also search groups or your whole library for articles which include one or more key words using Boolean operators.</a:t>
            </a:r>
            <a:endParaRPr lang="en-AU" sz="2000" dirty="0"/>
          </a:p>
        </p:txBody>
      </p:sp>
      <p:pic>
        <p:nvPicPr>
          <p:cNvPr id="2" name="Picture 1"/>
          <p:cNvPicPr>
            <a:picLocks noChangeAspect="1"/>
          </p:cNvPicPr>
          <p:nvPr/>
        </p:nvPicPr>
        <p:blipFill>
          <a:blip r:embed="rId2"/>
          <a:stretch>
            <a:fillRect/>
          </a:stretch>
        </p:blipFill>
        <p:spPr>
          <a:xfrm>
            <a:off x="179512" y="2852936"/>
            <a:ext cx="10844498" cy="1077268"/>
          </a:xfrm>
          <a:prstGeom prst="rect">
            <a:avLst/>
          </a:prstGeom>
        </p:spPr>
      </p:pic>
      <p:cxnSp>
        <p:nvCxnSpPr>
          <p:cNvPr id="7" name="Straight Arrow Connector 6"/>
          <p:cNvCxnSpPr/>
          <p:nvPr/>
        </p:nvCxnSpPr>
        <p:spPr>
          <a:xfrm flipH="1">
            <a:off x="899592" y="2348880"/>
            <a:ext cx="4536504" cy="10426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3"/>
          <p:cNvSpPr txBox="1">
            <a:spLocks/>
          </p:cNvSpPr>
          <p:nvPr/>
        </p:nvSpPr>
        <p:spPr>
          <a:xfrm>
            <a:off x="292513" y="4222929"/>
            <a:ext cx="8375598" cy="2158399"/>
          </a:xfrm>
          <a:prstGeom prst="rect">
            <a:avLst/>
          </a:prstGeom>
        </p:spPr>
        <p:txBody>
          <a:bodyPr vert="horz" lIns="54864" tIns="91440" rtlCol="0">
            <a:normAutofit/>
          </a:bodyPr>
          <a:lst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rgbClr val="8CB800"/>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buClr>
              <a:buFont typeface="Wingdings 3"/>
              <a:buChar char=""/>
              <a:defRPr kumimoji="0"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438912" marR="0" lvl="0" indent="-320040" algn="l" defTabSz="914400" rtl="0" eaLnBrk="1" fontAlgn="auto" latinLnBrk="0" hangingPunct="1">
              <a:lnSpc>
                <a:spcPct val="100000"/>
              </a:lnSpc>
              <a:spcBef>
                <a:spcPts val="600"/>
              </a:spcBef>
              <a:spcAft>
                <a:spcPts val="0"/>
              </a:spcAft>
              <a:buClr>
                <a:srgbClr val="BDA14E"/>
              </a:buClr>
              <a:buSzPct val="80000"/>
              <a:buFont typeface="Wingdings 2"/>
              <a:buChar char=""/>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But then you can only look at your notes on each article in the search group one at a time, which makes it hard to compare and contrast and synthesise.</a:t>
            </a:r>
          </a:p>
          <a:p>
            <a:pPr marL="438912" marR="0" lvl="0" indent="-320040" algn="l" defTabSz="914400" rtl="0" eaLnBrk="1" fontAlgn="auto" latinLnBrk="0" hangingPunct="1">
              <a:lnSpc>
                <a:spcPct val="100000"/>
              </a:lnSpc>
              <a:spcBef>
                <a:spcPts val="600"/>
              </a:spcBef>
              <a:spcAft>
                <a:spcPts val="0"/>
              </a:spcAft>
              <a:buClr>
                <a:srgbClr val="BDA14E"/>
              </a:buClr>
              <a:buSzPct val="80000"/>
              <a:buFont typeface="Wingdings 2"/>
              <a:buChar char=""/>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In this situation, a supplementary Word or Excel table might be useful. </a:t>
            </a:r>
          </a:p>
        </p:txBody>
      </p:sp>
    </p:spTree>
    <p:extLst>
      <p:ext uri="{BB962C8B-B14F-4D97-AF65-F5344CB8AC3E}">
        <p14:creationId xmlns:p14="http://schemas.microsoft.com/office/powerpoint/2010/main" val="164745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Get Word to do a lot of the “grunt work” for you</a:t>
            </a:r>
          </a:p>
        </p:txBody>
      </p:sp>
      <p:sp>
        <p:nvSpPr>
          <p:cNvPr id="3" name="Content Placeholder 2"/>
          <p:cNvSpPr>
            <a:spLocks noGrp="1"/>
          </p:cNvSpPr>
          <p:nvPr>
            <p:ph idx="1"/>
          </p:nvPr>
        </p:nvSpPr>
        <p:spPr>
          <a:xfrm>
            <a:off x="251520" y="1556792"/>
            <a:ext cx="6635055" cy="5301208"/>
          </a:xfrm>
        </p:spPr>
        <p:txBody>
          <a:bodyPr/>
          <a:lstStyle/>
          <a:p>
            <a:r>
              <a:rPr lang="en-AU" sz="2000" dirty="0">
                <a:solidFill>
                  <a:srgbClr val="990033"/>
                </a:solidFill>
              </a:rPr>
              <a:t>Use defined styles:</a:t>
            </a:r>
          </a:p>
          <a:p>
            <a:pPr lvl="1"/>
            <a:r>
              <a:rPr lang="en-AU" sz="1800" dirty="0">
                <a:solidFill>
                  <a:srgbClr val="008080"/>
                </a:solidFill>
              </a:rPr>
              <a:t>For consistent and automated formatting of headings etc.</a:t>
            </a:r>
          </a:p>
          <a:p>
            <a:pPr lvl="1">
              <a:spcAft>
                <a:spcPts val="600"/>
              </a:spcAft>
            </a:pPr>
            <a:r>
              <a:rPr lang="en-AU" sz="1800" dirty="0">
                <a:solidFill>
                  <a:srgbClr val="008080"/>
                </a:solidFill>
              </a:rPr>
              <a:t>So Word can generate and update a Table of Contents for you</a:t>
            </a:r>
          </a:p>
          <a:p>
            <a:r>
              <a:rPr lang="en-AU" sz="2000" dirty="0">
                <a:solidFill>
                  <a:srgbClr val="990033"/>
                </a:solidFill>
              </a:rPr>
              <a:t>Use built in captioning: </a:t>
            </a:r>
          </a:p>
          <a:p>
            <a:pPr lvl="1"/>
            <a:r>
              <a:rPr lang="en-AU" sz="1800" dirty="0">
                <a:solidFill>
                  <a:srgbClr val="008080"/>
                </a:solidFill>
              </a:rPr>
              <a:t>So Word will generate and update table, figure and equation numbers for you</a:t>
            </a:r>
          </a:p>
          <a:p>
            <a:pPr lvl="1">
              <a:spcAft>
                <a:spcPts val="600"/>
              </a:spcAft>
            </a:pPr>
            <a:r>
              <a:rPr lang="en-AU" sz="1800" dirty="0">
                <a:solidFill>
                  <a:srgbClr val="008080"/>
                </a:solidFill>
              </a:rPr>
              <a:t>So Word can generate and update Indexes of Tables and Figures for you</a:t>
            </a:r>
          </a:p>
          <a:p>
            <a:r>
              <a:rPr lang="en-AU" sz="2000" dirty="0">
                <a:solidFill>
                  <a:srgbClr val="990033"/>
                </a:solidFill>
              </a:rPr>
              <a:t>Use cross-referencing:</a:t>
            </a:r>
          </a:p>
          <a:p>
            <a:pPr lvl="1">
              <a:spcAft>
                <a:spcPts val="600"/>
              </a:spcAft>
            </a:pPr>
            <a:r>
              <a:rPr lang="en-AU" sz="1800" dirty="0">
                <a:solidFill>
                  <a:srgbClr val="008080"/>
                </a:solidFill>
              </a:rPr>
              <a:t>So that Word can update in-text references to numbered tables and figures for you.</a:t>
            </a:r>
          </a:p>
          <a:p>
            <a:pPr>
              <a:spcAft>
                <a:spcPts val="600"/>
              </a:spcAft>
            </a:pPr>
            <a:r>
              <a:rPr lang="en-AU" sz="2000" dirty="0">
                <a:solidFill>
                  <a:srgbClr val="990033"/>
                </a:solidFill>
              </a:rPr>
              <a:t>Update document by: (a) Ctrl A, then (b) F9.</a:t>
            </a:r>
          </a:p>
          <a:p>
            <a:r>
              <a:rPr lang="en-AU" sz="2000" dirty="0"/>
              <a:t>Learn how:</a:t>
            </a:r>
          </a:p>
          <a:p>
            <a:pPr lvl="1"/>
            <a:r>
              <a:rPr lang="en-AU" sz="1800" dirty="0"/>
              <a:t>Google: “Advanced Word UQ”</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75" y="980728"/>
            <a:ext cx="22574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46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Creating an easily navigable, highly hyperlinked thesis</a:t>
            </a:r>
          </a:p>
        </p:txBody>
      </p:sp>
      <p:sp>
        <p:nvSpPr>
          <p:cNvPr id="3" name="Content Placeholder 2"/>
          <p:cNvSpPr>
            <a:spLocks noGrp="1"/>
          </p:cNvSpPr>
          <p:nvPr>
            <p:ph idx="1"/>
          </p:nvPr>
        </p:nvSpPr>
        <p:spPr>
          <a:xfrm>
            <a:off x="405529" y="1559291"/>
            <a:ext cx="5181600" cy="4625609"/>
          </a:xfrm>
        </p:spPr>
        <p:txBody>
          <a:bodyPr/>
          <a:lstStyle/>
          <a:p>
            <a:r>
              <a:rPr lang="en-AU" sz="2400" dirty="0">
                <a:solidFill>
                  <a:srgbClr val="0000FF"/>
                </a:solidFill>
              </a:rPr>
              <a:t>When saving as a pdf:</a:t>
            </a:r>
          </a:p>
          <a:p>
            <a:pPr lvl="1"/>
            <a:r>
              <a:rPr lang="en-AU" sz="2000" dirty="0"/>
              <a:t>Click on </a:t>
            </a:r>
            <a:r>
              <a:rPr lang="en-AU" sz="2000" dirty="0">
                <a:solidFill>
                  <a:srgbClr val="FF0000"/>
                </a:solidFill>
              </a:rPr>
              <a:t>“options”</a:t>
            </a:r>
          </a:p>
          <a:p>
            <a:pPr lvl="1"/>
            <a:r>
              <a:rPr lang="en-AU" sz="2000" dirty="0"/>
              <a:t>Then select: </a:t>
            </a:r>
            <a:r>
              <a:rPr lang="en-AU" sz="2000" dirty="0">
                <a:solidFill>
                  <a:srgbClr val="FF0000"/>
                </a:solidFill>
              </a:rPr>
              <a:t>“Create bookmarks”</a:t>
            </a:r>
          </a:p>
          <a:p>
            <a:pPr lvl="1"/>
            <a:endParaRPr lang="en-AU" dirty="0"/>
          </a:p>
        </p:txBody>
      </p:sp>
      <p:pic>
        <p:nvPicPr>
          <p:cNvPr id="4" name="Picture 3"/>
          <p:cNvPicPr>
            <a:picLocks noChangeAspect="1"/>
          </p:cNvPicPr>
          <p:nvPr/>
        </p:nvPicPr>
        <p:blipFill>
          <a:blip r:embed="rId3"/>
          <a:stretch>
            <a:fillRect/>
          </a:stretch>
        </p:blipFill>
        <p:spPr>
          <a:xfrm>
            <a:off x="457200" y="3356992"/>
            <a:ext cx="4800600" cy="1752600"/>
          </a:xfrm>
          <a:prstGeom prst="rect">
            <a:avLst/>
          </a:prstGeom>
        </p:spPr>
      </p:pic>
      <p:pic>
        <p:nvPicPr>
          <p:cNvPr id="5" name="Picture 4"/>
          <p:cNvPicPr>
            <a:picLocks noChangeAspect="1"/>
          </p:cNvPicPr>
          <p:nvPr/>
        </p:nvPicPr>
        <p:blipFill>
          <a:blip r:embed="rId4"/>
          <a:stretch>
            <a:fillRect/>
          </a:stretch>
        </p:blipFill>
        <p:spPr>
          <a:xfrm>
            <a:off x="5916457" y="1648190"/>
            <a:ext cx="3227544" cy="4879609"/>
          </a:xfrm>
          <a:prstGeom prst="rect">
            <a:avLst/>
          </a:prstGeom>
        </p:spPr>
      </p:pic>
      <p:sp>
        <p:nvSpPr>
          <p:cNvPr id="6" name="Rounded Rectangle 5"/>
          <p:cNvSpPr/>
          <p:nvPr/>
        </p:nvSpPr>
        <p:spPr>
          <a:xfrm>
            <a:off x="3596956" y="4245682"/>
            <a:ext cx="1621870" cy="317810"/>
          </a:xfrm>
          <a:prstGeom prst="round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7" name="Rounded Rectangle 6"/>
          <p:cNvSpPr/>
          <p:nvPr/>
        </p:nvSpPr>
        <p:spPr>
          <a:xfrm>
            <a:off x="6135964" y="4087994"/>
            <a:ext cx="1738035" cy="412595"/>
          </a:xfrm>
          <a:prstGeom prst="round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cxnSp>
        <p:nvCxnSpPr>
          <p:cNvPr id="9" name="Straight Arrow Connector 8"/>
          <p:cNvCxnSpPr>
            <a:endCxn id="7" idx="1"/>
          </p:cNvCxnSpPr>
          <p:nvPr/>
        </p:nvCxnSpPr>
        <p:spPr>
          <a:xfrm>
            <a:off x="4493559" y="2810892"/>
            <a:ext cx="1642405" cy="14834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55524" y="2372617"/>
            <a:ext cx="1232274" cy="18730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9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Equations</a:t>
            </a:r>
          </a:p>
        </p:txBody>
      </p:sp>
      <p:sp>
        <p:nvSpPr>
          <p:cNvPr id="3" name="Content Placeholder 2"/>
          <p:cNvSpPr>
            <a:spLocks noGrp="1"/>
          </p:cNvSpPr>
          <p:nvPr>
            <p:ph idx="1"/>
          </p:nvPr>
        </p:nvSpPr>
        <p:spPr/>
        <p:txBody>
          <a:bodyPr>
            <a:normAutofit/>
          </a:bodyPr>
          <a:lstStyle/>
          <a:p>
            <a:pPr>
              <a:spcAft>
                <a:spcPts val="600"/>
              </a:spcAft>
            </a:pPr>
            <a:r>
              <a:rPr lang="en-AU" sz="2000" dirty="0"/>
              <a:t>It may be easier to just do things manually, but if you want to explore the arcane art of automating the formatting and numbering of display equations, see:</a:t>
            </a:r>
          </a:p>
          <a:p>
            <a:pPr marL="438150" lvl="1" indent="-319088">
              <a:spcBef>
                <a:spcPct val="0"/>
              </a:spcBef>
              <a:spcAft>
                <a:spcPts val="600"/>
              </a:spcAft>
              <a:buClr>
                <a:schemeClr val="tx2"/>
              </a:buClr>
              <a:buSzPct val="80000"/>
              <a:buFont typeface="Wingdings 2" pitchFamily="18" charset="2"/>
              <a:buChar char=""/>
            </a:pPr>
            <a:r>
              <a:rPr lang="en-AU" sz="2000" u="sng" dirty="0">
                <a:hlinkClick r:id="rId3"/>
              </a:rPr>
              <a:t>http://superuser.com/questions/594559/how-do-you-easily-add-equation-numbers-to-microsoft-word-2010-equations</a:t>
            </a:r>
            <a:endParaRPr lang="en-AU" u="sng" dirty="0">
              <a:hlinkClick r:id="rId4"/>
            </a:endParaRPr>
          </a:p>
          <a:p>
            <a:pPr>
              <a:spcAft>
                <a:spcPts val="600"/>
              </a:spcAft>
            </a:pPr>
            <a:r>
              <a:rPr lang="en-AU" sz="2000" u="sng" dirty="0">
                <a:hlinkClick r:id="rId4"/>
              </a:rPr>
              <a:t>http://blog.drscottfranklin.net/2014/03/03/how-to-insert-equation-numbers-in-word-2010/</a:t>
            </a:r>
            <a:r>
              <a:rPr lang="en-AU" sz="2000" dirty="0"/>
              <a:t> </a:t>
            </a:r>
          </a:p>
          <a:p>
            <a:endParaRPr lang="en-AU" sz="2800" dirty="0"/>
          </a:p>
          <a:p>
            <a:r>
              <a:rPr lang="en-AU" sz="2000" dirty="0"/>
              <a:t>And if you want to learn more about how to use Word’s equation editor efficiently, see:</a:t>
            </a:r>
          </a:p>
          <a:p>
            <a:r>
              <a:rPr lang="en-AU" sz="2000" dirty="0">
                <a:hlinkClick r:id="rId5"/>
              </a:rPr>
              <a:t>http://www.iun.edu/~mathiho/useful/Equation%20Editor%20Shortcut%20Commands.pdf</a:t>
            </a:r>
            <a:r>
              <a:rPr lang="en-AU" sz="2000" dirty="0"/>
              <a:t> </a:t>
            </a:r>
          </a:p>
        </p:txBody>
      </p:sp>
    </p:spTree>
    <p:extLst>
      <p:ext uri="{BB962C8B-B14F-4D97-AF65-F5344CB8AC3E}">
        <p14:creationId xmlns:p14="http://schemas.microsoft.com/office/powerpoint/2010/main" val="401838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AU"/>
              <a:t>Version Numbers</a:t>
            </a:r>
          </a:p>
        </p:txBody>
      </p:sp>
      <p:sp>
        <p:nvSpPr>
          <p:cNvPr id="25603" name="Content Placeholder 2"/>
          <p:cNvSpPr>
            <a:spLocks noGrp="1"/>
          </p:cNvSpPr>
          <p:nvPr>
            <p:ph idx="1"/>
          </p:nvPr>
        </p:nvSpPr>
        <p:spPr/>
        <p:txBody>
          <a:bodyPr/>
          <a:lstStyle/>
          <a:p>
            <a:pPr>
              <a:defRPr/>
            </a:pPr>
            <a:r>
              <a:rPr lang="en-US" sz="2400" dirty="0">
                <a:solidFill>
                  <a:srgbClr val="0000FF"/>
                </a:solidFill>
              </a:rPr>
              <a:t>Before making major changes:</a:t>
            </a:r>
          </a:p>
          <a:p>
            <a:pPr lvl="1">
              <a:defRPr/>
            </a:pPr>
            <a:r>
              <a:rPr lang="en-US" sz="2400" dirty="0">
                <a:solidFill>
                  <a:srgbClr val="FF0000"/>
                </a:solidFill>
              </a:rPr>
              <a:t>“Save as” </a:t>
            </a:r>
            <a:r>
              <a:rPr lang="en-US" sz="2400" dirty="0"/>
              <a:t>filename-</a:t>
            </a:r>
            <a:r>
              <a:rPr lang="en-US" sz="2400" dirty="0">
                <a:solidFill>
                  <a:srgbClr val="FF0000"/>
                </a:solidFill>
              </a:rPr>
              <a:t>v2</a:t>
            </a:r>
            <a:r>
              <a:rPr lang="en-US" sz="2400" dirty="0"/>
              <a:t>, filename-</a:t>
            </a:r>
            <a:r>
              <a:rPr lang="en-US" sz="2400" dirty="0">
                <a:solidFill>
                  <a:srgbClr val="FF0000"/>
                </a:solidFill>
              </a:rPr>
              <a:t>v3</a:t>
            </a:r>
            <a:r>
              <a:rPr lang="en-US" sz="2400" dirty="0"/>
              <a:t>, …</a:t>
            </a:r>
          </a:p>
          <a:p>
            <a:pPr lvl="1">
              <a:defRPr/>
            </a:pPr>
            <a:endParaRPr lang="en-US" sz="2400" dirty="0"/>
          </a:p>
          <a:p>
            <a:pPr>
              <a:defRPr/>
            </a:pPr>
            <a:r>
              <a:rPr lang="en-US" sz="2400" dirty="0">
                <a:solidFill>
                  <a:srgbClr val="0000FF"/>
                </a:solidFill>
              </a:rPr>
              <a:t>How can you avoid mistakenly working on the wrong version?</a:t>
            </a:r>
          </a:p>
          <a:p>
            <a:pPr marL="806450" lvl="1" indent="-349250">
              <a:buClrTx/>
              <a:buFont typeface="+mj-lt"/>
              <a:buAutoNum type="arabicPeriod"/>
              <a:defRPr/>
            </a:pPr>
            <a:r>
              <a:rPr lang="en-US" sz="2400" dirty="0"/>
              <a:t>File older versions in an </a:t>
            </a:r>
            <a:r>
              <a:rPr lang="en-US" sz="2400" dirty="0">
                <a:solidFill>
                  <a:srgbClr val="FF0000"/>
                </a:solidFill>
              </a:rPr>
              <a:t>“Archive” </a:t>
            </a:r>
            <a:r>
              <a:rPr lang="en-US" sz="2400" dirty="0"/>
              <a:t>sub-folder.</a:t>
            </a:r>
          </a:p>
          <a:p>
            <a:pPr marL="806450" lvl="1" indent="-349250">
              <a:buClrTx/>
              <a:buFont typeface="+mj-lt"/>
              <a:buAutoNum type="arabicPeriod"/>
              <a:defRPr/>
            </a:pPr>
            <a:r>
              <a:rPr lang="en-US" sz="2400" dirty="0"/>
              <a:t>Sort files in your folders by </a:t>
            </a:r>
            <a:r>
              <a:rPr lang="en-US" sz="2400" dirty="0">
                <a:solidFill>
                  <a:srgbClr val="FF0000"/>
                </a:solidFill>
              </a:rPr>
              <a:t>“Date modified”</a:t>
            </a:r>
          </a:p>
          <a:p>
            <a:pPr marL="806450" lvl="1" indent="-349250">
              <a:buClrTx/>
              <a:buFont typeface="+mj-lt"/>
              <a:buAutoNum type="arabicPeriod"/>
              <a:defRPr/>
            </a:pPr>
            <a:r>
              <a:rPr lang="en-US" sz="2400" dirty="0"/>
              <a:t>If work at home and </a:t>
            </a:r>
            <a:r>
              <a:rPr lang="en-US" sz="2400" dirty="0" err="1"/>
              <a:t>uni</a:t>
            </a:r>
            <a:r>
              <a:rPr lang="en-US" sz="2400" dirty="0"/>
              <a:t>, make a USB your master storage place with home and </a:t>
            </a:r>
            <a:r>
              <a:rPr lang="en-US" sz="2400" dirty="0" err="1"/>
              <a:t>uni</a:t>
            </a:r>
            <a:r>
              <a:rPr lang="en-US" sz="2400" dirty="0"/>
              <a:t> hard drives as back-ups at the end of a session of work.</a:t>
            </a:r>
          </a:p>
          <a:p>
            <a:pPr marL="806450" lvl="1" indent="-349250">
              <a:buClrTx/>
              <a:buFont typeface="+mj-lt"/>
              <a:buAutoNum type="arabicPeriod"/>
              <a:defRPr/>
            </a:pPr>
            <a:r>
              <a:rPr lang="en-US" sz="2400" dirty="0"/>
              <a:t>Save to the cloud.</a:t>
            </a:r>
            <a:endParaRPr lang="en-US" dirty="0"/>
          </a:p>
        </p:txBody>
      </p:sp>
    </p:spTree>
    <p:extLst>
      <p:ext uri="{BB962C8B-B14F-4D97-AF65-F5344CB8AC3E}">
        <p14:creationId xmlns:p14="http://schemas.microsoft.com/office/powerpoint/2010/main" val="3751812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9" y="821423"/>
            <a:ext cx="4294277" cy="529375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panose="020B0503020204020204" pitchFamily="34" charset="0"/>
                <a:ea typeface="+mn-ea"/>
                <a:cs typeface="+mn-cs"/>
              </a:rPr>
              <a:t>To write a successful thesis: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AU"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Manage the project &amp; use productivity enhancing tools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Have a clear </a:t>
            </a:r>
            <a:r>
              <a:rPr kumimoji="0" lang="en-US" sz="2000" b="0" i="0" u="none" strike="noStrike" kern="1200" cap="none" spc="0" normalizeH="0" baseline="0" noProof="0" dirty="0" err="1">
                <a:ln>
                  <a:noFill/>
                </a:ln>
                <a:solidFill>
                  <a:prstClr val="black"/>
                </a:solidFill>
                <a:effectLst/>
                <a:uLnTx/>
                <a:uFillTx/>
                <a:latin typeface="Corbel" panose="020B0503020204020204" pitchFamily="34" charset="0"/>
                <a:ea typeface="+mn-ea"/>
                <a:cs typeface="+mn-cs"/>
              </a:rPr>
              <a:t>conceptualisation</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 of what you are trying to achieve</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Use the expectations of each structural element to construct effective structures / sections / chapters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Use editing guidelines and tools to effectively edit and proofread your writing</a:t>
            </a:r>
            <a:endParaRPr kumimoji="0" lang="en-AU" sz="28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endParaRPr>
          </a:p>
        </p:txBody>
      </p:sp>
      <p:grpSp>
        <p:nvGrpSpPr>
          <p:cNvPr id="6" name="Group 5">
            <a:extLst>
              <a:ext uri="{FF2B5EF4-FFF2-40B4-BE49-F238E27FC236}">
                <a16:creationId xmlns:a16="http://schemas.microsoft.com/office/drawing/2014/main" id="{C596F172-B12E-45E9-A09D-665C85065568}"/>
              </a:ext>
            </a:extLst>
          </p:cNvPr>
          <p:cNvGrpSpPr/>
          <p:nvPr/>
        </p:nvGrpSpPr>
        <p:grpSpPr>
          <a:xfrm>
            <a:off x="4224690" y="2395567"/>
            <a:ext cx="1058239" cy="2262158"/>
            <a:chOff x="4222785" y="2139662"/>
            <a:chExt cx="1058239" cy="2262158"/>
          </a:xfrm>
        </p:grpSpPr>
        <p:cxnSp>
          <p:nvCxnSpPr>
            <p:cNvPr id="7" name="Straight Connector 6">
              <a:extLst>
                <a:ext uri="{FF2B5EF4-FFF2-40B4-BE49-F238E27FC236}">
                  <a16:creationId xmlns:a16="http://schemas.microsoft.com/office/drawing/2014/main" id="{51A3A17C-D6E0-43EF-BEBB-C41604EFC36D}"/>
                </a:ext>
              </a:extLst>
            </p:cNvPr>
            <p:cNvCxnSpPr/>
            <p:nvPr/>
          </p:nvCxnSpPr>
          <p:spPr>
            <a:xfrm>
              <a:off x="4222785" y="2720687"/>
              <a:ext cx="1058239"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D56AE3-29D8-4BDF-966B-21AA3D612654}"/>
                </a:ext>
              </a:extLst>
            </p:cNvPr>
            <p:cNvCxnSpPr>
              <a:cxnSpLocks/>
            </p:cNvCxnSpPr>
            <p:nvPr/>
          </p:nvCxnSpPr>
          <p:spPr>
            <a:xfrm>
              <a:off x="5281024" y="2139662"/>
              <a:ext cx="0" cy="2262158"/>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06524FDB-ECE6-4DFD-8A32-A04020E2F687}"/>
              </a:ext>
            </a:extLst>
          </p:cNvPr>
          <p:cNvSpPr/>
          <p:nvPr/>
        </p:nvSpPr>
        <p:spPr>
          <a:xfrm>
            <a:off x="5340079" y="2395567"/>
            <a:ext cx="3501026" cy="22621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Thesis must have a thesis</a:t>
            </a:r>
          </a:p>
          <a:p>
            <a:pPr marL="0" marR="0" lvl="0" indent="0" algn="l" defTabSz="457200" rtl="0" eaLnBrk="1" fontAlgn="auto" latinLnBrk="0" hangingPunct="1">
              <a:lnSpc>
                <a:spcPct val="100000"/>
              </a:lnSpc>
              <a:spcBef>
                <a:spcPts val="0"/>
              </a:spcBef>
              <a:spcAft>
                <a:spcPts val="600"/>
              </a:spcAft>
              <a:buClrTx/>
              <a:buSzTx/>
              <a:buFontTx/>
              <a:buNone/>
              <a:tabLst/>
              <a:defRPr/>
            </a:pPr>
            <a:r>
              <a:rPr lang="en-AU" dirty="0">
                <a:solidFill>
                  <a:srgbClr val="008080"/>
                </a:solidFill>
                <a:latin typeface="Corbel"/>
              </a:rPr>
              <a:t>Thesis = idealised chronicle of the research journey</a:t>
            </a:r>
          </a:p>
          <a:p>
            <a:pPr marL="0" marR="0" lvl="0" indent="0" algn="l" defTabSz="457200" rtl="0" eaLnBrk="1" fontAlgn="auto" latinLnBrk="0" hangingPunct="1">
              <a:lnSpc>
                <a:spcPct val="100000"/>
              </a:lnSpc>
              <a:spcBef>
                <a:spcPts val="0"/>
              </a:spcBef>
              <a:spcAft>
                <a:spcPts val="600"/>
              </a:spcAft>
              <a:buClrTx/>
              <a:buSzTx/>
              <a:buFontTx/>
              <a:buNone/>
              <a:tabLst/>
              <a:defRPr/>
            </a:pPr>
            <a:r>
              <a:rPr lang="en-AU" dirty="0">
                <a:solidFill>
                  <a:srgbClr val="FF5050"/>
                </a:solidFill>
                <a:latin typeface="Corbel"/>
              </a:rPr>
              <a:t>Write to </a:t>
            </a:r>
            <a:r>
              <a:rPr lang="en-AU" i="1" dirty="0">
                <a:solidFill>
                  <a:srgbClr val="FF5050"/>
                </a:solidFill>
                <a:latin typeface="Corbel"/>
              </a:rPr>
              <a:t>explain</a:t>
            </a:r>
            <a:r>
              <a:rPr lang="en-AU" dirty="0">
                <a:solidFill>
                  <a:srgbClr val="FF5050"/>
                </a:solidFill>
                <a:latin typeface="Corbel"/>
              </a:rPr>
              <a:t> and </a:t>
            </a:r>
            <a:r>
              <a:rPr lang="en-AU" i="1" dirty="0">
                <a:solidFill>
                  <a:srgbClr val="FF5050"/>
                </a:solidFill>
                <a:latin typeface="Corbel"/>
              </a:rPr>
              <a:t>convince</a:t>
            </a:r>
            <a:r>
              <a:rPr lang="en-AU" dirty="0">
                <a:solidFill>
                  <a:srgbClr val="FF5050"/>
                </a:solidFill>
                <a:latin typeface="Corbel"/>
              </a:rPr>
              <a:t>, not just </a:t>
            </a:r>
            <a:r>
              <a:rPr lang="en-AU" i="1" dirty="0">
                <a:solidFill>
                  <a:srgbClr val="FF5050"/>
                </a:solidFill>
                <a:latin typeface="Corbel"/>
              </a:rPr>
              <a:t>describe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b="0" i="0" u="none" strike="noStrike" kern="1200" cap="none" spc="0" normalizeH="0" baseline="0" noProof="0" dirty="0">
                <a:ln>
                  <a:noFill/>
                </a:ln>
                <a:solidFill>
                  <a:srgbClr val="FF5050"/>
                </a:solidFill>
                <a:effectLst/>
                <a:uLnTx/>
                <a:uFillTx/>
                <a:latin typeface="Corbel"/>
                <a:ea typeface="+mn-ea"/>
                <a:cs typeface="+mn-cs"/>
              </a:rPr>
              <a:t>Good writing answers the reader’s questions</a:t>
            </a:r>
          </a:p>
        </p:txBody>
      </p:sp>
    </p:spTree>
    <p:extLst>
      <p:ext uri="{BB962C8B-B14F-4D97-AF65-F5344CB8AC3E}">
        <p14:creationId xmlns:p14="http://schemas.microsoft.com/office/powerpoint/2010/main" val="35436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5012" y="836712"/>
            <a:ext cx="5328592" cy="58440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The goal of a research project is to make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an original,</a:t>
            </a:r>
          </a:p>
          <a:p>
            <a:pPr marL="457200" marR="0" lvl="0" indent="0" algn="l" defTabSz="9144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worthwhile,</a:t>
            </a:r>
          </a:p>
          <a:p>
            <a:pPr marL="457200" marR="0" lvl="0" indent="0" algn="l" defTabSz="9144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and sound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contribution to knowledge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and/or practice.</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The goals of a </a:t>
            </a:r>
            <a:r>
              <a:rPr kumimoji="0" lang="en-AU" sz="2400" b="0" i="0" u="none" strike="noStrike" kern="1200" cap="none" spc="0" normalizeH="0" baseline="0" noProof="0" dirty="0">
                <a:ln>
                  <a:noFill/>
                </a:ln>
                <a:solidFill>
                  <a:srgbClr val="3366CC"/>
                </a:solidFill>
                <a:effectLst/>
                <a:uLnTx/>
                <a:uFillTx/>
                <a:latin typeface="Corbel"/>
                <a:ea typeface="Calibri" panose="020F0502020204030204" pitchFamily="34" charset="0"/>
                <a:cs typeface="Times New Roman" panose="02020603050405020304" pitchFamily="18" charset="0"/>
              </a:rPr>
              <a:t>thesis </a:t>
            </a:r>
            <a:r>
              <a:rPr kumimoji="0" lang="en-AU" sz="24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are to:</a:t>
            </a:r>
          </a:p>
          <a:p>
            <a:pPr marL="1270000" marR="0" lvl="2" indent="-355600" algn="l" defTabSz="914400" rtl="0" eaLnBrk="1" fontAlgn="auto" latinLnBrk="0" hangingPunct="1">
              <a:lnSpc>
                <a:spcPct val="107000"/>
              </a:lnSpc>
              <a:spcBef>
                <a:spcPts val="0"/>
              </a:spcBef>
              <a:spcAft>
                <a:spcPts val="0"/>
              </a:spcAft>
              <a:buClrTx/>
              <a:buSzTx/>
              <a:buFont typeface="+mj-lt"/>
              <a:buAutoNum type="alphaLcParenR"/>
              <a:tabLst/>
              <a:defRPr/>
            </a:pP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Convince</a:t>
            </a:r>
            <a:r>
              <a:rPr kumimoji="0" lang="en-AU" sz="20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readers that this </a:t>
            </a:r>
          </a:p>
          <a:p>
            <a:pPr marL="1258888" marR="0" lvl="2" indent="0" algn="l" defTabSz="914400" rtl="0" eaLnBrk="1" fontAlgn="auto" latinLnBrk="0" hangingPunct="1">
              <a:lnSpc>
                <a:spcPct val="107000"/>
              </a:lnSpc>
              <a:spcBef>
                <a:spcPts val="0"/>
              </a:spcBef>
              <a:spcAft>
                <a:spcPts val="80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is what you have done</a:t>
            </a:r>
          </a:p>
          <a:p>
            <a:pPr marL="914400" marR="0" lvl="2" indent="336550" algn="l" defTabSz="914400" rtl="0" eaLnBrk="1" fontAlgn="auto" latinLnBrk="0" hangingPunct="1">
              <a:lnSpc>
                <a:spcPct val="107000"/>
              </a:lnSpc>
              <a:spcBef>
                <a:spcPts val="0"/>
              </a:spcBef>
              <a:spcAft>
                <a:spcPts val="0"/>
              </a:spcAft>
              <a:buClrTx/>
              <a:buSzTx/>
              <a:buFont typeface="+mj-lt"/>
              <a:buAutoNum type="alphaLcParenR" startAt="2"/>
              <a:tabLst/>
              <a:defRPr/>
            </a:pPr>
            <a:r>
              <a:rPr kumimoji="0" lang="en-AU" sz="2000" b="0" i="1" u="none" strike="noStrike" kern="1200" cap="none" spc="0" normalizeH="0" baseline="0" noProof="0" dirty="0">
                <a:ln>
                  <a:noFill/>
                </a:ln>
                <a:solidFill>
                  <a:srgbClr val="3366CC"/>
                </a:solidFill>
                <a:effectLst/>
                <a:uLnTx/>
                <a:uFillTx/>
                <a:latin typeface="Corbel"/>
                <a:ea typeface="Calibri" panose="020F0502020204030204" pitchFamily="34" charset="0"/>
                <a:cs typeface="Times New Roman" panose="02020603050405020304" pitchFamily="18" charset="0"/>
              </a:rPr>
              <a:t>Document</a:t>
            </a:r>
            <a:r>
              <a:rPr kumimoji="0" lang="en-AU" sz="20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 your work </a:t>
            </a:r>
          </a:p>
          <a:p>
            <a:pPr marL="914400" marR="0" lvl="2" indent="336550" algn="l" defTabSz="914400" rtl="0" eaLnBrk="1" fontAlgn="auto" latinLnBrk="0" hangingPunct="1">
              <a:lnSpc>
                <a:spcPct val="107000"/>
              </a:lnSpc>
              <a:spcBef>
                <a:spcPts val="0"/>
              </a:spcBef>
              <a:spcAft>
                <a:spcPts val="60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for future reference.</a:t>
            </a:r>
          </a:p>
          <a:p>
            <a:pPr marL="1250950" marR="0" lvl="2" indent="-336550" algn="l" defTabSz="914400" rtl="0" eaLnBrk="1" fontAlgn="auto" latinLnBrk="0" hangingPunct="1">
              <a:lnSpc>
                <a:spcPct val="107000"/>
              </a:lnSpc>
              <a:spcBef>
                <a:spcPts val="0"/>
              </a:spcBef>
              <a:spcAft>
                <a:spcPts val="0"/>
              </a:spcAft>
              <a:buClrTx/>
              <a:buSzTx/>
              <a:buFont typeface="+mj-lt"/>
              <a:buAutoNum type="alphaLcParenR" startAt="3"/>
              <a:tabLst/>
              <a:defRPr/>
            </a:pPr>
            <a:r>
              <a:rPr kumimoji="0" lang="en-AU" sz="2000" b="0" i="1" u="none" strike="noStrike" kern="1200" cap="none" spc="0" normalizeH="0" baseline="0" noProof="0" dirty="0">
                <a:ln>
                  <a:noFill/>
                </a:ln>
                <a:solidFill>
                  <a:srgbClr val="3366CC"/>
                </a:solidFill>
                <a:effectLst/>
                <a:uLnTx/>
                <a:uFillTx/>
                <a:latin typeface="Corbel"/>
                <a:ea typeface="Calibri" panose="020F0502020204030204" pitchFamily="34" charset="0"/>
                <a:cs typeface="Times New Roman" panose="02020603050405020304" pitchFamily="18" charset="0"/>
              </a:rPr>
              <a:t>Write well </a:t>
            </a:r>
            <a:r>
              <a:rPr kumimoji="0" lang="en-AU" sz="2000" b="0"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so that others would actually enjoy reading your thesis!</a:t>
            </a:r>
          </a:p>
        </p:txBody>
      </p:sp>
      <p:pic>
        <p:nvPicPr>
          <p:cNvPr id="6" name="Picture 5"/>
          <p:cNvPicPr>
            <a:picLocks noChangeAspect="1"/>
          </p:cNvPicPr>
          <p:nvPr/>
        </p:nvPicPr>
        <p:blipFill>
          <a:blip r:embed="rId3"/>
          <a:stretch>
            <a:fillRect/>
          </a:stretch>
        </p:blipFill>
        <p:spPr>
          <a:xfrm>
            <a:off x="6103603" y="1196752"/>
            <a:ext cx="2619375" cy="1743075"/>
          </a:xfrm>
          <a:prstGeom prst="rect">
            <a:avLst/>
          </a:prstGeom>
        </p:spPr>
      </p:pic>
      <p:pic>
        <p:nvPicPr>
          <p:cNvPr id="7" name="Picture 6"/>
          <p:cNvPicPr>
            <a:picLocks noChangeAspect="1"/>
          </p:cNvPicPr>
          <p:nvPr/>
        </p:nvPicPr>
        <p:blipFill>
          <a:blip r:embed="rId4"/>
          <a:stretch>
            <a:fillRect/>
          </a:stretch>
        </p:blipFill>
        <p:spPr>
          <a:xfrm>
            <a:off x="6175041" y="3749648"/>
            <a:ext cx="2476500" cy="1847850"/>
          </a:xfrm>
          <a:prstGeom prst="rect">
            <a:avLst/>
          </a:prstGeom>
        </p:spPr>
      </p:pic>
      <p:sp>
        <p:nvSpPr>
          <p:cNvPr id="2" name="TextBox 1"/>
          <p:cNvSpPr txBox="1"/>
          <p:nvPr/>
        </p:nvSpPr>
        <p:spPr>
          <a:xfrm>
            <a:off x="179512" y="188640"/>
            <a:ext cx="49685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How to conceptualise your task</a:t>
            </a:r>
          </a:p>
        </p:txBody>
      </p:sp>
    </p:spTree>
    <p:extLst>
      <p:ext uri="{BB962C8B-B14F-4D97-AF65-F5344CB8AC3E}">
        <p14:creationId xmlns:p14="http://schemas.microsoft.com/office/powerpoint/2010/main" val="252281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93" y="1116895"/>
            <a:ext cx="8053685" cy="1528041"/>
          </a:xfrm>
        </p:spPr>
        <p:txBody>
          <a:bodyPr/>
          <a:lstStyle/>
          <a:p>
            <a:r>
              <a:rPr lang="en-US" sz="3000" dirty="0"/>
              <a:t>Writing a successful thesis </a:t>
            </a:r>
            <a:br>
              <a:rPr lang="en-US" sz="3000" dirty="0"/>
            </a:br>
            <a:r>
              <a:rPr lang="en-US" sz="3000" dirty="0"/>
              <a:t>for </a:t>
            </a:r>
            <a:r>
              <a:rPr lang="en-US" sz="3000" dirty="0" err="1"/>
              <a:t>honours</a:t>
            </a:r>
            <a:r>
              <a:rPr lang="en-US" sz="3000" dirty="0"/>
              <a:t> and coursework masters students</a:t>
            </a:r>
            <a:endParaRPr lang="en-AU" sz="2400" b="0" i="1" dirty="0"/>
          </a:p>
        </p:txBody>
      </p:sp>
      <p:sp>
        <p:nvSpPr>
          <p:cNvPr id="6" name="Text Placeholder 5"/>
          <p:cNvSpPr>
            <a:spLocks noGrp="1"/>
          </p:cNvSpPr>
          <p:nvPr>
            <p:ph type="body" sz="quarter" idx="10"/>
          </p:nvPr>
        </p:nvSpPr>
        <p:spPr>
          <a:xfrm>
            <a:off x="2571963" y="2511121"/>
            <a:ext cx="3495544" cy="1748180"/>
          </a:xfrm>
        </p:spPr>
        <p:txBody>
          <a:bodyPr/>
          <a:lstStyle/>
          <a:p>
            <a:endParaRPr lang="en-AU" dirty="0"/>
          </a:p>
          <a:p>
            <a:pPr algn="ctr"/>
            <a:r>
              <a:rPr lang="en-AU" sz="2400" dirty="0">
                <a:solidFill>
                  <a:srgbClr val="962A8B"/>
                </a:solidFill>
              </a:rPr>
              <a:t>David Rowland</a:t>
            </a:r>
            <a:endParaRPr lang="en-AU" sz="2400" dirty="0"/>
          </a:p>
          <a:p>
            <a:pPr algn="ctr">
              <a:spcAft>
                <a:spcPts val="0"/>
              </a:spcAft>
            </a:pPr>
            <a:r>
              <a:rPr lang="en-AU" sz="1600" dirty="0">
                <a:solidFill>
                  <a:srgbClr val="962A8B"/>
                </a:solidFill>
              </a:rPr>
              <a:t>Learning Development</a:t>
            </a:r>
          </a:p>
          <a:p>
            <a:pPr algn="ctr">
              <a:spcBef>
                <a:spcPts val="0"/>
              </a:spcBef>
            </a:pPr>
            <a:r>
              <a:rPr lang="en-AU" sz="1600" dirty="0">
                <a:solidFill>
                  <a:srgbClr val="962A8B"/>
                </a:solidFill>
              </a:rPr>
              <a:t>Student Services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72" y="3926468"/>
            <a:ext cx="6765073" cy="2931532"/>
          </a:xfrm>
          <a:prstGeom prst="rect">
            <a:avLst/>
          </a:prstGeom>
        </p:spPr>
      </p:pic>
    </p:spTree>
    <p:extLst>
      <p:ext uri="{BB962C8B-B14F-4D97-AF65-F5344CB8AC3E}">
        <p14:creationId xmlns:p14="http://schemas.microsoft.com/office/powerpoint/2010/main" val="357157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2A427B-2219-4D8E-BB2A-D9476C7C1248}"/>
              </a:ext>
            </a:extLst>
          </p:cNvPr>
          <p:cNvSpPr/>
          <p:nvPr/>
        </p:nvSpPr>
        <p:spPr>
          <a:xfrm>
            <a:off x="274321" y="222780"/>
            <a:ext cx="7535732" cy="830997"/>
          </a:xfrm>
          <a:prstGeom prst="rect">
            <a:avLst/>
          </a:prstGeom>
        </p:spPr>
        <p:txBody>
          <a:bodyPr wrap="square">
            <a:spAutoFit/>
          </a:bodyPr>
          <a:lstStyle/>
          <a:p>
            <a:pPr marL="117475">
              <a:spcAft>
                <a:spcPts val="1200"/>
              </a:spcAft>
              <a:buClrTx/>
            </a:pPr>
            <a:r>
              <a:rPr lang="en-AU" sz="2400" dirty="0">
                <a:solidFill>
                  <a:srgbClr val="990033"/>
                </a:solidFill>
              </a:rPr>
              <a:t>The way this achieved is by telling an</a:t>
            </a:r>
            <a:r>
              <a:rPr lang="en-AU" sz="2400" i="1" dirty="0">
                <a:solidFill>
                  <a:srgbClr val="990033"/>
                </a:solidFill>
              </a:rPr>
              <a:t> idealised</a:t>
            </a:r>
            <a:r>
              <a:rPr lang="en-AU" sz="2400" dirty="0">
                <a:solidFill>
                  <a:srgbClr val="990033"/>
                </a:solidFill>
              </a:rPr>
              <a:t> chronicle of your research journey</a:t>
            </a:r>
          </a:p>
        </p:txBody>
      </p:sp>
      <p:pic>
        <p:nvPicPr>
          <p:cNvPr id="3" name="Picture 2">
            <a:extLst>
              <a:ext uri="{FF2B5EF4-FFF2-40B4-BE49-F238E27FC236}">
                <a16:creationId xmlns:a16="http://schemas.microsoft.com/office/drawing/2014/main" id="{FA00E23B-3422-446E-9A3C-CAC51235F2D9}"/>
              </a:ext>
            </a:extLst>
          </p:cNvPr>
          <p:cNvPicPr>
            <a:picLocks noChangeAspect="1"/>
          </p:cNvPicPr>
          <p:nvPr/>
        </p:nvPicPr>
        <p:blipFill>
          <a:blip r:embed="rId2"/>
          <a:stretch>
            <a:fillRect/>
          </a:stretch>
        </p:blipFill>
        <p:spPr>
          <a:xfrm>
            <a:off x="6306798" y="649850"/>
            <a:ext cx="2736304" cy="2736304"/>
          </a:xfrm>
          <a:prstGeom prst="rect">
            <a:avLst/>
          </a:prstGeom>
        </p:spPr>
      </p:pic>
      <p:cxnSp>
        <p:nvCxnSpPr>
          <p:cNvPr id="4" name="Straight Arrow Connector 3">
            <a:extLst>
              <a:ext uri="{FF2B5EF4-FFF2-40B4-BE49-F238E27FC236}">
                <a16:creationId xmlns:a16="http://schemas.microsoft.com/office/drawing/2014/main" id="{A80F0299-C2C0-4EE4-BA84-22AF9D616FFB}"/>
              </a:ext>
            </a:extLst>
          </p:cNvPr>
          <p:cNvCxnSpPr/>
          <p:nvPr/>
        </p:nvCxnSpPr>
        <p:spPr>
          <a:xfrm flipH="1" flipV="1">
            <a:off x="7192191" y="1360810"/>
            <a:ext cx="1240816" cy="1377271"/>
          </a:xfrm>
          <a:prstGeom prst="straightConnector1">
            <a:avLst/>
          </a:prstGeom>
          <a:ln w="3810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B086E83-5010-4354-AAEC-BEC94FC547D7}"/>
              </a:ext>
            </a:extLst>
          </p:cNvPr>
          <p:cNvSpPr/>
          <p:nvPr/>
        </p:nvSpPr>
        <p:spPr>
          <a:xfrm>
            <a:off x="551203" y="1140839"/>
            <a:ext cx="4978228" cy="1754326"/>
          </a:xfrm>
          <a:prstGeom prst="rect">
            <a:avLst/>
          </a:prstGeom>
        </p:spPr>
        <p:txBody>
          <a:bodyPr wrap="square">
            <a:spAutoFit/>
          </a:bodyPr>
          <a:lstStyle/>
          <a:p>
            <a:pPr marL="714375" lvl="1" indent="-303213">
              <a:buFont typeface="Arial" panose="020B0604020202020204" pitchFamily="34" charset="0"/>
              <a:buChar char="•"/>
            </a:pPr>
            <a:r>
              <a:rPr lang="en-AU" sz="2200" dirty="0">
                <a:solidFill>
                  <a:srgbClr val="0000FF"/>
                </a:solidFill>
                <a:latin typeface="Corbel" panose="020B0503020204020204" pitchFamily="34" charset="0"/>
              </a:rPr>
              <a:t>“Idealised” because you (generally) omit all the false trails and dead ends you went down during your journey / explorations.</a:t>
            </a:r>
          </a:p>
          <a:p>
            <a:pPr marL="979551" lvl="2" indent="-303213">
              <a:buFont typeface="Arial" panose="020B0604020202020204" pitchFamily="34" charset="0"/>
              <a:buChar char="•"/>
            </a:pPr>
            <a:r>
              <a:rPr lang="en-AU" sz="2000" dirty="0">
                <a:solidFill>
                  <a:srgbClr val="006666"/>
                </a:solidFill>
                <a:latin typeface="Corbel" panose="020B0503020204020204" pitchFamily="34" charset="0"/>
              </a:rPr>
              <a:t>Unless these are really interesting!</a:t>
            </a:r>
          </a:p>
        </p:txBody>
      </p:sp>
      <p:sp>
        <p:nvSpPr>
          <p:cNvPr id="6" name="TextBox 5">
            <a:extLst>
              <a:ext uri="{FF2B5EF4-FFF2-40B4-BE49-F238E27FC236}">
                <a16:creationId xmlns:a16="http://schemas.microsoft.com/office/drawing/2014/main" id="{48090C33-4EC5-4337-933B-E7229893753B}"/>
              </a:ext>
            </a:extLst>
          </p:cNvPr>
          <p:cNvSpPr txBox="1"/>
          <p:nvPr/>
        </p:nvSpPr>
        <p:spPr>
          <a:xfrm>
            <a:off x="551203" y="3197682"/>
            <a:ext cx="4494133" cy="3139321"/>
          </a:xfrm>
          <a:prstGeom prst="rect">
            <a:avLst/>
          </a:prstGeom>
          <a:noFill/>
        </p:spPr>
        <p:txBody>
          <a:bodyPr wrap="square" rtlCol="0">
            <a:spAutoFit/>
          </a:bodyPr>
          <a:lstStyle/>
          <a:p>
            <a:pPr>
              <a:spcAft>
                <a:spcPts val="1200"/>
              </a:spcAft>
            </a:pPr>
            <a:r>
              <a:rPr lang="en-AU" sz="2400" dirty="0">
                <a:solidFill>
                  <a:srgbClr val="990033"/>
                </a:solidFill>
              </a:rPr>
              <a:t>and by </a:t>
            </a:r>
            <a:r>
              <a:rPr lang="en-AU" sz="2400" i="1" dirty="0">
                <a:solidFill>
                  <a:srgbClr val="990033"/>
                </a:solidFill>
              </a:rPr>
              <a:t>defending</a:t>
            </a:r>
            <a:r>
              <a:rPr lang="en-AU" sz="2400" dirty="0">
                <a:solidFill>
                  <a:srgbClr val="990033"/>
                </a:solidFill>
              </a:rPr>
              <a:t> what you did and why you did it (that way).</a:t>
            </a:r>
          </a:p>
          <a:p>
            <a:pPr>
              <a:spcAft>
                <a:spcPts val="2400"/>
              </a:spcAft>
            </a:pPr>
            <a:r>
              <a:rPr lang="en-AU" sz="2000" dirty="0"/>
              <a:t>Introduction</a:t>
            </a:r>
          </a:p>
          <a:p>
            <a:pPr>
              <a:spcAft>
                <a:spcPts val="2400"/>
              </a:spcAft>
            </a:pPr>
            <a:r>
              <a:rPr lang="en-AU" sz="2000" dirty="0"/>
              <a:t>Methods</a:t>
            </a:r>
          </a:p>
          <a:p>
            <a:pPr>
              <a:spcAft>
                <a:spcPts val="2400"/>
              </a:spcAft>
            </a:pPr>
            <a:r>
              <a:rPr lang="en-AU" sz="2000" dirty="0"/>
              <a:t>Results</a:t>
            </a:r>
          </a:p>
          <a:p>
            <a:pPr>
              <a:spcAft>
                <a:spcPts val="2400"/>
              </a:spcAft>
            </a:pPr>
            <a:r>
              <a:rPr lang="en-AU" sz="2000" dirty="0"/>
              <a:t>Discussion</a:t>
            </a:r>
            <a:endParaRPr lang="en-AU" sz="2400" dirty="0"/>
          </a:p>
        </p:txBody>
      </p:sp>
      <p:pic>
        <p:nvPicPr>
          <p:cNvPr id="7" name="Picture 6">
            <a:extLst>
              <a:ext uri="{FF2B5EF4-FFF2-40B4-BE49-F238E27FC236}">
                <a16:creationId xmlns:a16="http://schemas.microsoft.com/office/drawing/2014/main" id="{6A7AFCFA-4C92-4A9E-9DB2-5F818E90BC01}"/>
              </a:ext>
            </a:extLst>
          </p:cNvPr>
          <p:cNvPicPr>
            <a:picLocks noChangeAspect="1"/>
          </p:cNvPicPr>
          <p:nvPr/>
        </p:nvPicPr>
        <p:blipFill>
          <a:blip r:embed="rId3"/>
          <a:stretch>
            <a:fillRect/>
          </a:stretch>
        </p:blipFill>
        <p:spPr>
          <a:xfrm>
            <a:off x="7093548" y="3554739"/>
            <a:ext cx="1833560" cy="2012701"/>
          </a:xfrm>
          <a:prstGeom prst="rect">
            <a:avLst/>
          </a:prstGeom>
        </p:spPr>
      </p:pic>
      <p:sp>
        <p:nvSpPr>
          <p:cNvPr id="8" name="TextBox 7">
            <a:extLst>
              <a:ext uri="{FF2B5EF4-FFF2-40B4-BE49-F238E27FC236}">
                <a16:creationId xmlns:a16="http://schemas.microsoft.com/office/drawing/2014/main" id="{D193CFDE-880C-4B57-8D2E-19043DE145BA}"/>
              </a:ext>
            </a:extLst>
          </p:cNvPr>
          <p:cNvSpPr txBox="1"/>
          <p:nvPr/>
        </p:nvSpPr>
        <p:spPr>
          <a:xfrm>
            <a:off x="1968684" y="4067221"/>
            <a:ext cx="3707383" cy="646331"/>
          </a:xfrm>
          <a:prstGeom prst="rect">
            <a:avLst/>
          </a:prstGeom>
          <a:noFill/>
        </p:spPr>
        <p:txBody>
          <a:bodyPr wrap="square" rtlCol="0">
            <a:spAutoFit/>
          </a:bodyPr>
          <a:lstStyle/>
          <a:p>
            <a:r>
              <a:rPr lang="en-AU" dirty="0">
                <a:solidFill>
                  <a:srgbClr val="008080"/>
                </a:solidFill>
              </a:rPr>
              <a:t>= </a:t>
            </a:r>
            <a:r>
              <a:rPr lang="en-AU" dirty="0">
                <a:solidFill>
                  <a:srgbClr val="FF5050"/>
                </a:solidFill>
              </a:rPr>
              <a:t>what</a:t>
            </a:r>
            <a:r>
              <a:rPr lang="en-AU" dirty="0">
                <a:solidFill>
                  <a:srgbClr val="008080"/>
                </a:solidFill>
              </a:rPr>
              <a:t> did you do and </a:t>
            </a:r>
            <a:r>
              <a:rPr lang="en-AU" i="1" dirty="0">
                <a:solidFill>
                  <a:srgbClr val="FF5050"/>
                </a:solidFill>
              </a:rPr>
              <a:t>why</a:t>
            </a:r>
            <a:r>
              <a:rPr lang="en-AU" dirty="0">
                <a:solidFill>
                  <a:srgbClr val="008080"/>
                </a:solidFill>
              </a:rPr>
              <a:t> did you think it was worth doing?</a:t>
            </a:r>
          </a:p>
        </p:txBody>
      </p:sp>
      <p:sp>
        <p:nvSpPr>
          <p:cNvPr id="9" name="TextBox 8">
            <a:extLst>
              <a:ext uri="{FF2B5EF4-FFF2-40B4-BE49-F238E27FC236}">
                <a16:creationId xmlns:a16="http://schemas.microsoft.com/office/drawing/2014/main" id="{2E1F0F8E-42AF-4347-91A3-1D15CC330CE4}"/>
              </a:ext>
            </a:extLst>
          </p:cNvPr>
          <p:cNvSpPr txBox="1"/>
          <p:nvPr/>
        </p:nvSpPr>
        <p:spPr>
          <a:xfrm>
            <a:off x="1968683" y="4670520"/>
            <a:ext cx="4077080" cy="646331"/>
          </a:xfrm>
          <a:prstGeom prst="rect">
            <a:avLst/>
          </a:prstGeom>
          <a:noFill/>
        </p:spPr>
        <p:txBody>
          <a:bodyPr wrap="square" rtlCol="0">
            <a:spAutoFit/>
          </a:bodyPr>
          <a:lstStyle/>
          <a:p>
            <a:r>
              <a:rPr lang="en-AU" dirty="0">
                <a:solidFill>
                  <a:srgbClr val="008080"/>
                </a:solidFill>
              </a:rPr>
              <a:t>= </a:t>
            </a:r>
            <a:r>
              <a:rPr lang="en-AU" dirty="0">
                <a:solidFill>
                  <a:srgbClr val="FF5050"/>
                </a:solidFill>
              </a:rPr>
              <a:t>how</a:t>
            </a:r>
            <a:r>
              <a:rPr lang="en-AU" dirty="0">
                <a:solidFill>
                  <a:srgbClr val="008080"/>
                </a:solidFill>
              </a:rPr>
              <a:t> did you do it and </a:t>
            </a:r>
            <a:r>
              <a:rPr lang="en-AU" i="1" dirty="0">
                <a:solidFill>
                  <a:srgbClr val="FF5050"/>
                </a:solidFill>
              </a:rPr>
              <a:t>why</a:t>
            </a:r>
            <a:r>
              <a:rPr lang="en-AU" dirty="0">
                <a:solidFill>
                  <a:srgbClr val="008080"/>
                </a:solidFill>
              </a:rPr>
              <a:t> did you think your methods were sound and valid ?</a:t>
            </a:r>
          </a:p>
        </p:txBody>
      </p:sp>
      <p:sp>
        <p:nvSpPr>
          <p:cNvPr id="10" name="TextBox 9">
            <a:extLst>
              <a:ext uri="{FF2B5EF4-FFF2-40B4-BE49-F238E27FC236}">
                <a16:creationId xmlns:a16="http://schemas.microsoft.com/office/drawing/2014/main" id="{69EDB3B2-DCFE-46F1-A6D7-4ABD65F78353}"/>
              </a:ext>
            </a:extLst>
          </p:cNvPr>
          <p:cNvSpPr txBox="1"/>
          <p:nvPr/>
        </p:nvSpPr>
        <p:spPr>
          <a:xfrm>
            <a:off x="1968681" y="5262278"/>
            <a:ext cx="5223510" cy="646331"/>
          </a:xfrm>
          <a:prstGeom prst="rect">
            <a:avLst/>
          </a:prstGeom>
          <a:noFill/>
        </p:spPr>
        <p:txBody>
          <a:bodyPr wrap="square" rtlCol="0">
            <a:spAutoFit/>
          </a:bodyPr>
          <a:lstStyle/>
          <a:p>
            <a:r>
              <a:rPr lang="en-AU" dirty="0">
                <a:solidFill>
                  <a:srgbClr val="008080"/>
                </a:solidFill>
              </a:rPr>
              <a:t>= </a:t>
            </a:r>
            <a:r>
              <a:rPr lang="en-AU" dirty="0">
                <a:solidFill>
                  <a:srgbClr val="FF5050"/>
                </a:solidFill>
              </a:rPr>
              <a:t>what</a:t>
            </a:r>
            <a:r>
              <a:rPr lang="en-AU" dirty="0">
                <a:solidFill>
                  <a:srgbClr val="008080"/>
                </a:solidFill>
              </a:rPr>
              <a:t> did you find, </a:t>
            </a:r>
            <a:r>
              <a:rPr lang="en-AU" dirty="0">
                <a:solidFill>
                  <a:srgbClr val="FF5050"/>
                </a:solidFill>
              </a:rPr>
              <a:t>how</a:t>
            </a:r>
            <a:r>
              <a:rPr lang="en-AU" dirty="0">
                <a:solidFill>
                  <a:srgbClr val="008080"/>
                </a:solidFill>
              </a:rPr>
              <a:t> did you find it from your data, and </a:t>
            </a:r>
            <a:r>
              <a:rPr lang="en-AU" dirty="0">
                <a:solidFill>
                  <a:srgbClr val="FF5050"/>
                </a:solidFill>
              </a:rPr>
              <a:t>how</a:t>
            </a:r>
            <a:r>
              <a:rPr lang="en-AU" dirty="0">
                <a:solidFill>
                  <a:srgbClr val="008080"/>
                </a:solidFill>
              </a:rPr>
              <a:t> did you control for possible problems? </a:t>
            </a:r>
          </a:p>
        </p:txBody>
      </p:sp>
      <p:sp>
        <p:nvSpPr>
          <p:cNvPr id="11" name="TextBox 10">
            <a:extLst>
              <a:ext uri="{FF2B5EF4-FFF2-40B4-BE49-F238E27FC236}">
                <a16:creationId xmlns:a16="http://schemas.microsoft.com/office/drawing/2014/main" id="{B738FC44-CD44-49D8-A35E-9D31455E0AD0}"/>
              </a:ext>
            </a:extLst>
          </p:cNvPr>
          <p:cNvSpPr txBox="1"/>
          <p:nvPr/>
        </p:nvSpPr>
        <p:spPr>
          <a:xfrm>
            <a:off x="1968680" y="5924496"/>
            <a:ext cx="6820318" cy="923330"/>
          </a:xfrm>
          <a:prstGeom prst="rect">
            <a:avLst/>
          </a:prstGeom>
          <a:noFill/>
        </p:spPr>
        <p:txBody>
          <a:bodyPr wrap="square" rtlCol="0">
            <a:spAutoFit/>
          </a:bodyPr>
          <a:lstStyle/>
          <a:p>
            <a:r>
              <a:rPr lang="en-AU" dirty="0">
                <a:solidFill>
                  <a:srgbClr val="008080"/>
                </a:solidFill>
              </a:rPr>
              <a:t>= </a:t>
            </a:r>
            <a:r>
              <a:rPr lang="en-AU" dirty="0">
                <a:solidFill>
                  <a:srgbClr val="FF5050"/>
                </a:solidFill>
              </a:rPr>
              <a:t>what</a:t>
            </a:r>
            <a:r>
              <a:rPr lang="en-AU" dirty="0">
                <a:solidFill>
                  <a:srgbClr val="008080"/>
                </a:solidFill>
              </a:rPr>
              <a:t> was the nature of your contribution, to </a:t>
            </a:r>
            <a:r>
              <a:rPr lang="en-AU" dirty="0">
                <a:solidFill>
                  <a:srgbClr val="FF5050"/>
                </a:solidFill>
              </a:rPr>
              <a:t>what extent </a:t>
            </a:r>
            <a:r>
              <a:rPr lang="en-AU" dirty="0">
                <a:solidFill>
                  <a:srgbClr val="008080"/>
                </a:solidFill>
              </a:rPr>
              <a:t>can we trust it, </a:t>
            </a:r>
            <a:r>
              <a:rPr lang="en-AU" dirty="0">
                <a:solidFill>
                  <a:srgbClr val="FF5050"/>
                </a:solidFill>
              </a:rPr>
              <a:t>how</a:t>
            </a:r>
            <a:r>
              <a:rPr lang="en-AU" dirty="0">
                <a:solidFill>
                  <a:srgbClr val="008080"/>
                </a:solidFill>
              </a:rPr>
              <a:t> can we understand it,  </a:t>
            </a:r>
            <a:r>
              <a:rPr lang="en-AU" dirty="0">
                <a:solidFill>
                  <a:srgbClr val="FF5050"/>
                </a:solidFill>
              </a:rPr>
              <a:t>why </a:t>
            </a:r>
            <a:r>
              <a:rPr lang="en-AU" dirty="0">
                <a:solidFill>
                  <a:srgbClr val="008080"/>
                </a:solidFill>
              </a:rPr>
              <a:t>is it interesting / important, </a:t>
            </a:r>
            <a:r>
              <a:rPr lang="en-AU" dirty="0">
                <a:solidFill>
                  <a:srgbClr val="FF5050"/>
                </a:solidFill>
              </a:rPr>
              <a:t>where</a:t>
            </a:r>
            <a:r>
              <a:rPr lang="en-AU" dirty="0">
                <a:solidFill>
                  <a:srgbClr val="008080"/>
                </a:solidFill>
              </a:rPr>
              <a:t> to next?</a:t>
            </a:r>
          </a:p>
        </p:txBody>
      </p:sp>
    </p:spTree>
    <p:extLst>
      <p:ext uri="{BB962C8B-B14F-4D97-AF65-F5344CB8AC3E}">
        <p14:creationId xmlns:p14="http://schemas.microsoft.com/office/powerpoint/2010/main" val="5598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1C2DF-11F4-45CA-90A3-4C1D89CBCE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08" t="2817" r="1869" b="3747"/>
          <a:stretch/>
        </p:blipFill>
        <p:spPr>
          <a:xfrm>
            <a:off x="120580" y="951576"/>
            <a:ext cx="8922936" cy="5484739"/>
          </a:xfrm>
          <a:prstGeom prst="rect">
            <a:avLst/>
          </a:prstGeom>
        </p:spPr>
      </p:pic>
      <p:sp>
        <p:nvSpPr>
          <p:cNvPr id="4" name="TextBox 3">
            <a:extLst>
              <a:ext uri="{FF2B5EF4-FFF2-40B4-BE49-F238E27FC236}">
                <a16:creationId xmlns:a16="http://schemas.microsoft.com/office/drawing/2014/main" id="{9E493A31-1292-4F66-B0AC-41399D2370D6}"/>
              </a:ext>
            </a:extLst>
          </p:cNvPr>
          <p:cNvSpPr txBox="1"/>
          <p:nvPr/>
        </p:nvSpPr>
        <p:spPr>
          <a:xfrm>
            <a:off x="211015" y="120580"/>
            <a:ext cx="8480809" cy="830997"/>
          </a:xfrm>
          <a:prstGeom prst="rect">
            <a:avLst/>
          </a:prstGeom>
          <a:noFill/>
        </p:spPr>
        <p:txBody>
          <a:bodyPr wrap="square" rtlCol="0">
            <a:spAutoFit/>
          </a:bodyPr>
          <a:lstStyle/>
          <a:p>
            <a:r>
              <a:rPr lang="en-AU" sz="2400" dirty="0">
                <a:solidFill>
                  <a:srgbClr val="990033"/>
                </a:solidFill>
              </a:rPr>
              <a:t>Generic questions answered by the components </a:t>
            </a:r>
          </a:p>
          <a:p>
            <a:r>
              <a:rPr lang="en-AU" sz="2400" dirty="0">
                <a:solidFill>
                  <a:srgbClr val="990033"/>
                </a:solidFill>
              </a:rPr>
              <a:t>of an empirical research paper or thesis.</a:t>
            </a:r>
          </a:p>
        </p:txBody>
      </p:sp>
    </p:spTree>
    <p:extLst>
      <p:ext uri="{BB962C8B-B14F-4D97-AF65-F5344CB8AC3E}">
        <p14:creationId xmlns:p14="http://schemas.microsoft.com/office/powerpoint/2010/main" val="298298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4470" y="1123988"/>
            <a:ext cx="8229600" cy="5626436"/>
          </a:xfrm>
        </p:spPr>
        <p:txBody>
          <a:bodyPr>
            <a:normAutofit/>
          </a:bodyPr>
          <a:lstStyle/>
          <a:p>
            <a:pPr marL="118872" indent="0">
              <a:spcBef>
                <a:spcPts val="600"/>
              </a:spcBef>
              <a:spcAft>
                <a:spcPts val="600"/>
              </a:spcAft>
              <a:buNone/>
            </a:pPr>
            <a:r>
              <a:rPr lang="en-AU" sz="2000" dirty="0"/>
              <a:t>THE ROCK ART SCENES AT INJALAK HILL: Alternative Visual Records of </a:t>
            </a:r>
            <a:r>
              <a:rPr lang="en-AU" sz="2000" dirty="0">
                <a:solidFill>
                  <a:srgbClr val="FF5050"/>
                </a:solidFill>
              </a:rPr>
              <a:t>Indigenous Social Organisation and Cultural Practices</a:t>
            </a:r>
            <a:r>
              <a:rPr lang="en-AU" sz="2000" dirty="0"/>
              <a:t>: </a:t>
            </a:r>
            <a:r>
              <a:rPr lang="en-AU" sz="2000" dirty="0">
                <a:solidFill>
                  <a:schemeClr val="bg1">
                    <a:lumMod val="65000"/>
                  </a:schemeClr>
                </a:solidFill>
              </a:rPr>
              <a:t>Inés Domingo Sanz: Australian Archaeology, No. 72 (June 2011), pp. 15-22</a:t>
            </a:r>
          </a:p>
          <a:p>
            <a:pPr>
              <a:spcBef>
                <a:spcPts val="600"/>
              </a:spcBef>
              <a:spcAft>
                <a:spcPts val="600"/>
              </a:spcAft>
            </a:pPr>
            <a:r>
              <a:rPr lang="en-AU" sz="2000" dirty="0"/>
              <a:t>Abstract</a:t>
            </a:r>
          </a:p>
          <a:p>
            <a:pPr>
              <a:spcBef>
                <a:spcPts val="600"/>
              </a:spcBef>
              <a:spcAft>
                <a:spcPts val="600"/>
              </a:spcAft>
            </a:pPr>
            <a:r>
              <a:rPr lang="en-AU" sz="2000" dirty="0"/>
              <a:t>Introduction</a:t>
            </a:r>
          </a:p>
          <a:p>
            <a:pPr>
              <a:spcBef>
                <a:spcPts val="600"/>
              </a:spcBef>
              <a:spcAft>
                <a:spcPts val="600"/>
              </a:spcAft>
            </a:pPr>
            <a:r>
              <a:rPr lang="en-AU" sz="2000" dirty="0"/>
              <a:t>The Cultural Role of Rock Art in Western Arnhem Land </a:t>
            </a:r>
          </a:p>
          <a:p>
            <a:pPr>
              <a:spcBef>
                <a:spcPts val="600"/>
              </a:spcBef>
              <a:spcAft>
                <a:spcPts val="600"/>
              </a:spcAft>
            </a:pPr>
            <a:r>
              <a:rPr lang="en-AU" sz="2000" dirty="0"/>
              <a:t>Brief Insights on Indigenous Social Organisation </a:t>
            </a:r>
          </a:p>
          <a:p>
            <a:pPr>
              <a:spcBef>
                <a:spcPts val="600"/>
              </a:spcBef>
              <a:spcAft>
                <a:spcPts val="600"/>
              </a:spcAft>
            </a:pPr>
            <a:r>
              <a:rPr lang="en-AU" sz="2000" dirty="0"/>
              <a:t>Indigenous Social Behaviour in the </a:t>
            </a:r>
            <a:r>
              <a:rPr lang="en-AU" sz="2000" dirty="0" err="1"/>
              <a:t>Injalak</a:t>
            </a:r>
            <a:r>
              <a:rPr lang="en-AU" sz="2000" dirty="0"/>
              <a:t> Hill Rock Art Scenes</a:t>
            </a:r>
          </a:p>
          <a:p>
            <a:pPr lvl="1">
              <a:spcBef>
                <a:spcPts val="600"/>
              </a:spcBef>
              <a:spcAft>
                <a:spcPts val="600"/>
              </a:spcAft>
            </a:pPr>
            <a:r>
              <a:rPr lang="en-AU" sz="2000" dirty="0"/>
              <a:t>Scene 1: A </a:t>
            </a:r>
            <a:r>
              <a:rPr lang="en-AU" sz="2000" dirty="0" err="1"/>
              <a:t>Kunabibi</a:t>
            </a:r>
            <a:r>
              <a:rPr lang="en-AU" sz="2000" dirty="0"/>
              <a:t> or a Funerary Ceremony </a:t>
            </a:r>
          </a:p>
          <a:p>
            <a:pPr lvl="1">
              <a:spcBef>
                <a:spcPts val="600"/>
              </a:spcBef>
              <a:spcAft>
                <a:spcPts val="600"/>
              </a:spcAft>
            </a:pPr>
            <a:r>
              <a:rPr lang="en-AU" sz="2000" dirty="0"/>
              <a:t>Scene 2: The </a:t>
            </a:r>
            <a:r>
              <a:rPr lang="en-AU" sz="2000" dirty="0" err="1"/>
              <a:t>Ubarr</a:t>
            </a:r>
            <a:r>
              <a:rPr lang="en-AU" sz="2000" dirty="0"/>
              <a:t> (or </a:t>
            </a:r>
            <a:r>
              <a:rPr lang="en-AU" sz="2000" dirty="0" err="1"/>
              <a:t>Wubar</a:t>
            </a:r>
            <a:r>
              <a:rPr lang="en-AU" sz="2000" dirty="0"/>
              <a:t>) Ceremony </a:t>
            </a:r>
          </a:p>
          <a:p>
            <a:pPr lvl="1">
              <a:spcBef>
                <a:spcPts val="600"/>
              </a:spcBef>
              <a:spcAft>
                <a:spcPts val="600"/>
              </a:spcAft>
            </a:pPr>
            <a:r>
              <a:rPr lang="en-AU" sz="2000" dirty="0"/>
              <a:t>Scene 3: A Corroboree or Gift Exchange Gathering Dance </a:t>
            </a:r>
          </a:p>
          <a:p>
            <a:pPr>
              <a:spcBef>
                <a:spcPts val="600"/>
              </a:spcBef>
              <a:spcAft>
                <a:spcPts val="600"/>
              </a:spcAft>
            </a:pPr>
            <a:r>
              <a:rPr lang="en-AU" sz="2000" dirty="0">
                <a:solidFill>
                  <a:srgbClr val="FF5050"/>
                </a:solidFill>
              </a:rPr>
              <a:t>Conclusions:</a:t>
            </a:r>
            <a:r>
              <a:rPr lang="en-AU" sz="2000" dirty="0"/>
              <a:t> Exploring Indigenous Social Behaviour through Rock Art Scenes</a:t>
            </a:r>
          </a:p>
        </p:txBody>
      </p:sp>
      <p:sp>
        <p:nvSpPr>
          <p:cNvPr id="4" name="TextBox 3">
            <a:extLst>
              <a:ext uri="{FF2B5EF4-FFF2-40B4-BE49-F238E27FC236}">
                <a16:creationId xmlns:a16="http://schemas.microsoft.com/office/drawing/2014/main" id="{E1D44F28-74DF-4B02-B199-AE8A2F2CC291}"/>
              </a:ext>
            </a:extLst>
          </p:cNvPr>
          <p:cNvSpPr txBox="1"/>
          <p:nvPr/>
        </p:nvSpPr>
        <p:spPr>
          <a:xfrm>
            <a:off x="247426" y="107576"/>
            <a:ext cx="825111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In some cases, even with empirical studies,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more descriptive section heading than </a:t>
            </a:r>
            <a:r>
              <a:rPr kumimoji="0" lang="en-AU" sz="2400" b="0" i="0" u="none" strike="noStrike" kern="1200" cap="none" spc="0" normalizeH="0" baseline="0" noProof="0" dirty="0" err="1">
                <a:ln>
                  <a:noFill/>
                </a:ln>
                <a:solidFill>
                  <a:srgbClr val="990033"/>
                </a:solidFill>
                <a:effectLst/>
                <a:uLnTx/>
                <a:uFillTx/>
                <a:latin typeface="Corbel"/>
                <a:ea typeface="+mn-ea"/>
                <a:cs typeface="+mn-cs"/>
              </a:rPr>
              <a:t>IMRaD</a:t>
            </a:r>
            <a:r>
              <a:rPr kumimoji="0" lang="en-AU" sz="2400" b="0" i="0" u="none" strike="noStrike" kern="1200" cap="none" spc="0" normalizeH="0" baseline="0" noProof="0" dirty="0">
                <a:ln>
                  <a:noFill/>
                </a:ln>
                <a:solidFill>
                  <a:srgbClr val="990033"/>
                </a:solidFill>
                <a:effectLst/>
                <a:uLnTx/>
                <a:uFillTx/>
                <a:latin typeface="Corbel"/>
                <a:ea typeface="+mn-ea"/>
                <a:cs typeface="+mn-cs"/>
              </a:rPr>
              <a:t> are possible.</a:t>
            </a:r>
          </a:p>
        </p:txBody>
      </p:sp>
      <p:sp>
        <p:nvSpPr>
          <p:cNvPr id="5" name="Right Brace 4">
            <a:extLst>
              <a:ext uri="{FF2B5EF4-FFF2-40B4-BE49-F238E27FC236}">
                <a16:creationId xmlns:a16="http://schemas.microsoft.com/office/drawing/2014/main" id="{8C765CCA-5FF2-43FE-8655-AD790B16046A}"/>
              </a:ext>
            </a:extLst>
          </p:cNvPr>
          <p:cNvSpPr/>
          <p:nvPr/>
        </p:nvSpPr>
        <p:spPr>
          <a:xfrm>
            <a:off x="7024744" y="4593515"/>
            <a:ext cx="279698" cy="1237130"/>
          </a:xfrm>
          <a:prstGeom prst="rightBrace">
            <a:avLst/>
          </a:prstGeom>
          <a:ln>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6" name="TextBox 5">
            <a:extLst>
              <a:ext uri="{FF2B5EF4-FFF2-40B4-BE49-F238E27FC236}">
                <a16:creationId xmlns:a16="http://schemas.microsoft.com/office/drawing/2014/main" id="{4A789AAC-3C7F-463C-80A1-38ABA61E7398}"/>
              </a:ext>
            </a:extLst>
          </p:cNvPr>
          <p:cNvSpPr txBox="1"/>
          <p:nvPr/>
        </p:nvSpPr>
        <p:spPr>
          <a:xfrm>
            <a:off x="7304442" y="5027414"/>
            <a:ext cx="13984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Case studies</a:t>
            </a:r>
          </a:p>
        </p:txBody>
      </p:sp>
      <p:sp>
        <p:nvSpPr>
          <p:cNvPr id="7" name="TextBox 6">
            <a:extLst>
              <a:ext uri="{FF2B5EF4-FFF2-40B4-BE49-F238E27FC236}">
                <a16:creationId xmlns:a16="http://schemas.microsoft.com/office/drawing/2014/main" id="{350A019C-2ADB-49F1-A2BA-7507B509AEC4}"/>
              </a:ext>
            </a:extLst>
          </p:cNvPr>
          <p:cNvSpPr txBox="1"/>
          <p:nvPr/>
        </p:nvSpPr>
        <p:spPr>
          <a:xfrm>
            <a:off x="7078532" y="4088963"/>
            <a:ext cx="13984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 “Results”</a:t>
            </a:r>
          </a:p>
        </p:txBody>
      </p:sp>
      <p:sp>
        <p:nvSpPr>
          <p:cNvPr id="8" name="TextBox 7">
            <a:extLst>
              <a:ext uri="{FF2B5EF4-FFF2-40B4-BE49-F238E27FC236}">
                <a16:creationId xmlns:a16="http://schemas.microsoft.com/office/drawing/2014/main" id="{D9545B35-E17A-4176-99EA-F0629933621D}"/>
              </a:ext>
            </a:extLst>
          </p:cNvPr>
          <p:cNvSpPr txBox="1"/>
          <p:nvPr/>
        </p:nvSpPr>
        <p:spPr>
          <a:xfrm>
            <a:off x="5766098" y="3475541"/>
            <a:ext cx="33779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 “Background” </a:t>
            </a:r>
            <a:r>
              <a:rPr kumimoji="0" lang="en-AU" sz="1800" b="0" i="1" u="none" strike="noStrike" kern="1200" cap="none" spc="0" normalizeH="0" baseline="0" noProof="0" dirty="0">
                <a:ln>
                  <a:noFill/>
                </a:ln>
                <a:solidFill>
                  <a:srgbClr val="008080"/>
                </a:solidFill>
                <a:effectLst/>
                <a:uLnTx/>
                <a:uFillTx/>
                <a:latin typeface="Corbel"/>
                <a:ea typeface="+mn-ea"/>
                <a:cs typeface="+mn-cs"/>
              </a:rPr>
              <a:t>needed to </a:t>
            </a:r>
            <a:r>
              <a:rPr kumimoji="0" lang="en-AU" sz="1800" b="0" i="0" u="none" strike="noStrike" kern="1200" cap="none" spc="0" normalizeH="0" baseline="0" noProof="0" dirty="0">
                <a:ln>
                  <a:noFill/>
                </a:ln>
                <a:solidFill>
                  <a:srgbClr val="008080"/>
                </a:solidFill>
                <a:effectLst/>
                <a:uLnTx/>
                <a:uFillTx/>
                <a:latin typeface="Corbel"/>
                <a:ea typeface="+mn-ea"/>
                <a:cs typeface="+mn-cs"/>
              </a:rPr>
              <a:t>analyse and interpret the rock art</a:t>
            </a:r>
          </a:p>
        </p:txBody>
      </p:sp>
      <p:sp>
        <p:nvSpPr>
          <p:cNvPr id="9" name="Right Brace 8">
            <a:extLst>
              <a:ext uri="{FF2B5EF4-FFF2-40B4-BE49-F238E27FC236}">
                <a16:creationId xmlns:a16="http://schemas.microsoft.com/office/drawing/2014/main" id="{6B3B4E41-B127-490C-AC1E-BF7850989343}"/>
              </a:ext>
            </a:extLst>
          </p:cNvPr>
          <p:cNvSpPr/>
          <p:nvPr/>
        </p:nvSpPr>
        <p:spPr>
          <a:xfrm>
            <a:off x="5637007" y="3544451"/>
            <a:ext cx="258182" cy="508510"/>
          </a:xfrm>
          <a:prstGeom prst="rightBrace">
            <a:avLst/>
          </a:prstGeom>
          <a:ln>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13" name="Rectangle 12">
            <a:extLst>
              <a:ext uri="{FF2B5EF4-FFF2-40B4-BE49-F238E27FC236}">
                <a16:creationId xmlns:a16="http://schemas.microsoft.com/office/drawing/2014/main" id="{7D8D41CA-34D6-40E5-A7C5-1286A6E641FC}"/>
              </a:ext>
            </a:extLst>
          </p:cNvPr>
          <p:cNvSpPr/>
          <p:nvPr/>
        </p:nvSpPr>
        <p:spPr>
          <a:xfrm>
            <a:off x="527125" y="3141233"/>
            <a:ext cx="5798371" cy="403218"/>
          </a:xfrm>
          <a:prstGeom prst="rect">
            <a:avLst/>
          </a:prstGeom>
          <a:solidFill>
            <a:srgbClr val="66CC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TextBox 13">
            <a:extLst>
              <a:ext uri="{FF2B5EF4-FFF2-40B4-BE49-F238E27FC236}">
                <a16:creationId xmlns:a16="http://schemas.microsoft.com/office/drawing/2014/main" id="{C5CE9B9B-4768-402A-8279-410E31855B03}"/>
              </a:ext>
            </a:extLst>
          </p:cNvPr>
          <p:cNvSpPr txBox="1"/>
          <p:nvPr/>
        </p:nvSpPr>
        <p:spPr>
          <a:xfrm>
            <a:off x="4206239" y="2272964"/>
            <a:ext cx="493776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3366CC"/>
                </a:solidFill>
                <a:effectLst/>
                <a:uLnTx/>
                <a:uFillTx/>
                <a:latin typeface="Corbel"/>
                <a:ea typeface="+mn-ea"/>
                <a:cs typeface="+mn-cs"/>
              </a:rPr>
              <a:t>“Background” on rock art which supports an </a:t>
            </a:r>
            <a:r>
              <a:rPr kumimoji="0" lang="en-AU" sz="1600" b="0" i="1" u="none" strike="noStrike" kern="1200" cap="none" spc="0" normalizeH="0" baseline="0" noProof="0" dirty="0">
                <a:ln>
                  <a:noFill/>
                </a:ln>
                <a:solidFill>
                  <a:srgbClr val="3366CC"/>
                </a:solidFill>
                <a:effectLst/>
                <a:uLnTx/>
                <a:uFillTx/>
                <a:latin typeface="Corbel"/>
                <a:ea typeface="+mn-ea"/>
                <a:cs typeface="+mn-cs"/>
              </a:rPr>
              <a:t>argument</a:t>
            </a:r>
            <a:r>
              <a:rPr kumimoji="0" lang="en-AU" sz="1600" b="0" i="0" u="none" strike="noStrike" kern="1200" cap="none" spc="0" normalizeH="0" baseline="0" noProof="0" dirty="0">
                <a:ln>
                  <a:noFill/>
                </a:ln>
                <a:solidFill>
                  <a:srgbClr val="3366CC"/>
                </a:solidFill>
                <a:effectLst/>
                <a:uLnTx/>
                <a:uFillTx/>
                <a:latin typeface="Corbel"/>
                <a:ea typeface="+mn-ea"/>
                <a:cs typeface="+mn-cs"/>
              </a:rPr>
              <a:t> that rock art is “a unique cultural resource to learn about Indigenous life as perceived by Indigenous people”.</a:t>
            </a:r>
          </a:p>
        </p:txBody>
      </p:sp>
      <p:cxnSp>
        <p:nvCxnSpPr>
          <p:cNvPr id="16" name="Straight Connector 15">
            <a:extLst>
              <a:ext uri="{FF2B5EF4-FFF2-40B4-BE49-F238E27FC236}">
                <a16:creationId xmlns:a16="http://schemas.microsoft.com/office/drawing/2014/main" id="{E56F78E5-DF13-452B-A9D1-807A52EC6B0E}"/>
              </a:ext>
            </a:extLst>
          </p:cNvPr>
          <p:cNvCxnSpPr/>
          <p:nvPr/>
        </p:nvCxnSpPr>
        <p:spPr>
          <a:xfrm flipH="1">
            <a:off x="3926541" y="2441175"/>
            <a:ext cx="322729" cy="755388"/>
          </a:xfrm>
          <a:prstGeom prst="line">
            <a:avLst/>
          </a:prstGeom>
          <a:ln>
            <a:solidFill>
              <a:srgbClr val="3366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5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3680"/>
            <a:ext cx="704088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A topic-based structure is also possible</a:t>
            </a:r>
          </a:p>
        </p:txBody>
      </p:sp>
      <p:sp>
        <p:nvSpPr>
          <p:cNvPr id="4" name="Rectangle 3"/>
          <p:cNvSpPr/>
          <p:nvPr/>
        </p:nvSpPr>
        <p:spPr>
          <a:xfrm>
            <a:off x="304800" y="794365"/>
            <a:ext cx="2407920" cy="4247317"/>
          </a:xfrm>
          <a:prstGeom prst="rect">
            <a:avLst/>
          </a:prstGeom>
        </p:spPr>
        <p:txBody>
          <a:bodyPr wrap="square">
            <a:spAutoFit/>
          </a:bodyPr>
          <a:lstStyle/>
          <a:p>
            <a:pPr marL="342900" marR="0" lvl="0" indent="-342900" algn="l" defTabSz="914400" rtl="0" eaLnBrk="1" fontAlgn="base" latinLnBrk="0" hangingPunct="1">
              <a:lnSpc>
                <a:spcPct val="90000"/>
              </a:lnSpc>
              <a:spcBef>
                <a:spcPct val="50000"/>
              </a:spcBef>
              <a:spcAft>
                <a:spcPct val="0"/>
              </a:spcAft>
              <a:buClrTx/>
              <a:buSzTx/>
              <a:buFontTx/>
              <a:buNone/>
              <a:tabLst/>
              <a:defRPr/>
            </a:pPr>
            <a:r>
              <a:rPr kumimoji="0" lang="en-AU" sz="2000" b="0" i="0" u="none" strike="noStrike" kern="0" cap="none" spc="0" normalizeH="0" baseline="0" noProof="0" dirty="0">
                <a:ln>
                  <a:noFill/>
                </a:ln>
                <a:solidFill>
                  <a:srgbClr val="482F92"/>
                </a:solidFill>
                <a:effectLst/>
                <a:uLnTx/>
                <a:uFillTx/>
                <a:latin typeface="Corbel"/>
                <a:ea typeface="+mn-ea"/>
                <a:cs typeface="+mn-cs"/>
              </a:rPr>
              <a:t>Introduction</a:t>
            </a:r>
          </a:p>
          <a:p>
            <a:pPr marL="342900" marR="0" lvl="0" indent="-342900" algn="l" defTabSz="914400" rtl="0" eaLnBrk="1" fontAlgn="base" latinLnBrk="0" hangingPunct="1">
              <a:lnSpc>
                <a:spcPct val="90000"/>
              </a:lnSpc>
              <a:spcBef>
                <a:spcPct val="50000"/>
              </a:spcBef>
              <a:spcAft>
                <a:spcPct val="0"/>
              </a:spcAft>
              <a:buClrTx/>
              <a:buSzTx/>
              <a:buFontTx/>
              <a:buNone/>
              <a:tabLst/>
              <a:defRPr/>
            </a:pPr>
            <a:r>
              <a:rPr kumimoji="0" lang="en-AU" sz="2000" b="0" i="0" u="none" strike="noStrike" kern="0" cap="none" spc="0" normalizeH="0" baseline="0" noProof="0" dirty="0">
                <a:ln>
                  <a:noFill/>
                </a:ln>
                <a:solidFill>
                  <a:srgbClr val="482F92"/>
                </a:solidFill>
                <a:effectLst/>
                <a:uLnTx/>
                <a:uFillTx/>
                <a:latin typeface="Corbel"/>
                <a:ea typeface="+mn-ea"/>
                <a:cs typeface="+mn-cs"/>
              </a:rPr>
              <a:t>Topic 1</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Introduction</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Sub-topic 1</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Sub-topic 2</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Sub-conclusion</a:t>
            </a:r>
          </a:p>
          <a:p>
            <a:pPr marL="342900" marR="0" lvl="0" indent="-342900" algn="l" defTabSz="914400" rtl="0" eaLnBrk="1" fontAlgn="base" latinLnBrk="0" hangingPunct="1">
              <a:lnSpc>
                <a:spcPct val="90000"/>
              </a:lnSpc>
              <a:spcBef>
                <a:spcPct val="50000"/>
              </a:spcBef>
              <a:spcAft>
                <a:spcPct val="0"/>
              </a:spcAft>
              <a:buClrTx/>
              <a:buSzTx/>
              <a:buFontTx/>
              <a:buNone/>
              <a:tabLst/>
              <a:defRPr/>
            </a:pPr>
            <a:r>
              <a:rPr kumimoji="0" lang="en-AU" sz="2000" b="0" i="0" u="none" strike="noStrike" kern="0" cap="none" spc="0" normalizeH="0" baseline="0" noProof="0" dirty="0">
                <a:ln>
                  <a:noFill/>
                </a:ln>
                <a:solidFill>
                  <a:srgbClr val="482F92"/>
                </a:solidFill>
                <a:effectLst/>
                <a:uLnTx/>
                <a:uFillTx/>
                <a:latin typeface="Corbel"/>
                <a:ea typeface="+mn-ea"/>
                <a:cs typeface="+mn-cs"/>
              </a:rPr>
              <a:t>Topic 2</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Introduction</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Analysis</a:t>
            </a:r>
          </a:p>
          <a:p>
            <a:pPr marL="463550" marR="0" lvl="3" indent="-228600" algn="l" defTabSz="914400" rtl="0" eaLnBrk="1" fontAlgn="base" latinLnBrk="0" hangingPunct="1">
              <a:lnSpc>
                <a:spcPct val="90000"/>
              </a:lnSpc>
              <a:spcBef>
                <a:spcPct val="10000"/>
              </a:spcBef>
              <a:spcAft>
                <a:spcPct val="0"/>
              </a:spcAft>
              <a:buClrTx/>
              <a:buSzTx/>
              <a:buFont typeface="Arial" charset="0"/>
              <a:buChar char="–"/>
              <a:tabLst/>
              <a:defRPr/>
            </a:pPr>
            <a:r>
              <a:rPr kumimoji="0" lang="en-AU" sz="2000" b="0" i="0" u="none" strike="noStrike" kern="0" cap="none" spc="0" normalizeH="0" baseline="0" noProof="0" dirty="0">
                <a:ln>
                  <a:noFill/>
                </a:ln>
                <a:solidFill>
                  <a:srgbClr val="000000"/>
                </a:solidFill>
                <a:effectLst/>
                <a:uLnTx/>
                <a:uFillTx/>
                <a:latin typeface="Corbel"/>
                <a:ea typeface="+mn-ea"/>
                <a:cs typeface="+mn-cs"/>
              </a:rPr>
              <a:t>Sub-conclusion</a:t>
            </a:r>
          </a:p>
          <a:p>
            <a:pPr marL="342900" marR="0" lvl="0" indent="-342900" algn="l" defTabSz="914400" rtl="0" eaLnBrk="1" fontAlgn="base" latinLnBrk="0" hangingPunct="1">
              <a:lnSpc>
                <a:spcPct val="90000"/>
              </a:lnSpc>
              <a:spcBef>
                <a:spcPct val="50000"/>
              </a:spcBef>
              <a:spcAft>
                <a:spcPct val="0"/>
              </a:spcAft>
              <a:buClrTx/>
              <a:buSzTx/>
              <a:buFontTx/>
              <a:buNone/>
              <a:tabLst/>
              <a:defRPr/>
            </a:pPr>
            <a:r>
              <a:rPr kumimoji="0" lang="en-AU" sz="2000" b="0" i="0" u="none" strike="noStrike" kern="0" cap="none" spc="0" normalizeH="0" baseline="0" noProof="0" dirty="0">
                <a:ln>
                  <a:noFill/>
                </a:ln>
                <a:solidFill>
                  <a:srgbClr val="482F92"/>
                </a:solidFill>
                <a:effectLst/>
                <a:uLnTx/>
                <a:uFillTx/>
                <a:latin typeface="Corbel"/>
                <a:ea typeface="+mn-ea"/>
                <a:cs typeface="+mn-cs"/>
              </a:rPr>
              <a:t>…</a:t>
            </a:r>
          </a:p>
          <a:p>
            <a:pPr marL="342900" marR="0" lvl="0" indent="-342900" algn="l" defTabSz="914400" rtl="0" eaLnBrk="1" fontAlgn="base" latinLnBrk="0" hangingPunct="1">
              <a:lnSpc>
                <a:spcPct val="90000"/>
              </a:lnSpc>
              <a:spcBef>
                <a:spcPct val="50000"/>
              </a:spcBef>
              <a:spcAft>
                <a:spcPct val="0"/>
              </a:spcAft>
              <a:buClrTx/>
              <a:buSzTx/>
              <a:buFontTx/>
              <a:buNone/>
              <a:tabLst/>
              <a:defRPr/>
            </a:pPr>
            <a:r>
              <a:rPr kumimoji="0" lang="en-AU" sz="2000" b="0" i="0" u="none" strike="noStrike" kern="0" cap="none" spc="0" normalizeH="0" baseline="0" noProof="0" dirty="0">
                <a:ln>
                  <a:noFill/>
                </a:ln>
                <a:solidFill>
                  <a:srgbClr val="482F92"/>
                </a:solidFill>
                <a:effectLst/>
                <a:uLnTx/>
                <a:uFillTx/>
                <a:latin typeface="Corbel"/>
                <a:ea typeface="+mn-ea"/>
                <a:cs typeface="+mn-cs"/>
              </a:rPr>
              <a:t>Conclusion</a:t>
            </a:r>
          </a:p>
        </p:txBody>
      </p:sp>
      <p:sp>
        <p:nvSpPr>
          <p:cNvPr id="6" name="TextBox 5"/>
          <p:cNvSpPr txBox="1"/>
          <p:nvPr/>
        </p:nvSpPr>
        <p:spPr>
          <a:xfrm>
            <a:off x="304800" y="5103674"/>
            <a:ext cx="6593840" cy="1754326"/>
          </a:xfrm>
          <a:prstGeom prst="rect">
            <a:avLst/>
          </a:prstGeom>
          <a:noFill/>
          <a:ln>
            <a:solidFill>
              <a:srgbClr val="482F9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00000"/>
                </a:solidFill>
                <a:effectLst/>
                <a:uLnTx/>
                <a:uFillTx/>
                <a:latin typeface="Corbel"/>
                <a:ea typeface="+mn-ea"/>
                <a:cs typeface="+mn-cs"/>
              </a:rPr>
              <a:t>Note that while </a:t>
            </a:r>
            <a:r>
              <a:rPr kumimoji="0" lang="en-AU" sz="1800" b="0" i="0" u="none" strike="noStrike" kern="0" cap="none" spc="0" normalizeH="0" baseline="0" noProof="0" dirty="0">
                <a:ln>
                  <a:noFill/>
                </a:ln>
                <a:solidFill>
                  <a:srgbClr val="990033"/>
                </a:solidFill>
                <a:effectLst/>
                <a:uLnTx/>
                <a:uFillTx/>
                <a:latin typeface="Corbel"/>
                <a:ea typeface="+mn-ea"/>
                <a:cs typeface="+mn-cs"/>
              </a:rPr>
              <a:t>experimental research</a:t>
            </a:r>
            <a:r>
              <a:rPr kumimoji="0" lang="en-AU" sz="1800" b="0" i="0" u="none" strike="noStrike" kern="0" cap="none" spc="0" normalizeH="0" baseline="0" noProof="0" dirty="0">
                <a:ln>
                  <a:noFill/>
                </a:ln>
                <a:solidFill>
                  <a:srgbClr val="000000"/>
                </a:solidFill>
                <a:effectLst/>
                <a:uLnTx/>
                <a:uFillTx/>
                <a:latin typeface="Corbel"/>
                <a:ea typeface="+mn-ea"/>
                <a:cs typeface="+mn-cs"/>
              </a:rPr>
              <a:t> </a:t>
            </a:r>
            <a:r>
              <a:rPr kumimoji="0" lang="en-AU" sz="1800" b="0" i="0" u="none" strike="noStrike" kern="0" cap="none" spc="0" normalizeH="0" baseline="0" noProof="0" dirty="0">
                <a:ln>
                  <a:noFill/>
                </a:ln>
                <a:solidFill>
                  <a:srgbClr val="008080"/>
                </a:solidFill>
                <a:effectLst/>
                <a:uLnTx/>
                <a:uFillTx/>
                <a:latin typeface="Corbel"/>
                <a:ea typeface="+mn-ea"/>
                <a:cs typeface="+mn-cs"/>
              </a:rPr>
              <a:t>often neatly separates methods, results and discussion, </a:t>
            </a:r>
            <a:r>
              <a:rPr kumimoji="0" lang="en-AU" sz="1800" b="0" i="0" u="none" strike="noStrike" kern="0" cap="none" spc="0" normalizeH="0" baseline="0" noProof="0" dirty="0">
                <a:ln>
                  <a:noFill/>
                </a:ln>
                <a:solidFill>
                  <a:srgbClr val="990033"/>
                </a:solidFill>
                <a:effectLst/>
                <a:uLnTx/>
                <a:uFillTx/>
                <a:latin typeface="Corbel"/>
                <a:ea typeface="+mn-ea"/>
                <a:cs typeface="+mn-cs"/>
              </a:rPr>
              <a:t>for theoretical theses or theses in the humanities</a:t>
            </a:r>
            <a:r>
              <a:rPr kumimoji="0" lang="en-AU" sz="1800" b="0" i="0" u="none" strike="noStrike" kern="0" cap="none" spc="0" normalizeH="0" baseline="0" noProof="0" dirty="0">
                <a:ln>
                  <a:noFill/>
                </a:ln>
                <a:solidFill>
                  <a:srgbClr val="000000"/>
                </a:solidFill>
                <a:effectLst/>
                <a:uLnTx/>
                <a:uFillTx/>
                <a:latin typeface="Corbel"/>
                <a:ea typeface="+mn-ea"/>
                <a:cs typeface="+mn-cs"/>
              </a:rPr>
              <a:t>, </a:t>
            </a:r>
            <a:r>
              <a:rPr kumimoji="0" lang="en-AU" sz="1800" b="0" i="0" u="none" strike="noStrike" kern="0" cap="none" spc="0" normalizeH="0" baseline="0" noProof="0" dirty="0">
                <a:ln>
                  <a:noFill/>
                </a:ln>
                <a:solidFill>
                  <a:srgbClr val="0000FF"/>
                </a:solidFill>
                <a:effectLst/>
                <a:uLnTx/>
                <a:uFillTx/>
                <a:latin typeface="Corbel"/>
                <a:ea typeface="+mn-ea"/>
                <a:cs typeface="+mn-cs"/>
              </a:rPr>
              <a:t>methods, results and discussion are often </a:t>
            </a:r>
            <a:r>
              <a:rPr kumimoji="0" lang="en-AU" sz="1800" b="0" i="1" u="none" strike="noStrike" kern="0" cap="none" spc="0" normalizeH="0" baseline="0" noProof="0" dirty="0">
                <a:ln>
                  <a:noFill/>
                </a:ln>
                <a:solidFill>
                  <a:srgbClr val="0000FF"/>
                </a:solidFill>
                <a:effectLst/>
                <a:uLnTx/>
                <a:uFillTx/>
                <a:latin typeface="Corbel"/>
                <a:ea typeface="+mn-ea"/>
                <a:cs typeface="+mn-cs"/>
              </a:rPr>
              <a:t>melded together</a:t>
            </a:r>
            <a:r>
              <a:rPr kumimoji="0" lang="en-AU" sz="1800" b="0" i="0" u="none" strike="noStrike" kern="0" cap="none" spc="0" normalizeH="0" baseline="0" noProof="0" dirty="0">
                <a:ln>
                  <a:noFill/>
                </a:ln>
                <a:solidFill>
                  <a:srgbClr val="0000FF"/>
                </a:solidFill>
                <a:effectLst/>
                <a:uLnTx/>
                <a:uFillTx/>
                <a:latin typeface="Corbel"/>
                <a:ea typeface="+mn-ea"/>
                <a:cs typeface="+mn-cs"/>
              </a:rPr>
              <a:t> </a:t>
            </a:r>
            <a:r>
              <a:rPr kumimoji="0" lang="en-AU" sz="1800" b="0" i="0" u="none" strike="noStrike" kern="0" cap="none" spc="0" normalizeH="0" baseline="0" noProof="0" dirty="0">
                <a:ln>
                  <a:noFill/>
                </a:ln>
                <a:solidFill>
                  <a:srgbClr val="008080"/>
                </a:solidFill>
                <a:effectLst/>
                <a:uLnTx/>
                <a:uFillTx/>
                <a:latin typeface="Corbel"/>
                <a:ea typeface="+mn-ea"/>
                <a:cs typeface="+mn-cs"/>
              </a:rPr>
              <a:t>and</a:t>
            </a:r>
            <a:r>
              <a:rPr kumimoji="0" lang="en-AU" sz="1800" b="0" i="0" u="none" strike="noStrike" kern="0" cap="none" spc="0" normalizeH="0" baseline="0" noProof="0" dirty="0">
                <a:ln>
                  <a:noFill/>
                </a:ln>
                <a:solidFill>
                  <a:srgbClr val="0000FF"/>
                </a:solidFill>
                <a:effectLst/>
                <a:uLnTx/>
                <a:uFillTx/>
                <a:latin typeface="Corbel"/>
                <a:ea typeface="+mn-ea"/>
                <a:cs typeface="+mn-cs"/>
              </a:rPr>
              <a:t> </a:t>
            </a:r>
            <a:r>
              <a:rPr kumimoji="0" lang="en-AU" sz="1800" b="0" i="0" u="none" strike="noStrike" kern="0" cap="none" spc="0" normalizeH="0" baseline="0" noProof="0" dirty="0">
                <a:ln>
                  <a:noFill/>
                </a:ln>
                <a:solidFill>
                  <a:srgbClr val="008080"/>
                </a:solidFill>
                <a:effectLst/>
                <a:uLnTx/>
                <a:uFillTx/>
                <a:latin typeface="Corbel"/>
                <a:ea typeface="+mn-ea"/>
                <a:cs typeface="+mn-cs"/>
              </a:rPr>
              <a:t>methods can be more implicit </a:t>
            </a:r>
            <a:r>
              <a:rPr kumimoji="0" lang="en-AU" sz="1800" b="0" i="0" u="none" strike="noStrike" kern="0" cap="none" spc="0" normalizeH="0" baseline="0" noProof="0" dirty="0">
                <a:ln>
                  <a:noFill/>
                </a:ln>
                <a:solidFill>
                  <a:srgbClr val="000000"/>
                </a:solidFill>
                <a:effectLst/>
                <a:uLnTx/>
                <a:uFillTx/>
                <a:latin typeface="Corbel"/>
                <a:ea typeface="+mn-ea"/>
                <a:cs typeface="+mn-cs"/>
              </a:rPr>
              <a:t>(not explained, just </a:t>
            </a:r>
            <a:r>
              <a:rPr kumimoji="0" lang="en-AU" sz="1800" b="0" i="1" u="none" strike="noStrike" kern="0" cap="none" spc="0" normalizeH="0" baseline="0" noProof="0" dirty="0">
                <a:ln>
                  <a:noFill/>
                </a:ln>
                <a:solidFill>
                  <a:srgbClr val="000000"/>
                </a:solidFill>
                <a:effectLst/>
                <a:uLnTx/>
                <a:uFillTx/>
                <a:latin typeface="Corbel"/>
                <a:ea typeface="+mn-ea"/>
                <a:cs typeface="+mn-cs"/>
              </a:rPr>
              <a:t>done</a:t>
            </a:r>
            <a:r>
              <a:rPr kumimoji="0" lang="en-AU" sz="1800" b="0" i="0" u="none" strike="noStrike" kern="0" cap="none" spc="0" normalizeH="0" baseline="0" noProof="0" dirty="0">
                <a:ln>
                  <a:noFill/>
                </a:ln>
                <a:solidFill>
                  <a:srgbClr val="000000"/>
                </a:solidFill>
                <a:effectLst/>
                <a:uLnTx/>
                <a:uFillTx/>
                <a:latin typeface="Corbel"/>
                <a:ea typeface="+mn-ea"/>
                <a:cs typeface="+mn-cs"/>
              </a:rPr>
              <a:t>: e.g. critical engagement with relevant literature on the topic)</a:t>
            </a:r>
            <a:r>
              <a:rPr kumimoji="0" lang="en-AU" sz="1800" b="0" i="0" u="none" strike="noStrike" kern="0" cap="none" spc="0" normalizeH="0" baseline="0" noProof="0" dirty="0">
                <a:ln>
                  <a:noFill/>
                </a:ln>
                <a:solidFill>
                  <a:srgbClr val="008080"/>
                </a:solidFill>
                <a:effectLst/>
                <a:uLnTx/>
                <a:uFillTx/>
                <a:latin typeface="Corbel"/>
                <a:ea typeface="+mn-ea"/>
                <a:cs typeface="+mn-cs"/>
              </a:rPr>
              <a:t> and their explication leads immediately to results.</a:t>
            </a:r>
          </a:p>
        </p:txBody>
      </p:sp>
      <p:sp>
        <p:nvSpPr>
          <p:cNvPr id="7" name="TextBox 6"/>
          <p:cNvSpPr txBox="1"/>
          <p:nvPr/>
        </p:nvSpPr>
        <p:spPr>
          <a:xfrm>
            <a:off x="3111006" y="794365"/>
            <a:ext cx="5697714" cy="38318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80"/>
                </a:solidFill>
                <a:effectLst/>
                <a:uLnTx/>
                <a:uFillTx/>
                <a:latin typeface="Corbel"/>
                <a:ea typeface="+mn-ea"/>
                <a:cs typeface="+mn-cs"/>
              </a:rPr>
              <a:t>Revisiting Consanguineous Marriage in the Greater Middle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8080"/>
                </a:solidFill>
                <a:effectLst/>
                <a:uLnTx/>
                <a:uFillTx/>
                <a:latin typeface="Corbel"/>
                <a:ea typeface="+mn-ea"/>
                <a:cs typeface="+mn-cs"/>
              </a:rPr>
              <a:t>East: Milk, Blood, and Bedouins</a:t>
            </a:r>
            <a:r>
              <a:rPr kumimoji="0" lang="en-US" sz="1800" b="0" i="0" u="none" strike="noStrike" kern="1200" cap="none" spc="0" normalizeH="0" baseline="30000" noProof="0" dirty="0">
                <a:ln>
                  <a:noFill/>
                </a:ln>
                <a:solidFill>
                  <a:srgbClr val="008080"/>
                </a:solidFill>
                <a:effectLst/>
                <a:uLnTx/>
                <a:uFillTx/>
                <a:latin typeface="Corbel"/>
                <a:ea typeface="+mn-ea"/>
                <a:cs typeface="+mn-cs"/>
              </a:rPr>
              <a:t>1</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[Introduction]</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Debating Middle Eastern matrimonial exceptionalism</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Genetic drawbacks of consanguinity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Lactase persistence and Arabian Bedouins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Gene flows into Arabia</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err="1">
                <a:ln>
                  <a:noFill/>
                </a:ln>
                <a:solidFill>
                  <a:srgbClr val="000000">
                    <a:lumMod val="65000"/>
                    <a:lumOff val="35000"/>
                  </a:srgbClr>
                </a:solidFill>
                <a:effectLst/>
                <a:uLnTx/>
                <a:uFillTx/>
                <a:latin typeface="Corbel"/>
                <a:ea typeface="+mn-ea"/>
                <a:cs typeface="+mn-cs"/>
              </a:rPr>
              <a:t>Modeling</a:t>
            </a: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selective pressures on Bedouin marriage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Support from the historical and ethnographic record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Bedouin marriage practices and the wider Arab world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Conclusion</a:t>
            </a:r>
          </a:p>
        </p:txBody>
      </p:sp>
    </p:spTree>
    <p:extLst>
      <p:ext uri="{BB962C8B-B14F-4D97-AF65-F5344CB8AC3E}">
        <p14:creationId xmlns:p14="http://schemas.microsoft.com/office/powerpoint/2010/main" val="423715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noChangeArrowheads="1"/>
          </p:cNvSpPr>
          <p:nvPr>
            <p:ph idx="4294967295"/>
          </p:nvPr>
        </p:nvSpPr>
        <p:spPr>
          <a:xfrm>
            <a:off x="366618" y="1268760"/>
            <a:ext cx="8568952" cy="1673647"/>
          </a:xfrm>
        </p:spPr>
        <p:txBody>
          <a:bodyPr/>
          <a:lstStyle/>
          <a:p>
            <a:pPr marL="0" indent="0" eaLnBrk="1" hangingPunct="1">
              <a:spcAft>
                <a:spcPts val="1200"/>
              </a:spcAft>
              <a:buFont typeface="Wingdings" pitchFamily="2" charset="2"/>
              <a:buNone/>
            </a:pPr>
            <a:r>
              <a:rPr lang="en-AU" sz="2000" b="1" dirty="0"/>
              <a:t>So if you are a food technologist, what is wrong with this?</a:t>
            </a:r>
          </a:p>
          <a:p>
            <a:pPr marL="0" indent="0" eaLnBrk="1" hangingPunct="1">
              <a:buClr>
                <a:schemeClr val="tx1"/>
              </a:buClr>
              <a:buNone/>
            </a:pPr>
            <a:r>
              <a:rPr lang="en-AU" sz="2000" dirty="0"/>
              <a:t>“The shelf life of </a:t>
            </a:r>
            <a:r>
              <a:rPr lang="en-AU" sz="2000" dirty="0">
                <a:solidFill>
                  <a:srgbClr val="FF5050"/>
                </a:solidFill>
              </a:rPr>
              <a:t>some foods </a:t>
            </a:r>
            <a:r>
              <a:rPr lang="en-AU" sz="2000" dirty="0">
                <a:solidFill>
                  <a:srgbClr val="3333FF"/>
                </a:solidFill>
              </a:rPr>
              <a:t>can be significantly extended </a:t>
            </a:r>
            <a:r>
              <a:rPr lang="en-AU" sz="2000" dirty="0">
                <a:solidFill>
                  <a:srgbClr val="006666"/>
                </a:solidFill>
              </a:rPr>
              <a:t>by vacuum packaging or by replacing the air in the food container with an inert gas like N</a:t>
            </a:r>
            <a:r>
              <a:rPr lang="en-AU" sz="2000" baseline="-10000" dirty="0">
                <a:solidFill>
                  <a:srgbClr val="006666"/>
                </a:solidFill>
              </a:rPr>
              <a:t>2</a:t>
            </a:r>
            <a:r>
              <a:rPr lang="en-AU" sz="2000" dirty="0"/>
              <a:t>, a process known as modified atmosphere packaging (ref.).”</a:t>
            </a:r>
          </a:p>
          <a:p>
            <a:pPr marL="0" indent="0" eaLnBrk="1" hangingPunct="1">
              <a:lnSpc>
                <a:spcPct val="90000"/>
              </a:lnSpc>
              <a:buClr>
                <a:schemeClr val="tx1"/>
              </a:buClr>
              <a:buNone/>
            </a:pPr>
            <a:endParaRPr lang="en-AU" sz="2200" dirty="0">
              <a:solidFill>
                <a:srgbClr val="0000FF"/>
              </a:solidFill>
            </a:endParaRPr>
          </a:p>
        </p:txBody>
      </p:sp>
      <p:sp>
        <p:nvSpPr>
          <p:cNvPr id="4" name="TextBox 3"/>
          <p:cNvSpPr txBox="1"/>
          <p:nvPr/>
        </p:nvSpPr>
        <p:spPr>
          <a:xfrm>
            <a:off x="391226" y="208236"/>
            <a:ext cx="8352928" cy="8463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lang="en-AU" sz="2400" dirty="0">
                <a:solidFill>
                  <a:srgbClr val="A50021"/>
                </a:solidFill>
                <a:latin typeface="Corbel"/>
              </a:rPr>
              <a:t>G</a:t>
            </a:r>
            <a:r>
              <a:rPr kumimoji="0" lang="en-AU" sz="2400" b="0" i="0" u="none" strike="noStrike" kern="1200" cap="none" spc="0" normalizeH="0" baseline="0" noProof="0" dirty="0" err="1">
                <a:ln>
                  <a:noFill/>
                </a:ln>
                <a:solidFill>
                  <a:srgbClr val="A50021"/>
                </a:solidFill>
                <a:effectLst/>
                <a:uLnTx/>
                <a:uFillTx/>
                <a:latin typeface="Corbel"/>
                <a:ea typeface="+mn-ea"/>
                <a:cs typeface="+mn-cs"/>
              </a:rPr>
              <a:t>ood</a:t>
            </a:r>
            <a:r>
              <a:rPr kumimoji="0" lang="en-AU" sz="2400" b="0" i="0" u="none" strike="noStrike" kern="1200" cap="none" spc="0" normalizeH="0" baseline="0" noProof="0" dirty="0">
                <a:ln>
                  <a:noFill/>
                </a:ln>
                <a:solidFill>
                  <a:srgbClr val="A50021"/>
                </a:solidFill>
                <a:effectLst/>
                <a:uLnTx/>
                <a:uFillTx/>
                <a:latin typeface="Corbel"/>
                <a:ea typeface="+mn-ea"/>
                <a:cs typeface="+mn-cs"/>
              </a:rPr>
              <a:t> academic writing answers the reader’s questions.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000" b="0" i="0" u="none" strike="noStrike" kern="1200" cap="none" spc="0" normalizeH="0" baseline="0" noProof="0" dirty="0">
                <a:ln>
                  <a:noFill/>
                </a:ln>
                <a:solidFill>
                  <a:srgbClr val="000000">
                    <a:lumMod val="50000"/>
                    <a:lumOff val="50000"/>
                  </a:srgbClr>
                </a:solidFill>
                <a:effectLst/>
                <a:uLnTx/>
                <a:uFillTx/>
                <a:latin typeface="Corbel"/>
                <a:ea typeface="+mn-ea"/>
                <a:cs typeface="+mn-cs"/>
              </a:rPr>
              <a:t>And your reader wants to learn from your research.</a:t>
            </a:r>
          </a:p>
        </p:txBody>
      </p:sp>
      <p:cxnSp>
        <p:nvCxnSpPr>
          <p:cNvPr id="13" name="Straight Connector 12"/>
          <p:cNvCxnSpPr/>
          <p:nvPr/>
        </p:nvCxnSpPr>
        <p:spPr>
          <a:xfrm>
            <a:off x="2166818" y="2128937"/>
            <a:ext cx="122413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374730" y="2128937"/>
            <a:ext cx="1368152" cy="91619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7488" y="2942407"/>
            <a:ext cx="194993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Which foods?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these foods?</a:t>
            </a:r>
          </a:p>
        </p:txBody>
      </p:sp>
      <p:cxnSp>
        <p:nvCxnSpPr>
          <p:cNvPr id="19" name="Straight Connector 18"/>
          <p:cNvCxnSpPr/>
          <p:nvPr/>
        </p:nvCxnSpPr>
        <p:spPr>
          <a:xfrm>
            <a:off x="3534970" y="2128937"/>
            <a:ext cx="294661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706440" y="2128937"/>
            <a:ext cx="1301836" cy="871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42882" y="2942407"/>
            <a:ext cx="162303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much by?</a:t>
            </a:r>
          </a:p>
        </p:txBody>
      </p:sp>
      <p:cxnSp>
        <p:nvCxnSpPr>
          <p:cNvPr id="25" name="Straight Connector 24"/>
          <p:cNvCxnSpPr/>
          <p:nvPr/>
        </p:nvCxnSpPr>
        <p:spPr>
          <a:xfrm>
            <a:off x="438626" y="2416969"/>
            <a:ext cx="69847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17910" y="2944801"/>
            <a:ext cx="230802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does this help?</a:t>
            </a:r>
          </a:p>
        </p:txBody>
      </p:sp>
      <p:cxnSp>
        <p:nvCxnSpPr>
          <p:cNvPr id="36" name="Straight Connector 35"/>
          <p:cNvCxnSpPr/>
          <p:nvPr/>
        </p:nvCxnSpPr>
        <p:spPr>
          <a:xfrm>
            <a:off x="6481582" y="2416969"/>
            <a:ext cx="0" cy="5254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2"/>
          <p:cNvSpPr txBox="1">
            <a:spLocks/>
          </p:cNvSpPr>
          <p:nvPr/>
        </p:nvSpPr>
        <p:spPr>
          <a:xfrm>
            <a:off x="366618" y="3734495"/>
            <a:ext cx="8229600" cy="2373889"/>
          </a:xfrm>
          <a:prstGeom prst="rect">
            <a:avLst/>
          </a:prstGeom>
        </p:spPr>
        <p:txBody>
          <a:bodyPr>
            <a:noAutofit/>
          </a:bodyPr>
          <a:lst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marR="0" lvl="0" indent="0" algn="l" defTabSz="914400" rtl="0" eaLnBrk="1" fontAlgn="auto" latinLnBrk="0" hangingPunct="1">
              <a:lnSpc>
                <a:spcPct val="100000"/>
              </a:lnSpc>
              <a:spcBef>
                <a:spcPts val="0"/>
              </a:spcBef>
              <a:spcAft>
                <a:spcPts val="0"/>
              </a:spcAft>
              <a:buClr>
                <a:srgbClr val="BDA14E"/>
              </a:buClr>
              <a:buSzPct val="80000"/>
              <a:buFont typeface="Wingdings 2"/>
              <a:buNone/>
              <a:tabLst/>
              <a:defRPr/>
            </a:pPr>
            <a:r>
              <a:rPr kumimoji="0" lang="en-AU" sz="1900" b="1" i="0" u="none" strike="noStrike" kern="1200" cap="none" spc="0" normalizeH="0" baseline="0" noProof="0" dirty="0">
                <a:ln>
                  <a:noFill/>
                </a:ln>
                <a:solidFill>
                  <a:srgbClr val="000000"/>
                </a:solidFill>
                <a:effectLst/>
                <a:uLnTx/>
                <a:uFillTx/>
                <a:latin typeface="Corbel"/>
                <a:ea typeface="+mn-ea"/>
                <a:cs typeface="+mn-cs"/>
              </a:rPr>
              <a:t>Improved version: </a:t>
            </a:r>
            <a:r>
              <a:rPr kumimoji="0" lang="en-AU" sz="1900" b="0" i="0" u="none" strike="noStrike" kern="1200" cap="none" spc="0" normalizeH="0" baseline="0" noProof="0" dirty="0">
                <a:ln>
                  <a:noFill/>
                </a:ln>
                <a:solidFill>
                  <a:srgbClr val="006666"/>
                </a:solidFill>
                <a:effectLst/>
                <a:uLnTx/>
                <a:uFillTx/>
                <a:latin typeface="Corbel"/>
                <a:ea typeface="+mn-ea"/>
                <a:cs typeface="+mn-cs"/>
              </a:rPr>
              <a:t>“In determining the best packaging for a food product, it is important to take into account that food quality can deteriorate not only as a result of bacterial or fungal action, but also as a result of chemical reactions. For example, </a:t>
            </a:r>
            <a:r>
              <a:rPr kumimoji="0" lang="en-AU" sz="1900" b="0" i="0" u="none" strike="noStrike" kern="1200" cap="none" spc="0" normalizeH="0" baseline="0" noProof="0" dirty="0">
                <a:ln>
                  <a:noFill/>
                </a:ln>
                <a:solidFill>
                  <a:srgbClr val="FF5050"/>
                </a:solidFill>
                <a:effectLst/>
                <a:uLnTx/>
                <a:uFillTx/>
                <a:latin typeface="Corbel"/>
                <a:ea typeface="+mn-ea"/>
                <a:cs typeface="+mn-cs"/>
              </a:rPr>
              <a:t>lipids in foods can go rancid as a result of oxidation </a:t>
            </a:r>
            <a:r>
              <a:rPr kumimoji="0" lang="en-AU" sz="1900" b="0" i="0" u="none" strike="noStrike" kern="1200" cap="none" spc="0" normalizeH="0" baseline="0" noProof="0" dirty="0">
                <a:ln>
                  <a:noFill/>
                </a:ln>
                <a:solidFill>
                  <a:srgbClr val="006666"/>
                </a:solidFill>
                <a:effectLst/>
                <a:uLnTx/>
                <a:uFillTx/>
                <a:latin typeface="Corbel"/>
                <a:ea typeface="+mn-ea"/>
                <a:cs typeface="+mn-cs"/>
              </a:rPr>
              <a:t>(ref.). If this is a problem for a particular food product, then the shelf life of this type of food </a:t>
            </a:r>
            <a:r>
              <a:rPr kumimoji="0" lang="en-AU" sz="1900" b="0" i="0" u="none" strike="noStrike" kern="1200" cap="none" spc="0" normalizeH="0" baseline="0" noProof="0" dirty="0">
                <a:ln>
                  <a:noFill/>
                </a:ln>
                <a:solidFill>
                  <a:srgbClr val="FF5050"/>
                </a:solidFill>
                <a:effectLst/>
                <a:uLnTx/>
                <a:uFillTx/>
                <a:latin typeface="Corbel"/>
                <a:ea typeface="+mn-ea"/>
                <a:cs typeface="+mn-cs"/>
              </a:rPr>
              <a:t>can be extended by removing the O</a:t>
            </a:r>
            <a:r>
              <a:rPr kumimoji="0" lang="en-AU" sz="1900" b="0" i="0" u="none" strike="noStrike" kern="1200" cap="none" spc="0" normalizeH="0" baseline="-20000" noProof="0" dirty="0">
                <a:ln>
                  <a:noFill/>
                </a:ln>
                <a:solidFill>
                  <a:srgbClr val="FF5050"/>
                </a:solidFill>
                <a:effectLst/>
                <a:uLnTx/>
                <a:uFillTx/>
                <a:latin typeface="Corbel"/>
                <a:ea typeface="+mn-ea"/>
                <a:cs typeface="+mn-cs"/>
              </a:rPr>
              <a:t>2</a:t>
            </a:r>
            <a:r>
              <a:rPr kumimoji="0" lang="en-AU" sz="1900" b="0" i="0" u="none" strike="noStrike" kern="1200" cap="none" spc="0" normalizeH="0" baseline="0" noProof="0" dirty="0">
                <a:ln>
                  <a:noFill/>
                </a:ln>
                <a:solidFill>
                  <a:srgbClr val="FF5050"/>
                </a:solidFill>
                <a:effectLst/>
                <a:uLnTx/>
                <a:uFillTx/>
                <a:latin typeface="Corbel"/>
                <a:ea typeface="+mn-ea"/>
                <a:cs typeface="+mn-cs"/>
              </a:rPr>
              <a:t> from the food container </a:t>
            </a:r>
            <a:r>
              <a:rPr kumimoji="0" lang="en-AU" sz="1900" b="0" i="0" u="none" strike="noStrike" kern="1200" cap="none" spc="0" normalizeH="0" baseline="0" noProof="0" dirty="0">
                <a:ln>
                  <a:noFill/>
                </a:ln>
                <a:solidFill>
                  <a:srgbClr val="006666"/>
                </a:solidFill>
                <a:effectLst/>
                <a:uLnTx/>
                <a:uFillTx/>
                <a:latin typeface="Corbel"/>
                <a:ea typeface="+mn-ea"/>
                <a:cs typeface="+mn-cs"/>
              </a:rPr>
              <a:t>either through vacuum packaging or by replacing the air in the container with an inert gas like N</a:t>
            </a:r>
            <a:r>
              <a:rPr kumimoji="0" lang="en-AU" sz="1900" b="0" i="0" u="none" strike="noStrike" kern="1200" cap="none" spc="0" normalizeH="0" baseline="-10000" noProof="0" dirty="0">
                <a:ln>
                  <a:noFill/>
                </a:ln>
                <a:solidFill>
                  <a:srgbClr val="006666"/>
                </a:solidFill>
                <a:effectLst/>
                <a:uLnTx/>
                <a:uFillTx/>
                <a:latin typeface="Corbel"/>
                <a:ea typeface="+mn-ea"/>
                <a:cs typeface="+mn-cs"/>
              </a:rPr>
              <a:t>2</a:t>
            </a:r>
            <a:r>
              <a:rPr kumimoji="0" lang="en-AU" sz="1900" b="0" i="0" u="none" strike="noStrike" kern="1200" cap="none" spc="0" normalizeH="0" baseline="0" noProof="0" dirty="0">
                <a:ln>
                  <a:noFill/>
                </a:ln>
                <a:solidFill>
                  <a:srgbClr val="006666"/>
                </a:solidFill>
                <a:effectLst/>
                <a:uLnTx/>
                <a:uFillTx/>
                <a:latin typeface="Corbel"/>
                <a:ea typeface="+mn-ea"/>
                <a:cs typeface="+mn-cs"/>
              </a:rPr>
              <a:t>, a process known as modified atmosphere packaging (ref.).”</a:t>
            </a:r>
          </a:p>
        </p:txBody>
      </p:sp>
    </p:spTree>
    <p:extLst>
      <p:ext uri="{BB962C8B-B14F-4D97-AF65-F5344CB8AC3E}">
        <p14:creationId xmlns:p14="http://schemas.microsoft.com/office/powerpoint/2010/main" val="28244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p:bldP spid="21" grpId="0"/>
      <p:bldP spid="27"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9" y="821423"/>
            <a:ext cx="4772031" cy="49859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panose="020B0503020204020204" pitchFamily="34" charset="0"/>
                <a:ea typeface="+mn-ea"/>
                <a:cs typeface="+mn-cs"/>
              </a:rPr>
              <a:t>To write a successful thesis: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AU"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Manage the project &amp; use productivity enhancing tools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Have a clear </a:t>
            </a:r>
            <a:r>
              <a:rPr kumimoji="0" lang="en-US" sz="2000" b="0" i="0" u="none" strike="noStrike" kern="1200" cap="none" spc="0" normalizeH="0" baseline="0" noProof="0" dirty="0" err="1">
                <a:ln>
                  <a:noFill/>
                </a:ln>
                <a:solidFill>
                  <a:prstClr val="white">
                    <a:lumMod val="65000"/>
                  </a:prstClr>
                </a:solidFill>
                <a:effectLst/>
                <a:uLnTx/>
                <a:uFillTx/>
                <a:latin typeface="Corbel" panose="020B0503020204020204" pitchFamily="34" charset="0"/>
                <a:ea typeface="+mn-ea"/>
                <a:cs typeface="+mn-cs"/>
              </a:rPr>
              <a:t>conceptualisation</a:t>
            </a: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 of what you are trying to achieve</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effectLst/>
                <a:uLnTx/>
                <a:uFillTx/>
                <a:latin typeface="Corbel" panose="020B0503020204020204" pitchFamily="34" charset="0"/>
                <a:ea typeface="+mn-ea"/>
                <a:cs typeface="+mn-cs"/>
              </a:rPr>
              <a:t>Use the expectations of each structural element to construct effective structures / sections / chapters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Use editing guidelines and tools to effectively edit and proofread your writing</a:t>
            </a:r>
            <a:endParaRPr kumimoji="0" lang="en-AU" sz="28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endParaRPr>
          </a:p>
        </p:txBody>
      </p:sp>
      <p:grpSp>
        <p:nvGrpSpPr>
          <p:cNvPr id="4" name="Group 3">
            <a:extLst>
              <a:ext uri="{FF2B5EF4-FFF2-40B4-BE49-F238E27FC236}">
                <a16:creationId xmlns:a16="http://schemas.microsoft.com/office/drawing/2014/main" id="{966DF4F6-6C0B-4709-86F0-5C1AD3FB0513}"/>
              </a:ext>
            </a:extLst>
          </p:cNvPr>
          <p:cNvGrpSpPr/>
          <p:nvPr/>
        </p:nvGrpSpPr>
        <p:grpSpPr>
          <a:xfrm>
            <a:off x="4164572" y="3412202"/>
            <a:ext cx="1058239" cy="2059621"/>
            <a:chOff x="4022332" y="3625562"/>
            <a:chExt cx="1058239" cy="2059621"/>
          </a:xfrm>
        </p:grpSpPr>
        <p:cxnSp>
          <p:nvCxnSpPr>
            <p:cNvPr id="5" name="Straight Connector 4">
              <a:extLst>
                <a:ext uri="{FF2B5EF4-FFF2-40B4-BE49-F238E27FC236}">
                  <a16:creationId xmlns:a16="http://schemas.microsoft.com/office/drawing/2014/main" id="{B687C370-E820-4378-B396-E5CC52E11398}"/>
                </a:ext>
              </a:extLst>
            </p:cNvPr>
            <p:cNvCxnSpPr/>
            <p:nvPr/>
          </p:nvCxnSpPr>
          <p:spPr>
            <a:xfrm>
              <a:off x="4022332" y="4206587"/>
              <a:ext cx="1058239" cy="0"/>
            </a:xfrm>
            <a:prstGeom prst="line">
              <a:avLst/>
            </a:prstGeom>
            <a:noFill/>
            <a:ln w="6350" cap="rnd" cmpd="sng" algn="ctr">
              <a:solidFill>
                <a:srgbClr val="008080"/>
              </a:solidFill>
              <a:prstDash val="solid"/>
            </a:ln>
            <a:effectLst/>
          </p:spPr>
        </p:cxnSp>
        <p:cxnSp>
          <p:nvCxnSpPr>
            <p:cNvPr id="6" name="Straight Connector 5">
              <a:extLst>
                <a:ext uri="{FF2B5EF4-FFF2-40B4-BE49-F238E27FC236}">
                  <a16:creationId xmlns:a16="http://schemas.microsoft.com/office/drawing/2014/main" id="{89C73013-063E-44F6-A807-9C64CE6ACC20}"/>
                </a:ext>
              </a:extLst>
            </p:cNvPr>
            <p:cNvCxnSpPr>
              <a:cxnSpLocks/>
            </p:cNvCxnSpPr>
            <p:nvPr/>
          </p:nvCxnSpPr>
          <p:spPr>
            <a:xfrm>
              <a:off x="5080571" y="3625562"/>
              <a:ext cx="0" cy="2059621"/>
            </a:xfrm>
            <a:prstGeom prst="line">
              <a:avLst/>
            </a:prstGeom>
            <a:noFill/>
            <a:ln w="6350" cap="rnd" cmpd="sng" algn="ctr">
              <a:solidFill>
                <a:srgbClr val="008080"/>
              </a:solidFill>
              <a:prstDash val="solid"/>
            </a:ln>
            <a:effectLst/>
          </p:spPr>
        </p:cxnSp>
      </p:grpSp>
      <p:sp>
        <p:nvSpPr>
          <p:cNvPr id="7" name="Rectangle 6">
            <a:extLst>
              <a:ext uri="{FF2B5EF4-FFF2-40B4-BE49-F238E27FC236}">
                <a16:creationId xmlns:a16="http://schemas.microsoft.com/office/drawing/2014/main" id="{D144F587-36D1-4B57-8CDF-7F649D500004}"/>
              </a:ext>
            </a:extLst>
          </p:cNvPr>
          <p:cNvSpPr/>
          <p:nvPr/>
        </p:nvSpPr>
        <p:spPr>
          <a:xfrm>
            <a:off x="5318061" y="3412202"/>
            <a:ext cx="1853629" cy="2139047"/>
          </a:xfrm>
          <a:prstGeom prst="rect">
            <a:avLst/>
          </a:prstGeom>
        </p:spPr>
        <p:txBody>
          <a:bodyPr wrap="square">
            <a:spAutoFit/>
          </a:bodyPr>
          <a:lstStyle/>
          <a:p>
            <a:pPr>
              <a:spcAft>
                <a:spcPts val="600"/>
              </a:spcAft>
              <a:defRPr/>
            </a:pPr>
            <a:r>
              <a:rPr lang="en-AU" dirty="0">
                <a:solidFill>
                  <a:srgbClr val="008080"/>
                </a:solidFill>
                <a:latin typeface="Corbel"/>
              </a:rPr>
              <a:t>Abstract</a:t>
            </a:r>
          </a:p>
          <a:p>
            <a:pPr>
              <a:spcAft>
                <a:spcPts val="600"/>
              </a:spcAft>
              <a:defRPr/>
            </a:pPr>
            <a:r>
              <a:rPr lang="en-AU" dirty="0">
                <a:solidFill>
                  <a:srgbClr val="008080"/>
                </a:solidFill>
                <a:latin typeface="Corbel"/>
              </a:rPr>
              <a:t>Introduction</a:t>
            </a:r>
          </a:p>
          <a:p>
            <a:pPr>
              <a:spcAft>
                <a:spcPts val="600"/>
              </a:spcAft>
              <a:defRPr/>
            </a:pPr>
            <a:r>
              <a:rPr lang="en-AU" dirty="0">
                <a:solidFill>
                  <a:srgbClr val="008080"/>
                </a:solidFill>
                <a:latin typeface="Corbel"/>
              </a:rPr>
              <a:t>Literature review</a:t>
            </a:r>
          </a:p>
          <a:p>
            <a:pPr>
              <a:spcAft>
                <a:spcPts val="600"/>
              </a:spcAft>
              <a:defRPr/>
            </a:pPr>
            <a:r>
              <a:rPr lang="en-AU" dirty="0">
                <a:solidFill>
                  <a:srgbClr val="008080"/>
                </a:solidFill>
                <a:latin typeface="Corbel"/>
              </a:rPr>
              <a:t>Methods</a:t>
            </a:r>
          </a:p>
          <a:p>
            <a:pPr>
              <a:spcAft>
                <a:spcPts val="600"/>
              </a:spcAft>
              <a:defRPr/>
            </a:pPr>
            <a:r>
              <a:rPr lang="en-AU" dirty="0">
                <a:solidFill>
                  <a:srgbClr val="008080"/>
                </a:solidFill>
                <a:latin typeface="Corbel"/>
              </a:rPr>
              <a:t>Results</a:t>
            </a:r>
          </a:p>
          <a:p>
            <a:pPr>
              <a:spcAft>
                <a:spcPts val="600"/>
              </a:spcAft>
              <a:defRPr/>
            </a:pPr>
            <a:r>
              <a:rPr lang="en-AU" dirty="0">
                <a:solidFill>
                  <a:srgbClr val="008080"/>
                </a:solidFill>
                <a:latin typeface="Corbel"/>
              </a:rPr>
              <a:t>Discussion</a:t>
            </a:r>
          </a:p>
        </p:txBody>
      </p:sp>
      <p:pic>
        <p:nvPicPr>
          <p:cNvPr id="8" name="Picture 7" descr="Related image">
            <a:extLst>
              <a:ext uri="{FF2B5EF4-FFF2-40B4-BE49-F238E27FC236}">
                <a16:creationId xmlns:a16="http://schemas.microsoft.com/office/drawing/2014/main" id="{4AD87D22-6326-4852-BADA-7361C1D3C83B}"/>
              </a:ext>
            </a:extLst>
          </p:cNvPr>
          <p:cNvPicPr/>
          <p:nvPr/>
        </p:nvPicPr>
        <p:blipFill rotWithShape="1">
          <a:blip r:embed="rId2">
            <a:extLst>
              <a:ext uri="{28A0092B-C50C-407E-A947-70E740481C1C}">
                <a14:useLocalDpi xmlns:a14="http://schemas.microsoft.com/office/drawing/2010/main" val="0"/>
              </a:ext>
            </a:extLst>
          </a:blip>
          <a:srcRect b="12068"/>
          <a:stretch/>
        </p:blipFill>
        <p:spPr bwMode="auto">
          <a:xfrm>
            <a:off x="5222811" y="1331644"/>
            <a:ext cx="3528060" cy="1694815"/>
          </a:xfrm>
          <a:prstGeom prst="rect">
            <a:avLst/>
          </a:prstGeom>
          <a:noFill/>
          <a:ln>
            <a:noFill/>
          </a:ln>
          <a:extLst>
            <a:ext uri="{53640926-AAD7-44D8-BBD7-CCE9431645EC}">
              <a14:shadowObscured xmlns:a14="http://schemas.microsoft.com/office/drawing/2010/main"/>
            </a:ext>
          </a:extLst>
        </p:spPr>
      </p:pic>
      <p:sp>
        <p:nvSpPr>
          <p:cNvPr id="9" name="Right Brace 8">
            <a:extLst>
              <a:ext uri="{FF2B5EF4-FFF2-40B4-BE49-F238E27FC236}">
                <a16:creationId xmlns:a16="http://schemas.microsoft.com/office/drawing/2014/main" id="{1149EBF7-0A8F-47DE-9622-7B9B1A99EFAD}"/>
              </a:ext>
            </a:extLst>
          </p:cNvPr>
          <p:cNvSpPr/>
          <p:nvPr/>
        </p:nvSpPr>
        <p:spPr>
          <a:xfrm>
            <a:off x="7034735" y="3946878"/>
            <a:ext cx="196298" cy="1610140"/>
          </a:xfrm>
          <a:prstGeom prst="rightBrace">
            <a:avLst/>
          </a:prstGeom>
          <a:noFill/>
          <a:ln w="6350" cap="rnd"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lumMod val="50000"/>
                </a:prstClr>
              </a:solidFill>
              <a:effectLst/>
              <a:uLnTx/>
              <a:uFillTx/>
              <a:latin typeface="Corbel"/>
              <a:ea typeface="+mn-ea"/>
              <a:cs typeface="+mn-cs"/>
            </a:endParaRPr>
          </a:p>
        </p:txBody>
      </p:sp>
      <p:sp>
        <p:nvSpPr>
          <p:cNvPr id="11" name="TextBox 10">
            <a:extLst>
              <a:ext uri="{FF2B5EF4-FFF2-40B4-BE49-F238E27FC236}">
                <a16:creationId xmlns:a16="http://schemas.microsoft.com/office/drawing/2014/main" id="{06446CF5-171F-4AC4-AF5B-09BC7A7DEA28}"/>
              </a:ext>
            </a:extLst>
          </p:cNvPr>
          <p:cNvSpPr txBox="1"/>
          <p:nvPr/>
        </p:nvSpPr>
        <p:spPr>
          <a:xfrm>
            <a:off x="7325489" y="3946878"/>
            <a:ext cx="1540565" cy="2585323"/>
          </a:xfrm>
          <a:prstGeom prst="rect">
            <a:avLst/>
          </a:prstGeom>
          <a:noFill/>
        </p:spPr>
        <p:txBody>
          <a:bodyPr wrap="square">
            <a:spAutoFit/>
          </a:bodyPr>
          <a:lstStyle/>
          <a:p>
            <a:pPr>
              <a:spcAft>
                <a:spcPts val="600"/>
              </a:spcAft>
              <a:defRPr/>
            </a:pPr>
            <a:r>
              <a:rPr lang="en-AU" dirty="0">
                <a:solidFill>
                  <a:prstClr val="white">
                    <a:lumMod val="50000"/>
                  </a:prstClr>
                </a:solidFill>
                <a:latin typeface="Corbel"/>
              </a:rPr>
              <a:t>For a topic-based thesis, these elements are often embedded throughout each section / chapter.</a:t>
            </a:r>
          </a:p>
        </p:txBody>
      </p:sp>
    </p:spTree>
    <p:extLst>
      <p:ext uri="{BB962C8B-B14F-4D97-AF65-F5344CB8AC3E}">
        <p14:creationId xmlns:p14="http://schemas.microsoft.com/office/powerpoint/2010/main" val="277037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0"/>
            <a:ext cx="7578090"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AU" sz="4000" b="0" i="0" u="none" strike="noStrike" kern="1200" cap="none" spc="0" normalizeH="0" baseline="0" noProof="0" dirty="0">
                <a:ln>
                  <a:noFill/>
                </a:ln>
                <a:solidFill>
                  <a:srgbClr val="3366CC"/>
                </a:solidFill>
                <a:effectLst/>
                <a:uLnTx/>
                <a:uFillTx/>
                <a:latin typeface="Calibri" panose="020F0502020204030204"/>
                <a:ea typeface="+mn-ea"/>
                <a:cs typeface="+mn-cs"/>
              </a:rPr>
              <a:t>Abstract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The </a:t>
            </a:r>
            <a:r>
              <a:rPr kumimoji="0" lang="en-AU" sz="2400" b="0" i="1" u="none" strike="noStrike" kern="1200" cap="none" spc="0" normalizeH="0" baseline="0" noProof="0" dirty="0">
                <a:ln>
                  <a:noFill/>
                </a:ln>
                <a:solidFill>
                  <a:srgbClr val="990033"/>
                </a:solidFill>
                <a:effectLst/>
                <a:uLnTx/>
                <a:uFillTx/>
                <a:latin typeface="Calibri" panose="020F0502020204030204"/>
                <a:ea typeface="+mn-ea"/>
                <a:cs typeface="+mn-cs"/>
              </a:rPr>
              <a:t>entire</a:t>
            </a: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 story of your research project,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in a nutshell.</a:t>
            </a:r>
          </a:p>
        </p:txBody>
      </p:sp>
    </p:spTree>
    <p:extLst>
      <p:ext uri="{BB962C8B-B14F-4D97-AF65-F5344CB8AC3E}">
        <p14:creationId xmlns:p14="http://schemas.microsoft.com/office/powerpoint/2010/main" val="1478164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393" y="240617"/>
            <a:ext cx="8480141" cy="172354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Abstracts serve two purposes:</a:t>
            </a:r>
          </a:p>
          <a:p>
            <a:pPr marL="457200" marR="0" lvl="0" indent="-457200" algn="l" defTabSz="457200" rtl="0" eaLnBrk="1" fontAlgn="auto" latinLnBrk="0" hangingPunct="1">
              <a:lnSpc>
                <a:spcPct val="100000"/>
              </a:lnSpc>
              <a:spcBef>
                <a:spcPts val="0"/>
              </a:spcBef>
              <a:spcAft>
                <a:spcPts val="600"/>
              </a:spcAft>
              <a:buClrTx/>
              <a:buSzTx/>
              <a:buFont typeface="+mj-lt"/>
              <a:buAutoNum type="arabicPeriod"/>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To help readers decide if they want to want to read your paper in any more detail.</a:t>
            </a:r>
          </a:p>
          <a:p>
            <a:pPr marL="457200" marR="0" lvl="0" indent="-457200" algn="l" defTabSz="457200" rtl="0" eaLnBrk="1" fontAlgn="auto" latinLnBrk="0" hangingPunct="1">
              <a:lnSpc>
                <a:spcPct val="100000"/>
              </a:lnSpc>
              <a:spcBef>
                <a:spcPts val="0"/>
              </a:spcBef>
              <a:spcAft>
                <a:spcPts val="600"/>
              </a:spcAft>
              <a:buClrTx/>
              <a:buSzTx/>
              <a:buFont typeface="+mj-lt"/>
              <a:buAutoNum type="arabicPeriod"/>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To help readers keep up with the field with minimal effort.</a:t>
            </a:r>
          </a:p>
        </p:txBody>
      </p:sp>
      <p:sp>
        <p:nvSpPr>
          <p:cNvPr id="10" name="Rectangle 9">
            <a:extLst>
              <a:ext uri="{FF2B5EF4-FFF2-40B4-BE49-F238E27FC236}">
                <a16:creationId xmlns:a16="http://schemas.microsoft.com/office/drawing/2014/main" id="{555391B0-AB58-45FE-BD88-7EB2679FC441}"/>
              </a:ext>
            </a:extLst>
          </p:cNvPr>
          <p:cNvSpPr/>
          <p:nvPr/>
        </p:nvSpPr>
        <p:spPr>
          <a:xfrm>
            <a:off x="697303" y="2095509"/>
            <a:ext cx="6657278" cy="393954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00FF"/>
                </a:solidFill>
                <a:effectLst/>
                <a:uLnTx/>
                <a:uFillTx/>
                <a:latin typeface="Corbel"/>
                <a:ea typeface="Calibri" panose="020F0502020204030204" pitchFamily="34" charset="0"/>
                <a:cs typeface="Times New Roman" panose="02020603050405020304" pitchFamily="18" charset="0"/>
              </a:rPr>
              <a:t>To serve these purposes, abstracts should answer the following </a:t>
            </a:r>
            <a:r>
              <a:rPr kumimoji="0" lang="en-AU" sz="2000" b="0" i="0"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questions</a:t>
            </a:r>
            <a:r>
              <a:rPr kumimoji="0" lang="en-AU" sz="2000" b="0" i="0" u="none" strike="noStrike" kern="1200" cap="none" spc="0" normalizeH="0" baseline="0" noProof="0" dirty="0">
                <a:ln>
                  <a:noFill/>
                </a:ln>
                <a:solidFill>
                  <a:srgbClr val="0000FF"/>
                </a:solidFill>
                <a:effectLst/>
                <a:uLnTx/>
                <a:uFillTx/>
                <a:latin typeface="Corbel"/>
                <a:ea typeface="Calibri" panose="020F0502020204030204" pitchFamily="34"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What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needs</a:t>
            </a:r>
            <a:r>
              <a:rPr kumimoji="0" lang="en-AU" sz="2000" b="0" i="1"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a:t>
            </a: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motivated your research? (broad and specific)</a:t>
            </a:r>
          </a:p>
          <a:p>
            <a:pPr marL="342900" marR="0" lvl="0" indent="-3429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How did you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respond</a:t>
            </a: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to those needs? (aim/objectives and methods)</a:t>
            </a:r>
          </a:p>
          <a:p>
            <a:pPr marL="342900" marR="0" lvl="0" indent="-3429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What were the key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outcomes</a:t>
            </a: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of your response?</a:t>
            </a:r>
          </a:p>
          <a:p>
            <a:pPr marL="342900" marR="0" lvl="0" indent="-3429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What are the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implications</a:t>
            </a:r>
            <a:r>
              <a:rPr kumimoji="0" lang="en-AU" sz="2000" b="0" i="1"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benefits</a:t>
            </a:r>
            <a:r>
              <a:rPr kumimoji="0" lang="en-AU" sz="2000" b="0" i="1"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 </a:t>
            </a:r>
            <a:r>
              <a:rPr kumimoji="0" lang="en-AU" sz="2000" b="0" i="1" u="none" strike="noStrike" kern="1200" cap="none" spc="0" normalizeH="0" baseline="0" noProof="0" dirty="0">
                <a:ln>
                  <a:noFill/>
                </a:ln>
                <a:solidFill>
                  <a:srgbClr val="FF5050"/>
                </a:solidFill>
                <a:effectLst/>
                <a:uLnTx/>
                <a:uFillTx/>
                <a:latin typeface="Corbel"/>
                <a:ea typeface="Calibri" panose="020F0502020204030204" pitchFamily="34" charset="0"/>
                <a:cs typeface="Times New Roman" panose="02020603050405020304" pitchFamily="18" charset="0"/>
              </a:rPr>
              <a:t>significance</a:t>
            </a:r>
            <a:r>
              <a:rPr kumimoji="0" lang="en-AU" sz="2000" b="0" i="0" u="none" strike="noStrike" kern="1200" cap="none" spc="0" normalizeH="0" baseline="0" noProof="0" dirty="0">
                <a:ln>
                  <a:noFill/>
                </a:ln>
                <a:solidFill>
                  <a:srgbClr val="008080"/>
                </a:solidFill>
                <a:effectLst/>
                <a:uLnTx/>
                <a:uFillTx/>
                <a:latin typeface="Corbel"/>
                <a:ea typeface="Calibri" panose="020F0502020204030204" pitchFamily="34" charset="0"/>
                <a:cs typeface="Times New Roman" panose="02020603050405020304" pitchFamily="18" charset="0"/>
              </a:rPr>
              <a:t> of your outcomes?</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Times New Roman" panose="02020603050405020304" pitchFamily="18" charset="0"/>
              </a:rPr>
              <a:t>and so has a narrative structure. (Stories are easier to remember than lists of facts.)</a:t>
            </a:r>
            <a:endParaRPr kumimoji="0" lang="en-AU" sz="2000" b="0" i="0" u="none" strike="noStrike" kern="1200" cap="none" spc="0" normalizeH="0" baseline="0" noProof="0" dirty="0">
              <a:ln>
                <a:noFill/>
              </a:ln>
              <a:solidFill>
                <a:srgbClr val="008080"/>
              </a:solidFill>
              <a:effectLst/>
              <a:uLnTx/>
              <a:uFillTx/>
              <a:latin typeface="Corbel"/>
              <a:ea typeface="+mn-ea"/>
              <a:cs typeface="+mn-cs"/>
            </a:endParaRPr>
          </a:p>
        </p:txBody>
      </p:sp>
      <p:sp>
        <p:nvSpPr>
          <p:cNvPr id="11" name="Right Brace 10">
            <a:extLst>
              <a:ext uri="{FF2B5EF4-FFF2-40B4-BE49-F238E27FC236}">
                <a16:creationId xmlns:a16="http://schemas.microsoft.com/office/drawing/2014/main" id="{26C6DD0B-6FBE-4DAD-A814-65C934F1D5D6}"/>
              </a:ext>
            </a:extLst>
          </p:cNvPr>
          <p:cNvSpPr/>
          <p:nvPr/>
        </p:nvSpPr>
        <p:spPr>
          <a:xfrm>
            <a:off x="7264342" y="2849526"/>
            <a:ext cx="292678" cy="233916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13" name="TextBox 12">
            <a:extLst>
              <a:ext uri="{FF2B5EF4-FFF2-40B4-BE49-F238E27FC236}">
                <a16:creationId xmlns:a16="http://schemas.microsoft.com/office/drawing/2014/main" id="{69442FEA-09F6-4F91-AD52-A9B57A0A7A33}"/>
              </a:ext>
            </a:extLst>
          </p:cNvPr>
          <p:cNvSpPr txBox="1"/>
          <p:nvPr/>
        </p:nvSpPr>
        <p:spPr>
          <a:xfrm>
            <a:off x="697303" y="6135063"/>
            <a:ext cx="750182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Broad need = issue of concern / interest or motivating context.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Specific need = problem statement, a gap or deficiency and need to address.</a:t>
            </a:r>
          </a:p>
        </p:txBody>
      </p:sp>
      <p:pic>
        <p:nvPicPr>
          <p:cNvPr id="14" name="Picture 13"/>
          <p:cNvPicPr>
            <a:picLocks noChangeAspect="1"/>
          </p:cNvPicPr>
          <p:nvPr/>
        </p:nvPicPr>
        <p:blipFill rotWithShape="1">
          <a:blip r:embed="rId2"/>
          <a:srcRect l="23512" r="26350"/>
          <a:stretch/>
        </p:blipFill>
        <p:spPr>
          <a:xfrm>
            <a:off x="7635597" y="2849526"/>
            <a:ext cx="1127052" cy="2247900"/>
          </a:xfrm>
          <a:prstGeom prst="rect">
            <a:avLst/>
          </a:prstGeom>
        </p:spPr>
      </p:pic>
    </p:spTree>
    <p:extLst>
      <p:ext uri="{BB962C8B-B14F-4D97-AF65-F5344CB8AC3E}">
        <p14:creationId xmlns:p14="http://schemas.microsoft.com/office/powerpoint/2010/main" val="6831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4EEC3-3E0B-4CED-8800-B18039943BEE}"/>
              </a:ext>
            </a:extLst>
          </p:cNvPr>
          <p:cNvSpPr/>
          <p:nvPr/>
        </p:nvSpPr>
        <p:spPr>
          <a:xfrm>
            <a:off x="1951463" y="671249"/>
            <a:ext cx="7079851" cy="6126036"/>
          </a:xfrm>
          <a:prstGeom prst="rect">
            <a:avLst/>
          </a:prstGeom>
        </p:spPr>
        <p:txBody>
          <a:bodyPr wrap="squar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Microalgae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have potential applications for </a:t>
            </a:r>
            <a:r>
              <a:rPr kumimoji="0" lang="en-AU" sz="18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wastewater treatment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and the </a:t>
            </a:r>
            <a:r>
              <a:rPr kumimoji="0" lang="en-AU" sz="18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bio-fixation of CO­</a:t>
            </a:r>
            <a:r>
              <a:rPr kumimoji="0" lang="en-AU" sz="1800" b="0" i="0" u="none" strike="noStrike" kern="1200" cap="none" spc="0" normalizeH="0" baseline="-2500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2</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but key problems for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large-scale planting of microalgae are the design, optimization and scale-up of </a:t>
            </a:r>
            <a:r>
              <a:rPr kumimoji="0" lang="en-AU" sz="1800" b="0" i="0" u="none" strike="noStrike" kern="1200" cap="none" spc="0" normalizeH="0" baseline="0" noProof="0" dirty="0">
                <a:ln>
                  <a:noFill/>
                </a:ln>
                <a:solidFill>
                  <a:srgbClr val="4C004C">
                    <a:lumMod val="50000"/>
                    <a:lumOff val="50000"/>
                  </a:srgbClr>
                </a:solidFill>
                <a:effectLst/>
                <a:uLnTx/>
                <a:uFillTx/>
                <a:latin typeface="Calibri" panose="020F0502020204030204" pitchFamily="34" charset="0"/>
                <a:ea typeface="Calibri" panose="020F0502020204030204" pitchFamily="34" charset="0"/>
                <a:cs typeface="Calibri" panose="020F0502020204030204" pitchFamily="34" charset="0"/>
              </a:rPr>
              <a:t>high efficiency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photobioreactors (PBR) for their culturing.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As</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prior research had indicated that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a key to improving </a:t>
            </a:r>
            <a:r>
              <a:rPr kumimoji="0" lang="en-AU" sz="1800" b="0" i="0" u="none" strike="noStrike" kern="1200" cap="none" spc="0" normalizeH="0" baseline="0" noProof="0" dirty="0">
                <a:ln>
                  <a:noFill/>
                </a:ln>
                <a:solidFill>
                  <a:srgbClr val="4C004C">
                    <a:lumMod val="50000"/>
                    <a:lumOff val="50000"/>
                  </a:srgbClr>
                </a:solidFill>
                <a:effectLst/>
                <a:uLnTx/>
                <a:uFillTx/>
                <a:latin typeface="Calibri" panose="020F0502020204030204" pitchFamily="34" charset="0"/>
                <a:ea typeface="Calibri" panose="020F0502020204030204" pitchFamily="34" charset="0"/>
                <a:cs typeface="Calibri" panose="020F0502020204030204" pitchFamily="34" charset="0"/>
              </a:rPr>
              <a:t>the reaction efficiency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of PBRs is achieving a high surface area to volume ratio (SVR),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we </a:t>
            </a:r>
            <a:r>
              <a:rPr kumimoji="0" lang="en-AU" sz="1800" b="0" i="0" u="none" strike="noStrike" kern="120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Calibri" panose="020F0502020204030204" pitchFamily="34" charset="0"/>
              </a:rPr>
              <a:t>designed</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 and investigated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fractal tree-like PBR with high SVR. </a:t>
            </a:r>
            <a:r>
              <a:rPr kumimoji="0" lang="en-AU" sz="18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The basis of our PBR </a:t>
            </a:r>
            <a:r>
              <a:rPr kumimoji="0" lang="en-AU" sz="1800" b="0" i="0" u="none" strike="noStrike" kern="120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Calibri" panose="020F0502020204030204" pitchFamily="34" charset="0"/>
              </a:rPr>
              <a:t>design</a:t>
            </a:r>
            <a:r>
              <a:rPr kumimoji="0" lang="en-AU" sz="18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 was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bifurcation tree algorithm, itself based on the bionic fractal theory, and manufacturing was achieved using 3D printing technology.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Numerical simulation and experimental results show that</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our fractal structure has a good flow performance and can lead to secondary flow, which is beneficial to enhance the turbulence and produce smaller bubble sizes. In addition, compared with </a:t>
            </a:r>
            <a:r>
              <a:rPr kumimoji="0" lang="en-AU"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multitubular</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PBR and conventional acrylic column reactors, Chlorella culture in the fractal tree-like PBR has a higher </a:t>
            </a:r>
            <a:r>
              <a:rPr kumimoji="0" lang="en-AU"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Fv</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/Fm (Chlorophyll fluorescence parameter), close to 0.767, and higher efficiency of photosynthetic growth as well as CO</a:t>
            </a:r>
            <a:r>
              <a:rPr kumimoji="0" lang="en-AU" sz="1800" b="0" i="0" u="none" strike="noStrike" kern="1200" cap="none" spc="0" normalizeH="0" baseline="-25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2</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capture. Therefore, </a:t>
            </a:r>
            <a:r>
              <a:rPr kumimoji="0" lang="en-AU" sz="1800" b="0"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Calibri" panose="020F0502020204030204" pitchFamily="34" charset="0"/>
              </a:rPr>
              <a:t>the fractal tree-like PBR</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AU"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can improve the efficiency of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light energy utilization and bioreaction. </a:t>
            </a:r>
            <a:r>
              <a:rPr kumimoji="0" lang="en-AU" sz="1800" b="0" i="0" u="none" strike="noStrike" kern="120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Calibri" panose="020F0502020204030204" pitchFamily="34" charset="0"/>
              </a:rPr>
              <a:t>Combined with 3D printing technology, fractal PBR blazes a new trail for process intensification on the microalgae cultivation.</a:t>
            </a:r>
            <a:endParaRPr kumimoji="0" lang="en-AU" sz="2400" b="0" i="0" u="none" strike="noStrike" kern="120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Connector: Elbow 3">
            <a:extLst>
              <a:ext uri="{FF2B5EF4-FFF2-40B4-BE49-F238E27FC236}">
                <a16:creationId xmlns:a16="http://schemas.microsoft.com/office/drawing/2014/main" id="{EF8D51F0-32BF-4E80-85EB-C338211F0052}"/>
              </a:ext>
            </a:extLst>
          </p:cNvPr>
          <p:cNvCxnSpPr>
            <a:cxnSpLocks/>
          </p:cNvCxnSpPr>
          <p:nvPr/>
        </p:nvCxnSpPr>
        <p:spPr>
          <a:xfrm flipV="1">
            <a:off x="112686" y="1025047"/>
            <a:ext cx="8707929" cy="323385"/>
          </a:xfrm>
          <a:prstGeom prst="bentConnector3">
            <a:avLst>
              <a:gd name="adj1" fmla="val 4257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F51390-AD32-446C-B0F3-2938E30924DD}"/>
              </a:ext>
            </a:extLst>
          </p:cNvPr>
          <p:cNvSpPr txBox="1"/>
          <p:nvPr/>
        </p:nvSpPr>
        <p:spPr>
          <a:xfrm>
            <a:off x="112686" y="517435"/>
            <a:ext cx="176071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Broad need (motivating context)</a:t>
            </a:r>
          </a:p>
        </p:txBody>
      </p:sp>
      <p:cxnSp>
        <p:nvCxnSpPr>
          <p:cNvPr id="15" name="Connector: Elbow 14">
            <a:extLst>
              <a:ext uri="{FF2B5EF4-FFF2-40B4-BE49-F238E27FC236}">
                <a16:creationId xmlns:a16="http://schemas.microsoft.com/office/drawing/2014/main" id="{E12BE242-6F40-4533-AF89-05C0D12C5606}"/>
              </a:ext>
            </a:extLst>
          </p:cNvPr>
          <p:cNvCxnSpPr>
            <a:cxnSpLocks/>
          </p:cNvCxnSpPr>
          <p:nvPr/>
        </p:nvCxnSpPr>
        <p:spPr>
          <a:xfrm flipV="1">
            <a:off x="112686" y="1649747"/>
            <a:ext cx="8707929" cy="323385"/>
          </a:xfrm>
          <a:prstGeom prst="bentConnector3">
            <a:avLst>
              <a:gd name="adj1" fmla="val 67288"/>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9B3673-8243-4FDB-84B1-789E406144C3}"/>
              </a:ext>
            </a:extLst>
          </p:cNvPr>
          <p:cNvSpPr txBox="1"/>
          <p:nvPr/>
        </p:nvSpPr>
        <p:spPr>
          <a:xfrm>
            <a:off x="106519" y="1376872"/>
            <a:ext cx="176071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Specific need</a:t>
            </a:r>
          </a:p>
        </p:txBody>
      </p:sp>
      <p:cxnSp>
        <p:nvCxnSpPr>
          <p:cNvPr id="18" name="Connector: Elbow 17">
            <a:extLst>
              <a:ext uri="{FF2B5EF4-FFF2-40B4-BE49-F238E27FC236}">
                <a16:creationId xmlns:a16="http://schemas.microsoft.com/office/drawing/2014/main" id="{4BFE33C2-2F33-40A9-8E86-1552A9AFA4A1}"/>
              </a:ext>
            </a:extLst>
          </p:cNvPr>
          <p:cNvCxnSpPr>
            <a:cxnSpLocks/>
          </p:cNvCxnSpPr>
          <p:nvPr/>
        </p:nvCxnSpPr>
        <p:spPr>
          <a:xfrm flipV="1">
            <a:off x="106522" y="2597832"/>
            <a:ext cx="8707929" cy="323385"/>
          </a:xfrm>
          <a:prstGeom prst="bentConnector3">
            <a:avLst>
              <a:gd name="adj1" fmla="val 5192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613F08-E963-4629-BC8B-6A942AB05267}"/>
              </a:ext>
            </a:extLst>
          </p:cNvPr>
          <p:cNvSpPr txBox="1"/>
          <p:nvPr/>
        </p:nvSpPr>
        <p:spPr>
          <a:xfrm>
            <a:off x="106518" y="2024576"/>
            <a:ext cx="176071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Response (aim)</a:t>
            </a:r>
          </a:p>
        </p:txBody>
      </p:sp>
      <p:sp>
        <p:nvSpPr>
          <p:cNvPr id="22" name="TextBox 21">
            <a:extLst>
              <a:ext uri="{FF2B5EF4-FFF2-40B4-BE49-F238E27FC236}">
                <a16:creationId xmlns:a16="http://schemas.microsoft.com/office/drawing/2014/main" id="{9E5E6DFC-71C4-42AE-BD58-C9F00CBF4CED}"/>
              </a:ext>
            </a:extLst>
          </p:cNvPr>
          <p:cNvSpPr txBox="1"/>
          <p:nvPr/>
        </p:nvSpPr>
        <p:spPr>
          <a:xfrm>
            <a:off x="106518" y="2916768"/>
            <a:ext cx="176071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Response (methods)</a:t>
            </a:r>
          </a:p>
        </p:txBody>
      </p:sp>
      <p:cxnSp>
        <p:nvCxnSpPr>
          <p:cNvPr id="23" name="Connector: Elbow 22">
            <a:extLst>
              <a:ext uri="{FF2B5EF4-FFF2-40B4-BE49-F238E27FC236}">
                <a16:creationId xmlns:a16="http://schemas.microsoft.com/office/drawing/2014/main" id="{712E7EB0-DA14-4F01-B121-1B52AEC7301A}"/>
              </a:ext>
            </a:extLst>
          </p:cNvPr>
          <p:cNvCxnSpPr>
            <a:cxnSpLocks/>
          </p:cNvCxnSpPr>
          <p:nvPr/>
        </p:nvCxnSpPr>
        <p:spPr>
          <a:xfrm flipV="1">
            <a:off x="106522" y="3523847"/>
            <a:ext cx="8707929" cy="323385"/>
          </a:xfrm>
          <a:prstGeom prst="bentConnector3">
            <a:avLst>
              <a:gd name="adj1" fmla="val 5307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03B0FEE-CEA3-45CD-9B9D-C83C8303A179}"/>
              </a:ext>
            </a:extLst>
          </p:cNvPr>
          <p:cNvCxnSpPr>
            <a:cxnSpLocks/>
          </p:cNvCxnSpPr>
          <p:nvPr/>
        </p:nvCxnSpPr>
        <p:spPr>
          <a:xfrm flipV="1">
            <a:off x="106522" y="5435123"/>
            <a:ext cx="8707929" cy="323385"/>
          </a:xfrm>
          <a:prstGeom prst="bentConnector3">
            <a:avLst>
              <a:gd name="adj1" fmla="val 85217"/>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363BD9-ECEC-4DF8-99F5-7B46E472FDD7}"/>
              </a:ext>
            </a:extLst>
          </p:cNvPr>
          <p:cNvSpPr txBox="1"/>
          <p:nvPr/>
        </p:nvSpPr>
        <p:spPr>
          <a:xfrm>
            <a:off x="106518" y="3885904"/>
            <a:ext cx="176071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Key outcomes</a:t>
            </a:r>
          </a:p>
        </p:txBody>
      </p:sp>
      <p:cxnSp>
        <p:nvCxnSpPr>
          <p:cNvPr id="32" name="Connector: Elbow 31">
            <a:extLst>
              <a:ext uri="{FF2B5EF4-FFF2-40B4-BE49-F238E27FC236}">
                <a16:creationId xmlns:a16="http://schemas.microsoft.com/office/drawing/2014/main" id="{D6B4AE29-4F98-4F20-B835-C256981C6F2F}"/>
              </a:ext>
            </a:extLst>
          </p:cNvPr>
          <p:cNvCxnSpPr>
            <a:cxnSpLocks/>
          </p:cNvCxnSpPr>
          <p:nvPr/>
        </p:nvCxnSpPr>
        <p:spPr>
          <a:xfrm flipV="1">
            <a:off x="190744" y="6434652"/>
            <a:ext cx="8707929" cy="323385"/>
          </a:xfrm>
          <a:prstGeom prst="bentConnector3">
            <a:avLst>
              <a:gd name="adj1" fmla="val 92516"/>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42C4846-2A12-422B-ADA3-BE52E85CB778}"/>
              </a:ext>
            </a:extLst>
          </p:cNvPr>
          <p:cNvSpPr txBox="1"/>
          <p:nvPr/>
        </p:nvSpPr>
        <p:spPr>
          <a:xfrm>
            <a:off x="190744" y="5780644"/>
            <a:ext cx="176071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Implications</a:t>
            </a:r>
          </a:p>
        </p:txBody>
      </p:sp>
      <p:sp>
        <p:nvSpPr>
          <p:cNvPr id="16" name="TextBox 15">
            <a:extLst>
              <a:ext uri="{FF2B5EF4-FFF2-40B4-BE49-F238E27FC236}">
                <a16:creationId xmlns:a16="http://schemas.microsoft.com/office/drawing/2014/main" id="{5877A9B8-A676-46FF-AD18-D4474B1FBC38}"/>
              </a:ext>
            </a:extLst>
          </p:cNvPr>
          <p:cNvSpPr txBox="1"/>
          <p:nvPr/>
        </p:nvSpPr>
        <p:spPr>
          <a:xfrm>
            <a:off x="1540268" y="24252"/>
            <a:ext cx="7491046" cy="646331"/>
          </a:xfrm>
          <a:prstGeom prst="rect">
            <a:avLst/>
          </a:prstGeom>
          <a:noFill/>
        </p:spPr>
        <p:txBody>
          <a:bodyPr wrap="square">
            <a:spAutoFit/>
          </a:bodyPr>
          <a:lstStyle/>
          <a:p>
            <a:r>
              <a:rPr lang="en-US" dirty="0">
                <a:solidFill>
                  <a:srgbClr val="990033"/>
                </a:solidFill>
              </a:rPr>
              <a:t>Good abstracts tell the </a:t>
            </a:r>
            <a:r>
              <a:rPr lang="en-US" i="1" dirty="0">
                <a:solidFill>
                  <a:srgbClr val="990033"/>
                </a:solidFill>
              </a:rPr>
              <a:t>entire</a:t>
            </a:r>
            <a:r>
              <a:rPr lang="en-US" dirty="0">
                <a:solidFill>
                  <a:srgbClr val="990033"/>
                </a:solidFill>
              </a:rPr>
              <a:t> story of your research </a:t>
            </a:r>
          </a:p>
          <a:p>
            <a:r>
              <a:rPr lang="en-US" dirty="0">
                <a:solidFill>
                  <a:srgbClr val="990033"/>
                </a:solidFill>
              </a:rPr>
              <a:t>by answering the key questions readers have about your research.</a:t>
            </a:r>
            <a:endParaRPr lang="en-AU" dirty="0">
              <a:solidFill>
                <a:srgbClr val="990033"/>
              </a:solidFill>
            </a:endParaRPr>
          </a:p>
        </p:txBody>
      </p:sp>
    </p:spTree>
    <p:extLst>
      <p:ext uri="{BB962C8B-B14F-4D97-AF65-F5344CB8AC3E}">
        <p14:creationId xmlns:p14="http://schemas.microsoft.com/office/powerpoint/2010/main" val="22010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7" grpId="0"/>
      <p:bldP spid="21" grpId="0"/>
      <p:bldP spid="22" grpId="0"/>
      <p:bldP spid="27"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457200" y="44624"/>
            <a:ext cx="8229600" cy="864096"/>
          </a:xfrm>
        </p:spPr>
        <p:txBody>
          <a:bodyPr>
            <a:noAutofit/>
          </a:bodyPr>
          <a:lstStyle/>
          <a:p>
            <a:r>
              <a:rPr lang="en-US" sz="2400" b="0" dirty="0">
                <a:solidFill>
                  <a:schemeClr val="tx1"/>
                </a:solidFill>
                <a:effectLst/>
                <a:latin typeface="+mn-lt"/>
              </a:rPr>
              <a:t>Reinforcement: Good </a:t>
            </a:r>
            <a:r>
              <a:rPr lang="en-US" sz="2400" b="0" dirty="0">
                <a:solidFill>
                  <a:srgbClr val="FF5050"/>
                </a:solidFill>
                <a:effectLst/>
                <a:latin typeface="+mn-lt"/>
              </a:rPr>
              <a:t>abstracts</a:t>
            </a:r>
            <a:r>
              <a:rPr lang="en-US" sz="2400" b="0" dirty="0">
                <a:solidFill>
                  <a:schemeClr val="tx1"/>
                </a:solidFill>
                <a:effectLst/>
                <a:latin typeface="+mn-lt"/>
              </a:rPr>
              <a:t> answer the </a:t>
            </a:r>
            <a:r>
              <a:rPr lang="en-US" sz="2400" b="0" dirty="0">
                <a:solidFill>
                  <a:srgbClr val="FF5050"/>
                </a:solidFill>
                <a:effectLst/>
                <a:latin typeface="+mn-lt"/>
              </a:rPr>
              <a:t>key questions </a:t>
            </a:r>
            <a:r>
              <a:rPr lang="en-US" sz="2400" b="0" dirty="0">
                <a:solidFill>
                  <a:schemeClr val="tx1"/>
                </a:solidFill>
                <a:effectLst/>
              </a:rPr>
              <a:t>readers</a:t>
            </a:r>
            <a:r>
              <a:rPr lang="en-US" sz="2400" b="0" dirty="0">
                <a:solidFill>
                  <a:schemeClr val="tx1"/>
                </a:solidFill>
                <a:effectLst/>
                <a:latin typeface="+mn-lt"/>
              </a:rPr>
              <a:t> have about a piece of research.</a:t>
            </a:r>
          </a:p>
        </p:txBody>
      </p:sp>
      <p:sp>
        <p:nvSpPr>
          <p:cNvPr id="12291" name="Rectangle 3"/>
          <p:cNvSpPr>
            <a:spLocks noGrp="1" noChangeArrowheads="1"/>
          </p:cNvSpPr>
          <p:nvPr>
            <p:ph type="body" idx="4294967295"/>
          </p:nvPr>
        </p:nvSpPr>
        <p:spPr>
          <a:xfrm>
            <a:off x="2788844" y="908720"/>
            <a:ext cx="6217995" cy="5911601"/>
          </a:xfrm>
        </p:spPr>
        <p:txBody>
          <a:bodyPr>
            <a:normAutofit/>
          </a:bodyPr>
          <a:lstStyle/>
          <a:p>
            <a:pPr marL="0" indent="0">
              <a:lnSpc>
                <a:spcPct val="110000"/>
              </a:lnSpc>
              <a:spcAft>
                <a:spcPts val="600"/>
              </a:spcAft>
              <a:buNone/>
            </a:pPr>
            <a:r>
              <a:rPr lang="en-US" sz="1800" dirty="0">
                <a:solidFill>
                  <a:schemeClr val="tx1">
                    <a:lumMod val="65000"/>
                    <a:lumOff val="35000"/>
                  </a:schemeClr>
                </a:solidFill>
                <a:cs typeface="Arial" pitchFamily="34" charset="0"/>
              </a:rPr>
              <a:t>“Various parts in gas turbine and waste incinerator plants are </a:t>
            </a:r>
            <a:r>
              <a:rPr lang="en-US" sz="1800" dirty="0">
                <a:solidFill>
                  <a:srgbClr val="FF5050"/>
                </a:solidFill>
                <a:cs typeface="Arial" pitchFamily="34" charset="0"/>
              </a:rPr>
              <a:t>vulnerable</a:t>
            </a:r>
            <a:r>
              <a:rPr lang="en-US" sz="1800" dirty="0">
                <a:solidFill>
                  <a:schemeClr val="tx1">
                    <a:lumMod val="65000"/>
                    <a:lumOff val="35000"/>
                  </a:schemeClr>
                </a:solidFill>
                <a:cs typeface="Arial" pitchFamily="34" charset="0"/>
              </a:rPr>
              <a:t> to high temperature oxidation and corrosion. </a:t>
            </a:r>
            <a:r>
              <a:rPr lang="en-US" sz="1800" dirty="0">
                <a:solidFill>
                  <a:srgbClr val="008080"/>
                </a:solidFill>
                <a:cs typeface="Arial" pitchFamily="34" charset="0"/>
              </a:rPr>
              <a:t>[but currently there does not exist a cost-effective, environmentally friendly approach to addressing this problem.] </a:t>
            </a:r>
            <a:r>
              <a:rPr lang="en-US" sz="1800" dirty="0">
                <a:solidFill>
                  <a:schemeClr val="tx1">
                    <a:lumMod val="65000"/>
                    <a:lumOff val="35000"/>
                  </a:schemeClr>
                </a:solidFill>
                <a:cs typeface="Arial" pitchFamily="34" charset="0"/>
              </a:rPr>
              <a:t>  </a:t>
            </a:r>
          </a:p>
          <a:p>
            <a:pPr marL="0" indent="0">
              <a:lnSpc>
                <a:spcPct val="110000"/>
              </a:lnSpc>
              <a:spcAft>
                <a:spcPts val="600"/>
              </a:spcAft>
              <a:buNone/>
            </a:pPr>
            <a:r>
              <a:rPr lang="en-US" sz="1800" dirty="0">
                <a:solidFill>
                  <a:schemeClr val="tx1">
                    <a:lumMod val="65000"/>
                    <a:lumOff val="35000"/>
                  </a:schemeClr>
                </a:solidFill>
                <a:cs typeface="Arial" pitchFamily="34" charset="0"/>
              </a:rPr>
              <a:t>Consequently, </a:t>
            </a:r>
            <a:r>
              <a:rPr lang="en-US" sz="1800" dirty="0">
                <a:solidFill>
                  <a:srgbClr val="FF5050"/>
                </a:solidFill>
                <a:cs typeface="Arial" pitchFamily="34" charset="0"/>
              </a:rPr>
              <a:t>it was investigated whether </a:t>
            </a:r>
            <a:r>
              <a:rPr lang="en-US" sz="1800" dirty="0">
                <a:solidFill>
                  <a:schemeClr val="tx1">
                    <a:lumMod val="65000"/>
                    <a:lumOff val="35000"/>
                  </a:schemeClr>
                </a:solidFill>
                <a:cs typeface="Arial" pitchFamily="34" charset="0"/>
              </a:rPr>
              <a:t>protection from these problems could be provided by High Velocity Oxy-Fuel (HVOF) thermal spraying onto vulnerable parts, intermetallic compounds (specifically nickel aluminide, </a:t>
            </a:r>
            <a:r>
              <a:rPr lang="en-US" sz="1800" dirty="0" err="1">
                <a:solidFill>
                  <a:schemeClr val="tx1">
                    <a:lumMod val="65000"/>
                    <a:lumOff val="35000"/>
                  </a:schemeClr>
                </a:solidFill>
                <a:cs typeface="Arial" pitchFamily="34" charset="0"/>
              </a:rPr>
              <a:t>NiAl</a:t>
            </a:r>
            <a:r>
              <a:rPr lang="en-US" sz="1800" dirty="0">
                <a:solidFill>
                  <a:schemeClr val="tx1">
                    <a:lumMod val="65000"/>
                    <a:lumOff val="35000"/>
                  </a:schemeClr>
                </a:solidFill>
                <a:cs typeface="Arial" pitchFamily="34" charset="0"/>
              </a:rPr>
              <a:t>).</a:t>
            </a:r>
          </a:p>
          <a:p>
            <a:pPr marL="0" indent="0">
              <a:lnSpc>
                <a:spcPct val="110000"/>
              </a:lnSpc>
              <a:spcAft>
                <a:spcPts val="600"/>
              </a:spcAft>
              <a:buNone/>
            </a:pPr>
            <a:r>
              <a:rPr lang="en-US" sz="1800" dirty="0">
                <a:solidFill>
                  <a:srgbClr val="FF5050"/>
                </a:solidFill>
                <a:cs typeface="Arial" pitchFamily="34" charset="0"/>
              </a:rPr>
              <a:t>Initial results have shown that </a:t>
            </a:r>
            <a:r>
              <a:rPr lang="en-US" sz="1800" dirty="0">
                <a:solidFill>
                  <a:schemeClr val="tx1">
                    <a:lumMod val="65000"/>
                    <a:lumOff val="35000"/>
                  </a:schemeClr>
                </a:solidFill>
                <a:cs typeface="Arial" pitchFamily="34" charset="0"/>
              </a:rPr>
              <a:t>the coating provides improved properties compared with more conventional materials, such as other nickel alloys and stainless steel.  In addition, </a:t>
            </a:r>
            <a:r>
              <a:rPr lang="en-US" sz="1800" dirty="0">
                <a:solidFill>
                  <a:srgbClr val="FF5050"/>
                </a:solidFill>
                <a:cs typeface="Arial" pitchFamily="34" charset="0"/>
              </a:rPr>
              <a:t>some results</a:t>
            </a:r>
            <a:r>
              <a:rPr lang="en-US" sz="1800" dirty="0">
                <a:solidFill>
                  <a:schemeClr val="tx1">
                    <a:lumMod val="65000"/>
                    <a:lumOff val="35000"/>
                  </a:schemeClr>
                </a:solidFill>
                <a:cs typeface="Arial" pitchFamily="34" charset="0"/>
              </a:rPr>
              <a:t> </a:t>
            </a:r>
            <a:r>
              <a:rPr lang="en-US" sz="1800" dirty="0">
                <a:solidFill>
                  <a:srgbClr val="3333FF"/>
                </a:solidFill>
                <a:cs typeface="Arial" pitchFamily="34" charset="0"/>
              </a:rPr>
              <a:t>in erosion testing </a:t>
            </a:r>
            <a:r>
              <a:rPr lang="en-US" sz="1800" dirty="0">
                <a:solidFill>
                  <a:schemeClr val="tx1">
                    <a:lumMod val="65000"/>
                    <a:lumOff val="35000"/>
                  </a:schemeClr>
                </a:solidFill>
                <a:cs typeface="Arial" pitchFamily="34" charset="0"/>
              </a:rPr>
              <a:t>showed that good corrosion resistance is combined with excellent protection against this form of wear.  </a:t>
            </a:r>
          </a:p>
          <a:p>
            <a:pPr marL="0" indent="0" eaLnBrk="1" hangingPunct="1">
              <a:lnSpc>
                <a:spcPct val="110000"/>
              </a:lnSpc>
              <a:spcAft>
                <a:spcPts val="600"/>
              </a:spcAft>
              <a:buFont typeface="Wingdings" pitchFamily="2" charset="2"/>
              <a:buNone/>
            </a:pPr>
            <a:r>
              <a:rPr lang="en-US" sz="1800" dirty="0">
                <a:solidFill>
                  <a:schemeClr val="tx1">
                    <a:lumMod val="65000"/>
                    <a:lumOff val="35000"/>
                  </a:schemeClr>
                </a:solidFill>
                <a:cs typeface="Arial" pitchFamily="34" charset="0"/>
              </a:rPr>
              <a:t>The feasibility of using lower cost, less resistant substrates with a high performance protective coating </a:t>
            </a:r>
            <a:r>
              <a:rPr lang="en-US" sz="1800" dirty="0">
                <a:solidFill>
                  <a:schemeClr val="bg1">
                    <a:lumMod val="65000"/>
                  </a:schemeClr>
                </a:solidFill>
                <a:cs typeface="Arial" pitchFamily="34" charset="0"/>
              </a:rPr>
              <a:t>[i.e. the approach used in this research] </a:t>
            </a:r>
            <a:r>
              <a:rPr lang="en-US" sz="1800" dirty="0">
                <a:solidFill>
                  <a:schemeClr val="tx1">
                    <a:lumMod val="65000"/>
                    <a:lumOff val="35000"/>
                  </a:schemeClr>
                </a:solidFill>
                <a:cs typeface="Arial" pitchFamily="34" charset="0"/>
              </a:rPr>
              <a:t>offers the possibility of </a:t>
            </a:r>
            <a:r>
              <a:rPr lang="en-US" sz="1800" dirty="0">
                <a:solidFill>
                  <a:srgbClr val="3333FF"/>
                </a:solidFill>
                <a:cs typeface="Arial" pitchFamily="34" charset="0"/>
              </a:rPr>
              <a:t>enhanced cost effectiveness </a:t>
            </a:r>
            <a:r>
              <a:rPr lang="en-US" sz="1800" dirty="0">
                <a:solidFill>
                  <a:schemeClr val="tx1">
                    <a:lumMod val="65000"/>
                    <a:lumOff val="35000"/>
                  </a:schemeClr>
                </a:solidFill>
                <a:cs typeface="Arial" pitchFamily="34" charset="0"/>
              </a:rPr>
              <a:t>allied with </a:t>
            </a:r>
            <a:r>
              <a:rPr lang="en-US" sz="1800" dirty="0">
                <a:solidFill>
                  <a:srgbClr val="3333FF"/>
                </a:solidFill>
                <a:cs typeface="Arial" pitchFamily="34" charset="0"/>
              </a:rPr>
              <a:t>increased serviceability </a:t>
            </a:r>
            <a:r>
              <a:rPr lang="en-US" sz="1800" dirty="0">
                <a:solidFill>
                  <a:schemeClr val="tx1">
                    <a:lumMod val="65000"/>
                    <a:lumOff val="35000"/>
                  </a:schemeClr>
                </a:solidFill>
                <a:cs typeface="Arial" pitchFamily="34" charset="0"/>
              </a:rPr>
              <a:t>and </a:t>
            </a:r>
            <a:r>
              <a:rPr lang="en-US" sz="1800" dirty="0">
                <a:solidFill>
                  <a:srgbClr val="3333FF"/>
                </a:solidFill>
                <a:cs typeface="Arial" pitchFamily="34" charset="0"/>
              </a:rPr>
              <a:t>ongoing environmental </a:t>
            </a:r>
            <a:r>
              <a:rPr lang="en-US" sz="1800" dirty="0">
                <a:solidFill>
                  <a:srgbClr val="FF5050"/>
                </a:solidFill>
                <a:cs typeface="Arial" pitchFamily="34" charset="0"/>
              </a:rPr>
              <a:t>benefits</a:t>
            </a:r>
            <a:r>
              <a:rPr lang="en-US" sz="1800" dirty="0">
                <a:solidFill>
                  <a:schemeClr val="tx1">
                    <a:lumMod val="65000"/>
                    <a:lumOff val="35000"/>
                  </a:schemeClr>
                </a:solidFill>
                <a:cs typeface="Arial" pitchFamily="34" charset="0"/>
              </a:rPr>
              <a:t>.”</a:t>
            </a:r>
          </a:p>
        </p:txBody>
      </p:sp>
      <p:sp>
        <p:nvSpPr>
          <p:cNvPr id="100356" name="Text Box 4"/>
          <p:cNvSpPr txBox="1">
            <a:spLocks noChangeArrowheads="1"/>
          </p:cNvSpPr>
          <p:nvPr/>
        </p:nvSpPr>
        <p:spPr bwMode="auto">
          <a:xfrm>
            <a:off x="181657" y="1084841"/>
            <a:ext cx="2420416" cy="923330"/>
          </a:xfrm>
          <a:prstGeom prst="rect">
            <a:avLst/>
          </a:prstGeom>
          <a:noFill/>
          <a:ln w="12700" cap="sq">
            <a:noFill/>
            <a:miter lim="800000"/>
            <a:headEnd type="none" w="sm" len="sm"/>
            <a:tailEnd type="none" w="sm" len="sm"/>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AU" sz="1800" b="0" i="0" u="none" strike="noStrike" kern="0" cap="none" spc="0" normalizeH="0" baseline="0" noProof="0" dirty="0">
                <a:ln>
                  <a:noFill/>
                </a:ln>
                <a:solidFill>
                  <a:srgbClr val="0033CC"/>
                </a:solidFill>
                <a:effectLst/>
                <a:uLnTx/>
                <a:uFillTx/>
                <a:latin typeface="Corbel"/>
                <a:ea typeface="+mn-ea"/>
                <a:cs typeface="+mn-cs"/>
              </a:rPr>
              <a:t>What </a:t>
            </a:r>
            <a:r>
              <a:rPr kumimoji="0" lang="en-AU" sz="1800" b="0" i="1" u="none" strike="noStrike" kern="0" cap="none" spc="0" normalizeH="0" baseline="0" noProof="0" dirty="0">
                <a:ln>
                  <a:noFill/>
                </a:ln>
                <a:solidFill>
                  <a:srgbClr val="FF0000"/>
                </a:solidFill>
                <a:effectLst/>
                <a:uLnTx/>
                <a:uFillTx/>
                <a:latin typeface="Corbel"/>
                <a:ea typeface="+mn-ea"/>
                <a:cs typeface="+mn-cs"/>
              </a:rPr>
              <a:t>problem/need</a:t>
            </a:r>
            <a:r>
              <a:rPr kumimoji="0" lang="en-AU" sz="1800" b="0" i="1" u="none" strike="noStrike" kern="0" cap="none" spc="0" normalizeH="0" baseline="0" noProof="0" dirty="0">
                <a:ln>
                  <a:noFill/>
                </a:ln>
                <a:solidFill>
                  <a:srgbClr val="0033CC"/>
                </a:solidFill>
                <a:effectLst/>
                <a:uLnTx/>
                <a:uFillTx/>
                <a:latin typeface="Corbel"/>
                <a:ea typeface="+mn-ea"/>
                <a:cs typeface="+mn-cs"/>
              </a:rPr>
              <a:t> </a:t>
            </a:r>
            <a:r>
              <a:rPr kumimoji="0" lang="en-AU" sz="1800" b="0" i="0" u="none" strike="noStrike" kern="0" cap="none" spc="0" normalizeH="0" baseline="0" noProof="0" dirty="0">
                <a:ln>
                  <a:noFill/>
                </a:ln>
                <a:solidFill>
                  <a:srgbClr val="0033CC"/>
                </a:solidFill>
                <a:effectLst/>
                <a:uLnTx/>
                <a:uFillTx/>
                <a:latin typeface="Corbel"/>
                <a:ea typeface="+mn-ea"/>
                <a:cs typeface="+mn-cs"/>
              </a:rPr>
              <a:t>provided a </a:t>
            </a:r>
            <a:r>
              <a:rPr kumimoji="0" lang="en-AU" sz="1800" b="0" i="1" u="none" strike="noStrike" kern="0" cap="none" spc="0" normalizeH="0" baseline="0" noProof="0" dirty="0">
                <a:ln>
                  <a:noFill/>
                </a:ln>
                <a:solidFill>
                  <a:srgbClr val="FF0000"/>
                </a:solidFill>
                <a:effectLst/>
                <a:uLnTx/>
                <a:uFillTx/>
                <a:latin typeface="Corbel"/>
                <a:ea typeface="+mn-ea"/>
                <a:cs typeface="+mn-cs"/>
              </a:rPr>
              <a:t>motivation</a:t>
            </a:r>
            <a:r>
              <a:rPr kumimoji="0" lang="en-AU" sz="1800" b="0" i="1" u="none" strike="noStrike" kern="0" cap="none" spc="0" normalizeH="0" baseline="0" noProof="0" dirty="0">
                <a:ln>
                  <a:noFill/>
                </a:ln>
                <a:solidFill>
                  <a:srgbClr val="990033"/>
                </a:solidFill>
                <a:effectLst/>
                <a:uLnTx/>
                <a:uFillTx/>
                <a:latin typeface="Corbel"/>
                <a:ea typeface="+mn-ea"/>
                <a:cs typeface="+mn-cs"/>
              </a:rPr>
              <a:t> </a:t>
            </a:r>
            <a:r>
              <a:rPr kumimoji="0" lang="en-AU" sz="1800" b="0" i="0" u="none" strike="noStrike" kern="0" cap="none" spc="0" normalizeH="0" baseline="0" noProof="0" dirty="0">
                <a:ln>
                  <a:noFill/>
                </a:ln>
                <a:solidFill>
                  <a:srgbClr val="0000CC"/>
                </a:solidFill>
                <a:effectLst/>
                <a:uLnTx/>
                <a:uFillTx/>
                <a:latin typeface="Corbel"/>
                <a:ea typeface="+mn-ea"/>
                <a:cs typeface="+mn-cs"/>
              </a:rPr>
              <a:t>for doing the research?</a:t>
            </a:r>
            <a:endParaRPr kumimoji="0" lang="en-AU" sz="1800" b="0" i="1" u="none" strike="noStrike" kern="0" cap="none" spc="0" normalizeH="0" baseline="0" noProof="0" dirty="0">
              <a:ln>
                <a:noFill/>
              </a:ln>
              <a:solidFill>
                <a:srgbClr val="0000CC"/>
              </a:solidFill>
              <a:effectLst/>
              <a:uLnTx/>
              <a:uFillTx/>
              <a:latin typeface="Corbel"/>
              <a:ea typeface="+mn-ea"/>
              <a:cs typeface="+mn-cs"/>
            </a:endParaRPr>
          </a:p>
        </p:txBody>
      </p:sp>
      <p:sp>
        <p:nvSpPr>
          <p:cNvPr id="100362" name="Text Box 10"/>
          <p:cNvSpPr txBox="1">
            <a:spLocks noChangeArrowheads="1"/>
          </p:cNvSpPr>
          <p:nvPr/>
        </p:nvSpPr>
        <p:spPr bwMode="auto">
          <a:xfrm>
            <a:off x="355253" y="5272660"/>
            <a:ext cx="2160339" cy="1200329"/>
          </a:xfrm>
          <a:prstGeom prst="rect">
            <a:avLst/>
          </a:prstGeom>
          <a:noFill/>
          <a:ln w="12700" cap="sq">
            <a:noFill/>
            <a:miter lim="800000"/>
            <a:headEnd type="none" w="sm" len="sm"/>
            <a:tailEnd type="none" w="sm" len="sm"/>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AU" sz="1800" b="0" i="0" u="none" strike="noStrike" kern="0" cap="none" spc="0" normalizeH="0" baseline="0" noProof="0" dirty="0">
                <a:ln>
                  <a:noFill/>
                </a:ln>
                <a:solidFill>
                  <a:srgbClr val="0000CC"/>
                </a:solidFill>
                <a:effectLst/>
                <a:uLnTx/>
                <a:uFillTx/>
                <a:latin typeface="Corbel"/>
                <a:ea typeface="+mn-ea"/>
                <a:cs typeface="+mn-cs"/>
              </a:rPr>
              <a:t>What is/are the </a:t>
            </a:r>
            <a:r>
              <a:rPr kumimoji="0" lang="en-AU" sz="1800" b="0" i="1" u="none" strike="noStrike" kern="0" cap="none" spc="0" normalizeH="0" baseline="0" noProof="0" dirty="0">
                <a:ln>
                  <a:noFill/>
                </a:ln>
                <a:solidFill>
                  <a:srgbClr val="FF0000"/>
                </a:solidFill>
                <a:effectLst/>
                <a:uLnTx/>
                <a:uFillTx/>
                <a:latin typeface="Corbel"/>
                <a:ea typeface="+mn-ea"/>
                <a:cs typeface="+mn-cs"/>
              </a:rPr>
              <a:t>significance, benefits</a:t>
            </a:r>
            <a:r>
              <a:rPr kumimoji="0" lang="en-AU" sz="1800" b="0" i="0" u="none" strike="noStrike" kern="0" cap="none" spc="0" normalizeH="0" baseline="0" noProof="0" dirty="0">
                <a:ln>
                  <a:noFill/>
                </a:ln>
                <a:solidFill>
                  <a:srgbClr val="0000CC"/>
                </a:solidFill>
                <a:effectLst/>
                <a:uLnTx/>
                <a:uFillTx/>
                <a:latin typeface="Corbel"/>
                <a:ea typeface="+mn-ea"/>
                <a:cs typeface="+mn-cs"/>
              </a:rPr>
              <a:t> or </a:t>
            </a:r>
            <a:r>
              <a:rPr kumimoji="0" lang="en-AU" sz="1800" b="0" i="1" u="none" strike="noStrike" kern="0" cap="none" spc="0" normalizeH="0" baseline="0" noProof="0" dirty="0">
                <a:ln>
                  <a:noFill/>
                </a:ln>
                <a:solidFill>
                  <a:srgbClr val="FF0000"/>
                </a:solidFill>
                <a:effectLst/>
                <a:uLnTx/>
                <a:uFillTx/>
                <a:latin typeface="Corbel"/>
                <a:ea typeface="+mn-ea"/>
                <a:cs typeface="+mn-cs"/>
              </a:rPr>
              <a:t>implications</a:t>
            </a:r>
            <a:r>
              <a:rPr kumimoji="0" lang="en-AU" sz="1800" b="0" i="0" u="none" strike="noStrike" kern="0" cap="none" spc="0" normalizeH="0" baseline="0" noProof="0" dirty="0">
                <a:ln>
                  <a:noFill/>
                </a:ln>
                <a:solidFill>
                  <a:srgbClr val="0000CC"/>
                </a:solidFill>
                <a:effectLst/>
                <a:uLnTx/>
                <a:uFillTx/>
                <a:latin typeface="Corbel"/>
                <a:ea typeface="+mn-ea"/>
                <a:cs typeface="+mn-cs"/>
              </a:rPr>
              <a:t> of the results?</a:t>
            </a:r>
            <a:endParaRPr kumimoji="0" lang="en-AU" sz="1800" b="0" i="0" u="none" strike="noStrike" kern="0" cap="none" spc="0" normalizeH="0" baseline="0" noProof="0" dirty="0">
              <a:ln>
                <a:noFill/>
              </a:ln>
              <a:solidFill>
                <a:prstClr val="black"/>
              </a:solidFill>
              <a:effectLst/>
              <a:uLnTx/>
              <a:uFillTx/>
              <a:latin typeface="Corbel"/>
              <a:ea typeface="+mn-ea"/>
              <a:cs typeface="+mn-cs"/>
            </a:endParaRPr>
          </a:p>
        </p:txBody>
      </p:sp>
      <p:sp>
        <p:nvSpPr>
          <p:cNvPr id="100363" name="Text Box 11"/>
          <p:cNvSpPr txBox="1">
            <a:spLocks noChangeArrowheads="1"/>
          </p:cNvSpPr>
          <p:nvPr/>
        </p:nvSpPr>
        <p:spPr bwMode="auto">
          <a:xfrm>
            <a:off x="309981" y="3677594"/>
            <a:ext cx="1981123" cy="1200329"/>
          </a:xfrm>
          <a:prstGeom prst="rect">
            <a:avLst/>
          </a:prstGeom>
          <a:noFill/>
          <a:ln w="12700" cap="sq">
            <a:noFill/>
            <a:miter lim="800000"/>
            <a:headEnd type="none" w="sm" len="sm"/>
            <a:tailEnd type="none" w="sm" len="sm"/>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AU" sz="1800" b="0" i="1" u="none" strike="noStrike" kern="0" cap="none" spc="0" normalizeH="0" baseline="0" noProof="0" dirty="0">
                <a:ln>
                  <a:noFill/>
                </a:ln>
                <a:solidFill>
                  <a:srgbClr val="FF0000"/>
                </a:solidFill>
                <a:effectLst/>
                <a:uLnTx/>
                <a:uFillTx/>
                <a:latin typeface="Corbel"/>
                <a:ea typeface="+mn-ea"/>
                <a:cs typeface="+mn-cs"/>
              </a:rPr>
              <a:t>How</a:t>
            </a:r>
            <a:r>
              <a:rPr kumimoji="0" lang="en-AU" sz="1800" b="0" i="0" u="none" strike="noStrike" kern="0" cap="none" spc="0" normalizeH="0" baseline="0" noProof="0" dirty="0">
                <a:ln>
                  <a:noFill/>
                </a:ln>
                <a:solidFill>
                  <a:srgbClr val="0000CC"/>
                </a:solidFill>
                <a:effectLst/>
                <a:uLnTx/>
                <a:uFillTx/>
                <a:latin typeface="Corbel"/>
                <a:ea typeface="+mn-ea"/>
                <a:cs typeface="+mn-cs"/>
              </a:rPr>
              <a:t> was the investigation done and what were the </a:t>
            </a:r>
            <a:r>
              <a:rPr kumimoji="0" lang="en-AU" sz="1800" b="0" i="1" u="none" strike="noStrike" kern="0" cap="none" spc="0" normalizeH="0" baseline="0" noProof="0" dirty="0">
                <a:ln>
                  <a:noFill/>
                </a:ln>
                <a:solidFill>
                  <a:srgbClr val="FF0000"/>
                </a:solidFill>
                <a:effectLst/>
                <a:uLnTx/>
                <a:uFillTx/>
                <a:latin typeface="Corbel"/>
                <a:ea typeface="+mn-ea"/>
                <a:cs typeface="+mn-cs"/>
              </a:rPr>
              <a:t>key findings</a:t>
            </a:r>
            <a:r>
              <a:rPr kumimoji="0" lang="en-AU" sz="1800" b="0" i="0" u="none" strike="noStrike" kern="0" cap="none" spc="0" normalizeH="0" baseline="0" noProof="0" dirty="0">
                <a:ln>
                  <a:noFill/>
                </a:ln>
                <a:solidFill>
                  <a:srgbClr val="0000CC"/>
                </a:solidFill>
                <a:effectLst/>
                <a:uLnTx/>
                <a:uFillTx/>
                <a:latin typeface="Corbel"/>
                <a:ea typeface="+mn-ea"/>
                <a:cs typeface="+mn-cs"/>
              </a:rPr>
              <a:t>?</a:t>
            </a:r>
            <a:endParaRPr kumimoji="0" lang="en-AU" sz="1800" b="0" i="0" u="none" strike="noStrike" kern="0" cap="none" spc="0" normalizeH="0" baseline="0" noProof="0" dirty="0">
              <a:ln>
                <a:noFill/>
              </a:ln>
              <a:solidFill>
                <a:prstClr val="black"/>
              </a:solidFill>
              <a:effectLst/>
              <a:uLnTx/>
              <a:uFillTx/>
              <a:latin typeface="Corbel"/>
              <a:ea typeface="+mn-ea"/>
              <a:cs typeface="+mn-cs"/>
            </a:endParaRPr>
          </a:p>
        </p:txBody>
      </p:sp>
      <p:sp>
        <p:nvSpPr>
          <p:cNvPr id="100364" name="Text Box 12"/>
          <p:cNvSpPr txBox="1">
            <a:spLocks noChangeArrowheads="1"/>
          </p:cNvSpPr>
          <p:nvPr/>
        </p:nvSpPr>
        <p:spPr bwMode="auto">
          <a:xfrm>
            <a:off x="229694" y="2391028"/>
            <a:ext cx="2411458" cy="923330"/>
          </a:xfrm>
          <a:prstGeom prst="rect">
            <a:avLst/>
          </a:prstGeom>
          <a:noFill/>
          <a:ln w="12700" cap="sq">
            <a:noFill/>
            <a:miter lim="800000"/>
            <a:headEnd type="none" w="sm" len="sm"/>
            <a:tailEnd type="none" w="sm" len="sm"/>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Corbel"/>
                <a:ea typeface="+mn-ea"/>
                <a:cs typeface="+mn-cs"/>
              </a:rPr>
              <a:t>Response</a:t>
            </a:r>
            <a:r>
              <a:rPr kumimoji="0" lang="en-AU" sz="1800" b="0" i="0" u="none" strike="noStrike" kern="0" cap="none" spc="0" normalizeH="0" baseline="0" noProof="0" dirty="0">
                <a:ln>
                  <a:noFill/>
                </a:ln>
                <a:solidFill>
                  <a:srgbClr val="0000CC"/>
                </a:solidFill>
                <a:effectLst/>
                <a:uLnTx/>
                <a:uFillTx/>
                <a:latin typeface="Corbel"/>
                <a:ea typeface="+mn-ea"/>
                <a:cs typeface="+mn-cs"/>
              </a:rPr>
              <a:t> / How was the need addressed? (aim + methods)</a:t>
            </a:r>
          </a:p>
        </p:txBody>
      </p:sp>
      <p:sp>
        <p:nvSpPr>
          <p:cNvPr id="2" name="Left Brace 1"/>
          <p:cNvSpPr/>
          <p:nvPr/>
        </p:nvSpPr>
        <p:spPr>
          <a:xfrm>
            <a:off x="2527888" y="1067440"/>
            <a:ext cx="179216" cy="1093455"/>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13" name="Left Brace 12"/>
          <p:cNvSpPr/>
          <p:nvPr/>
        </p:nvSpPr>
        <p:spPr>
          <a:xfrm>
            <a:off x="2483811" y="3626642"/>
            <a:ext cx="200052" cy="1459708"/>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14" name="Left Brace 13"/>
          <p:cNvSpPr/>
          <p:nvPr/>
        </p:nvSpPr>
        <p:spPr>
          <a:xfrm>
            <a:off x="2483811" y="2380933"/>
            <a:ext cx="202685" cy="1106986"/>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15" name="Left Brace 14"/>
          <p:cNvSpPr/>
          <p:nvPr/>
        </p:nvSpPr>
        <p:spPr>
          <a:xfrm>
            <a:off x="2483811" y="5225073"/>
            <a:ext cx="178476" cy="1438617"/>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cxnSp>
        <p:nvCxnSpPr>
          <p:cNvPr id="4" name="Straight Arrow Connector 3"/>
          <p:cNvCxnSpPr/>
          <p:nvPr/>
        </p:nvCxnSpPr>
        <p:spPr>
          <a:xfrm>
            <a:off x="1588770" y="3273835"/>
            <a:ext cx="2125980" cy="127113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2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3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3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p:bldP spid="100362" grpId="0"/>
      <p:bldP spid="100363" grpId="0"/>
      <p:bldP spid="100364" grpId="0"/>
      <p:bldP spid="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9" y="821423"/>
            <a:ext cx="4294277" cy="5601533"/>
          </a:xfrm>
          <a:prstGeom prst="rect">
            <a:avLst/>
          </a:prstGeom>
          <a:noFill/>
        </p:spPr>
        <p:txBody>
          <a:bodyPr wrap="square" rtlCol="0">
            <a:spAutoFit/>
          </a:bodyPr>
          <a:lstStyle/>
          <a:p>
            <a:r>
              <a:rPr lang="en-AU" sz="2000" dirty="0">
                <a:solidFill>
                  <a:schemeClr val="bg1">
                    <a:lumMod val="50000"/>
                  </a:schemeClr>
                </a:solidFill>
                <a:latin typeface="Corbel" panose="020B0503020204020204" pitchFamily="34" charset="0"/>
              </a:rPr>
              <a:t>Overview:</a:t>
            </a:r>
          </a:p>
          <a:p>
            <a:pPr>
              <a:spcAft>
                <a:spcPts val="1800"/>
              </a:spcAft>
            </a:pPr>
            <a:r>
              <a:rPr lang="en-AU" sz="2800" dirty="0">
                <a:solidFill>
                  <a:srgbClr val="990033"/>
                </a:solidFill>
                <a:latin typeface="Corbel" panose="020B0503020204020204" pitchFamily="34" charset="0"/>
              </a:rPr>
              <a:t>To write a successful thesis:</a:t>
            </a:r>
          </a:p>
          <a:p>
            <a:pPr marL="342900" indent="-342900">
              <a:spcAft>
                <a:spcPts val="3000"/>
              </a:spcAft>
              <a:buFont typeface="+mj-lt"/>
              <a:buAutoNum type="arabicPeriod"/>
            </a:pPr>
            <a:r>
              <a:rPr lang="en-AU" sz="2000" dirty="0">
                <a:latin typeface="Corbel" panose="020B0503020204020204" pitchFamily="34" charset="0"/>
              </a:rPr>
              <a:t>Manage the project &amp; use productivity enhancing tools</a:t>
            </a:r>
          </a:p>
          <a:p>
            <a:pPr marL="342900" indent="-342900">
              <a:spcAft>
                <a:spcPts val="3000"/>
              </a:spcAft>
              <a:buFont typeface="+mj-lt"/>
              <a:buAutoNum type="arabicPeriod"/>
            </a:pPr>
            <a:r>
              <a:rPr lang="en-US" sz="2000" dirty="0">
                <a:latin typeface="Corbel" panose="020B0503020204020204" pitchFamily="34" charset="0"/>
              </a:rPr>
              <a:t>Have a clear </a:t>
            </a:r>
            <a:r>
              <a:rPr lang="en-US" sz="2000" dirty="0" err="1">
                <a:latin typeface="Corbel" panose="020B0503020204020204" pitchFamily="34" charset="0"/>
              </a:rPr>
              <a:t>conceptualisation</a:t>
            </a:r>
            <a:r>
              <a:rPr lang="en-US" sz="2000" dirty="0">
                <a:latin typeface="Corbel" panose="020B0503020204020204" pitchFamily="34" charset="0"/>
              </a:rPr>
              <a:t> of what you are trying to achieve</a:t>
            </a:r>
          </a:p>
          <a:p>
            <a:pPr marL="342900" indent="-342900">
              <a:spcAft>
                <a:spcPts val="3000"/>
              </a:spcAft>
              <a:buFont typeface="+mj-lt"/>
              <a:buAutoNum type="arabicPeriod"/>
            </a:pPr>
            <a:r>
              <a:rPr lang="en-US" sz="2000" dirty="0">
                <a:latin typeface="Corbel" panose="020B0503020204020204" pitchFamily="34" charset="0"/>
              </a:rPr>
              <a:t>Use the expectations of each structural element to construct effective structures / sections / chapters</a:t>
            </a:r>
          </a:p>
          <a:p>
            <a:pPr marL="342900" indent="-342900">
              <a:spcAft>
                <a:spcPts val="3000"/>
              </a:spcAft>
              <a:buFont typeface="+mj-lt"/>
              <a:buAutoNum type="arabicPeriod"/>
            </a:pPr>
            <a:r>
              <a:rPr lang="en-US" sz="2000" dirty="0">
                <a:latin typeface="Corbel" panose="020B0503020204020204" pitchFamily="34" charset="0"/>
              </a:rPr>
              <a:t>Use editing guidelines and tools to effectively edit and proofread your writing</a:t>
            </a:r>
            <a:endParaRPr lang="en-AU" sz="2800" dirty="0">
              <a:solidFill>
                <a:srgbClr val="990033"/>
              </a:solidFill>
              <a:latin typeface="Corbel" panose="020B0503020204020204" pitchFamily="34" charset="0"/>
            </a:endParaRPr>
          </a:p>
        </p:txBody>
      </p:sp>
      <p:pic>
        <p:nvPicPr>
          <p:cNvPr id="5" name="Picture 4" descr="Related image">
            <a:extLst>
              <a:ext uri="{FF2B5EF4-FFF2-40B4-BE49-F238E27FC236}">
                <a16:creationId xmlns:a16="http://schemas.microsoft.com/office/drawing/2014/main" id="{17118830-4686-4052-BC0D-493827109F10}"/>
              </a:ext>
            </a:extLst>
          </p:cNvPr>
          <p:cNvPicPr/>
          <p:nvPr/>
        </p:nvPicPr>
        <p:blipFill rotWithShape="1">
          <a:blip r:embed="rId2">
            <a:extLst>
              <a:ext uri="{28A0092B-C50C-407E-A947-70E740481C1C}">
                <a14:useLocalDpi xmlns:a14="http://schemas.microsoft.com/office/drawing/2010/main" val="0"/>
              </a:ext>
            </a:extLst>
          </a:blip>
          <a:srcRect b="12068"/>
          <a:stretch/>
        </p:blipFill>
        <p:spPr bwMode="auto">
          <a:xfrm>
            <a:off x="5094611" y="3503594"/>
            <a:ext cx="3528060" cy="1694815"/>
          </a:xfrm>
          <a:prstGeom prst="rect">
            <a:avLst/>
          </a:prstGeom>
          <a:noFill/>
          <a:ln>
            <a:noFill/>
          </a:ln>
          <a:extLst>
            <a:ext uri="{53640926-AAD7-44D8-BBD7-CCE9431645EC}">
              <a14:shadowObscured xmlns:a14="http://schemas.microsoft.com/office/drawing/2010/main"/>
            </a:ext>
          </a:extLst>
        </p:spPr>
      </p:pic>
      <p:pic>
        <p:nvPicPr>
          <p:cNvPr id="4" name="Picture 3"/>
          <p:cNvPicPr>
            <a:picLocks noChangeAspect="1"/>
          </p:cNvPicPr>
          <p:nvPr/>
        </p:nvPicPr>
        <p:blipFill>
          <a:blip r:embed="rId3"/>
          <a:stretch>
            <a:fillRect/>
          </a:stretch>
        </p:blipFill>
        <p:spPr>
          <a:xfrm rot="716850">
            <a:off x="6042583" y="446257"/>
            <a:ext cx="2130122" cy="2796869"/>
          </a:xfrm>
          <a:prstGeom prst="rect">
            <a:avLst/>
          </a:prstGeom>
          <a:ln>
            <a:solidFill>
              <a:schemeClr val="tx1"/>
            </a:solidFill>
          </a:ln>
        </p:spPr>
      </p:pic>
      <p:sp>
        <p:nvSpPr>
          <p:cNvPr id="12" name="TextBox 11"/>
          <p:cNvSpPr txBox="1"/>
          <p:nvPr/>
        </p:nvSpPr>
        <p:spPr>
          <a:xfrm>
            <a:off x="7839734" y="636757"/>
            <a:ext cx="431514" cy="369332"/>
          </a:xfrm>
          <a:prstGeom prst="rect">
            <a:avLst/>
          </a:prstGeom>
          <a:noFill/>
        </p:spPr>
        <p:txBody>
          <a:bodyPr wrap="square" rtlCol="0">
            <a:spAutoFit/>
          </a:bodyPr>
          <a:lstStyle/>
          <a:p>
            <a:r>
              <a:rPr lang="en-AU" dirty="0">
                <a:solidFill>
                  <a:srgbClr val="FF0000"/>
                </a:solidFill>
              </a:rPr>
              <a:t>A</a:t>
            </a:r>
            <a:r>
              <a:rPr lang="en-AU" baseline="30000" dirty="0">
                <a:solidFill>
                  <a:srgbClr val="FF0000"/>
                </a:solidFill>
              </a:rPr>
              <a:t>+</a:t>
            </a:r>
            <a:endParaRPr lang="en-AU" dirty="0">
              <a:solidFill>
                <a:srgbClr val="FF0000"/>
              </a:solidFill>
            </a:endParaRPr>
          </a:p>
        </p:txBody>
      </p:sp>
    </p:spTree>
    <p:extLst>
      <p:ext uri="{BB962C8B-B14F-4D97-AF65-F5344CB8AC3E}">
        <p14:creationId xmlns:p14="http://schemas.microsoft.com/office/powerpoint/2010/main" val="222433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0"/>
            <a:ext cx="7578090" cy="123110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AU" sz="4000" b="0" i="0" u="none" strike="noStrike" kern="1200" cap="none" spc="0" normalizeH="0" baseline="0" noProof="0" dirty="0">
                <a:ln>
                  <a:noFill/>
                </a:ln>
                <a:solidFill>
                  <a:srgbClr val="3366CC"/>
                </a:solidFill>
                <a:effectLst/>
                <a:uLnTx/>
                <a:uFillTx/>
                <a:latin typeface="Calibri" panose="020F0502020204030204"/>
                <a:ea typeface="+mn-ea"/>
                <a:cs typeface="+mn-cs"/>
              </a:rPr>
              <a:t>Introduction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An argument that what you did was worth doing.</a:t>
            </a:r>
          </a:p>
        </p:txBody>
      </p:sp>
      <p:pic>
        <p:nvPicPr>
          <p:cNvPr id="3" name="Picture 2">
            <a:extLst>
              <a:ext uri="{FF2B5EF4-FFF2-40B4-BE49-F238E27FC236}">
                <a16:creationId xmlns:a16="http://schemas.microsoft.com/office/drawing/2014/main" id="{B961C56D-8498-4FA2-81C7-4B261908EE9A}"/>
              </a:ext>
            </a:extLst>
          </p:cNvPr>
          <p:cNvPicPr>
            <a:picLocks noChangeAspect="1"/>
          </p:cNvPicPr>
          <p:nvPr/>
        </p:nvPicPr>
        <p:blipFill rotWithShape="1">
          <a:blip r:embed="rId2"/>
          <a:srcRect l="23512" r="26350"/>
          <a:stretch/>
        </p:blipFill>
        <p:spPr>
          <a:xfrm>
            <a:off x="4008474" y="3296566"/>
            <a:ext cx="1127052" cy="2247900"/>
          </a:xfrm>
          <a:prstGeom prst="rect">
            <a:avLst/>
          </a:prstGeom>
        </p:spPr>
      </p:pic>
    </p:spTree>
    <p:extLst>
      <p:ext uri="{BB962C8B-B14F-4D97-AF65-F5344CB8AC3E}">
        <p14:creationId xmlns:p14="http://schemas.microsoft.com/office/powerpoint/2010/main" val="684768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1062" y="231151"/>
            <a:ext cx="81369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990033"/>
                </a:solidFill>
                <a:effectLst/>
                <a:uLnTx/>
                <a:uFillTx/>
                <a:latin typeface="Corbel"/>
                <a:ea typeface="+mn-ea"/>
                <a:cs typeface="+mn-cs"/>
              </a:rPr>
              <a:t>Establish </a:t>
            </a:r>
            <a:r>
              <a:rPr kumimoji="0" lang="en-AU" sz="2400" b="0" i="0" u="none" strike="noStrike" kern="0" cap="none" spc="0" normalizeH="0" baseline="0" noProof="0" dirty="0">
                <a:ln>
                  <a:noFill/>
                </a:ln>
                <a:solidFill>
                  <a:srgbClr val="0070C0"/>
                </a:solidFill>
                <a:effectLst/>
                <a:uLnTx/>
                <a:uFillTx/>
                <a:latin typeface="Corbel"/>
                <a:ea typeface="+mn-ea"/>
                <a:cs typeface="+mn-cs"/>
              </a:rPr>
              <a:t>significance</a:t>
            </a:r>
            <a:r>
              <a:rPr kumimoji="0" lang="en-AU" sz="2400" b="0" i="0" u="none" strike="noStrike" kern="0" cap="none" spc="0" normalizeH="0" baseline="0" noProof="0" dirty="0">
                <a:ln>
                  <a:noFill/>
                </a:ln>
                <a:solidFill>
                  <a:srgbClr val="990033"/>
                </a:solidFill>
                <a:effectLst/>
                <a:uLnTx/>
                <a:uFillTx/>
                <a:latin typeface="Corbel"/>
                <a:ea typeface="+mn-ea"/>
                <a:cs typeface="+mn-cs"/>
              </a:rPr>
              <a:t> of the research area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990033"/>
                </a:solidFill>
                <a:effectLst/>
                <a:uLnTx/>
                <a:uFillTx/>
                <a:latin typeface="Corbel"/>
                <a:ea typeface="+mn-ea"/>
                <a:cs typeface="+mn-cs"/>
              </a:rPr>
              <a:t>by providing </a:t>
            </a:r>
            <a:r>
              <a:rPr kumimoji="0" lang="en-AU" sz="2400" b="0" i="1" u="none" strike="noStrike" kern="0" cap="none" spc="0" normalizeH="0" baseline="0" noProof="0" dirty="0">
                <a:ln>
                  <a:noFill/>
                </a:ln>
                <a:solidFill>
                  <a:srgbClr val="0070C0"/>
                </a:solidFill>
                <a:effectLst/>
                <a:uLnTx/>
                <a:uFillTx/>
                <a:latin typeface="Corbel"/>
                <a:ea typeface="+mn-ea"/>
                <a:cs typeface="+mn-cs"/>
              </a:rPr>
              <a:t>motivating context</a:t>
            </a:r>
            <a:r>
              <a:rPr kumimoji="0" lang="en-AU" sz="2400" b="0" i="0" u="none" strike="noStrike" kern="0" cap="none" spc="0" normalizeH="0" baseline="0" noProof="0" dirty="0">
                <a:ln>
                  <a:noFill/>
                </a:ln>
                <a:solidFill>
                  <a:srgbClr val="990033"/>
                </a:solidFill>
                <a:effectLst/>
                <a:uLnTx/>
                <a:uFillTx/>
                <a:latin typeface="Corbel"/>
                <a:ea typeface="+mn-ea"/>
                <a:cs typeface="+mn-cs"/>
              </a:rPr>
              <a:t>, not simply “background”.</a:t>
            </a:r>
          </a:p>
        </p:txBody>
      </p:sp>
      <p:sp>
        <p:nvSpPr>
          <p:cNvPr id="2" name="TextBox 1"/>
          <p:cNvSpPr txBox="1"/>
          <p:nvPr/>
        </p:nvSpPr>
        <p:spPr>
          <a:xfrm>
            <a:off x="733159" y="2469131"/>
            <a:ext cx="3215148" cy="15542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rbel"/>
                <a:ea typeface="+mn-ea"/>
                <a:cs typeface="+mn-cs"/>
              </a:rPr>
              <a:t>Background: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Mongolia is a developing country bordered by Russia and China with a population of just over 3.17 million people (ref.). </a:t>
            </a:r>
          </a:p>
        </p:txBody>
      </p:sp>
      <p:sp>
        <p:nvSpPr>
          <p:cNvPr id="12" name="TextBox 11"/>
          <p:cNvSpPr txBox="1"/>
          <p:nvPr/>
        </p:nvSpPr>
        <p:spPr>
          <a:xfrm>
            <a:off x="4220286" y="2469131"/>
            <a:ext cx="4591200" cy="32162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rbel"/>
                <a:ea typeface="+mn-ea"/>
                <a:cs typeface="+mn-cs"/>
              </a:rPr>
              <a:t>Motivating context: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Over the last 30 years, rapid growth in the population of Mongolia’s capital, Ulaanbaatar, has resulted in much of its 1.4 million people being off the electricity grid (ref). </a:t>
            </a:r>
            <a:r>
              <a:rPr kumimoji="0" lang="en-AU" sz="1800" b="0" i="0" u="none" strike="noStrike" kern="1200" cap="none" spc="0" normalizeH="0" baseline="0" noProof="0" dirty="0">
                <a:ln>
                  <a:noFill/>
                </a:ln>
                <a:solidFill>
                  <a:srgbClr val="FF5050"/>
                </a:solidFill>
                <a:effectLst/>
                <a:uLnTx/>
                <a:uFillTx/>
                <a:latin typeface="Corbel"/>
                <a:ea typeface="+mn-ea"/>
                <a:cs typeface="+mn-cs"/>
              </a:rPr>
              <a:t>Since</a:t>
            </a:r>
            <a:r>
              <a:rPr kumimoji="0" lang="en-AU" sz="1800" b="0" i="0" u="none" strike="noStrike" kern="1200" cap="none" spc="0" normalizeH="0" baseline="0" noProof="0" dirty="0">
                <a:ln>
                  <a:noFill/>
                </a:ln>
                <a:solidFill>
                  <a:srgbClr val="000000"/>
                </a:solidFill>
                <a:effectLst/>
                <a:uLnTx/>
                <a:uFillTx/>
                <a:latin typeface="Corbel"/>
                <a:ea typeface="+mn-ea"/>
                <a:cs typeface="+mn-cs"/>
              </a:rPr>
              <a:t> the temperature in Ulaanbaatar can drop to -30</a:t>
            </a:r>
            <a:r>
              <a:rPr kumimoji="0" lang="en-AU" sz="1800" b="0" i="0" u="none" strike="noStrike" kern="1200" cap="none" spc="0" normalizeH="0" baseline="30000" noProof="0" dirty="0">
                <a:ln>
                  <a:noFill/>
                </a:ln>
                <a:solidFill>
                  <a:srgbClr val="000000"/>
                </a:solidFill>
                <a:effectLst/>
                <a:uLnTx/>
                <a:uFillTx/>
                <a:latin typeface="Corbel"/>
                <a:ea typeface="+mn-ea"/>
                <a:cs typeface="+mn-cs"/>
              </a:rPr>
              <a:t>o</a:t>
            </a:r>
            <a:r>
              <a:rPr kumimoji="0" lang="en-AU" sz="1800" b="0" i="0" u="none" strike="noStrike" kern="1200" cap="none" spc="0" normalizeH="0" baseline="0" noProof="0" dirty="0">
                <a:ln>
                  <a:noFill/>
                </a:ln>
                <a:solidFill>
                  <a:srgbClr val="000000"/>
                </a:solidFill>
                <a:effectLst/>
                <a:uLnTx/>
                <a:uFillTx/>
                <a:latin typeface="Corbel"/>
                <a:ea typeface="+mn-ea"/>
                <a:cs typeface="+mn-cs"/>
              </a:rPr>
              <a:t>C at night in winter, </a:t>
            </a:r>
            <a:r>
              <a:rPr kumimoji="0" lang="en-AU" sz="1800" b="0" i="0" u="none" strike="noStrike" kern="1200" cap="none" spc="0" normalizeH="0" baseline="0" noProof="0" dirty="0">
                <a:ln>
                  <a:noFill/>
                </a:ln>
                <a:solidFill>
                  <a:srgbClr val="FF5050"/>
                </a:solidFill>
                <a:effectLst/>
                <a:uLnTx/>
                <a:uFillTx/>
                <a:latin typeface="Corbel"/>
                <a:ea typeface="+mn-ea"/>
                <a:cs typeface="+mn-cs"/>
              </a:rPr>
              <a:t>this has resulted in </a:t>
            </a:r>
            <a:r>
              <a:rPr kumimoji="0" lang="en-AU" sz="1800" b="0" i="0" u="none" strike="noStrike" kern="1200" cap="none" spc="0" normalizeH="0" baseline="0" noProof="0" dirty="0">
                <a:ln>
                  <a:noFill/>
                </a:ln>
                <a:solidFill>
                  <a:srgbClr val="000000"/>
                </a:solidFill>
                <a:effectLst/>
                <a:uLnTx/>
                <a:uFillTx/>
                <a:latin typeface="Corbel"/>
                <a:ea typeface="+mn-ea"/>
                <a:cs typeface="+mn-cs"/>
              </a:rPr>
              <a:t>a </a:t>
            </a:r>
            <a:r>
              <a:rPr kumimoji="0" lang="en-AU" sz="18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major pollution problem </a:t>
            </a:r>
            <a:r>
              <a:rPr kumimoji="0" lang="en-AU" sz="1800" b="0" i="0" u="none" strike="noStrike" kern="1200" cap="none" spc="0" normalizeH="0" baseline="0" noProof="0" dirty="0">
                <a:ln>
                  <a:noFill/>
                </a:ln>
                <a:solidFill>
                  <a:srgbClr val="000000"/>
                </a:solidFill>
                <a:effectLst/>
                <a:uLnTx/>
                <a:uFillTx/>
                <a:latin typeface="Corbel"/>
                <a:ea typeface="+mn-ea"/>
                <a:cs typeface="+mn-cs"/>
              </a:rPr>
              <a:t>as much of the population inefficiently burns brown coal to stay warm (ref.). </a:t>
            </a:r>
            <a:r>
              <a:rPr kumimoji="0" lang="en-AU" sz="1800" b="0" i="0" u="none" strike="noStrike" kern="1200" cap="none" spc="0" normalizeH="0" baseline="0" noProof="0" dirty="0">
                <a:ln>
                  <a:noFill/>
                </a:ln>
                <a:solidFill>
                  <a:srgbClr val="FF5050"/>
                </a:solidFill>
                <a:effectLst/>
                <a:uLnTx/>
                <a:uFillTx/>
                <a:latin typeface="Corbel"/>
                <a:ea typeface="+mn-ea"/>
                <a:cs typeface="+mn-cs"/>
              </a:rPr>
              <a:t>Consequently</a:t>
            </a:r>
            <a:r>
              <a:rPr kumimoji="0" lang="en-AU" sz="1800" b="0" i="0" u="none" strike="noStrike" kern="1200" cap="none" spc="0" normalizeH="0" baseline="0" noProof="0" dirty="0">
                <a:ln>
                  <a:noFill/>
                </a:ln>
                <a:solidFill>
                  <a:srgbClr val="000000"/>
                </a:solidFill>
                <a:effectLst/>
                <a:uLnTx/>
                <a:uFillTx/>
                <a:latin typeface="Corbel"/>
                <a:ea typeface="+mn-ea"/>
                <a:cs typeface="+mn-cs"/>
              </a:rPr>
              <a:t>, in the winter months, the pollutant PM2.5 ... </a:t>
            </a: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&lt;is really bad&gt;.</a:t>
            </a:r>
          </a:p>
        </p:txBody>
      </p:sp>
      <p:sp>
        <p:nvSpPr>
          <p:cNvPr id="3" name="TextBox 2"/>
          <p:cNvSpPr txBox="1"/>
          <p:nvPr/>
        </p:nvSpPr>
        <p:spPr>
          <a:xfrm>
            <a:off x="733159" y="1817780"/>
            <a:ext cx="643029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E.g. Developing a cleaner, sustainable energy future for Mongolia.</a:t>
            </a:r>
          </a:p>
        </p:txBody>
      </p:sp>
      <p:sp>
        <p:nvSpPr>
          <p:cNvPr id="4" name="Isosceles Triangle 3"/>
          <p:cNvSpPr/>
          <p:nvPr/>
        </p:nvSpPr>
        <p:spPr>
          <a:xfrm rot="19715420">
            <a:off x="3398632" y="2568494"/>
            <a:ext cx="179669" cy="152036"/>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Rectangle 12"/>
          <p:cNvSpPr/>
          <p:nvPr/>
        </p:nvSpPr>
        <p:spPr>
          <a:xfrm>
            <a:off x="451062" y="1062148"/>
            <a:ext cx="7138458"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Q1: What is the is the </a:t>
            </a:r>
            <a:r>
              <a:rPr kumimoji="0" lang="en-AU" sz="1800" b="0" i="1" u="none" strike="noStrike" kern="1200" cap="none" spc="0" normalizeH="0" baseline="0" noProof="0" dirty="0">
                <a:ln>
                  <a:noFill/>
                </a:ln>
                <a:solidFill>
                  <a:prstClr val="white">
                    <a:lumMod val="50000"/>
                  </a:prstClr>
                </a:solidFill>
                <a:effectLst/>
                <a:uLnTx/>
                <a:uFillTx/>
                <a:latin typeface="Corbel"/>
                <a:ea typeface="+mn-ea"/>
                <a:cs typeface="+mn-cs"/>
              </a:rPr>
              <a:t>general area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you will be contributing to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and </a:t>
            </a:r>
            <a:r>
              <a:rPr kumimoji="0" lang="en-AU" sz="1800" b="0" i="1" u="none" strike="noStrike" kern="1200" cap="none" spc="0" normalizeH="0" baseline="0" noProof="0" dirty="0">
                <a:ln>
                  <a:noFill/>
                </a:ln>
                <a:solidFill>
                  <a:prstClr val="white">
                    <a:lumMod val="50000"/>
                  </a:prstClr>
                </a:solidFill>
                <a:effectLst/>
                <a:uLnTx/>
                <a:uFillTx/>
                <a:latin typeface="Corbel"/>
                <a:ea typeface="+mn-ea"/>
                <a:cs typeface="+mn-cs"/>
              </a:rPr>
              <a:t>why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is it </a:t>
            </a:r>
            <a:r>
              <a:rPr kumimoji="0" lang="en-AU" sz="1800" b="0" i="1" u="none" strike="noStrike" kern="1200" cap="none" spc="0" normalizeH="0" baseline="0" noProof="0" dirty="0">
                <a:ln>
                  <a:noFill/>
                </a:ln>
                <a:solidFill>
                  <a:prstClr val="white">
                    <a:lumMod val="50000"/>
                  </a:prstClr>
                </a:solidFill>
                <a:effectLst/>
                <a:uLnTx/>
                <a:uFillTx/>
                <a:latin typeface="Corbel"/>
                <a:ea typeface="+mn-ea"/>
                <a:cs typeface="+mn-cs"/>
              </a:rPr>
              <a:t>worth</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 contributing to? </a:t>
            </a:r>
          </a:p>
        </p:txBody>
      </p:sp>
      <p:sp>
        <p:nvSpPr>
          <p:cNvPr id="5" name="TextBox 4"/>
          <p:cNvSpPr txBox="1"/>
          <p:nvPr/>
        </p:nvSpPr>
        <p:spPr>
          <a:xfrm>
            <a:off x="733159" y="4215763"/>
            <a:ext cx="3038168" cy="15542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Tells me about Mongolia.</a:t>
            </a:r>
          </a:p>
          <a:p>
            <a:pPr marL="0" marR="0" lvl="0" indent="0" algn="l" defTabSz="457200" rtl="0" eaLnBrk="1" fontAlgn="auto" latinLnBrk="0" hangingPunct="1">
              <a:lnSpc>
                <a:spcPct val="100000"/>
              </a:lnSpc>
              <a:spcBef>
                <a:spcPts val="600"/>
              </a:spcBef>
              <a:spcAft>
                <a:spcPts val="0"/>
              </a:spcAft>
              <a:buClrTx/>
              <a:buSzTx/>
              <a:buFontTx/>
              <a:buNone/>
              <a:tabLst/>
              <a:defRPr/>
            </a:pPr>
            <a:r>
              <a:rPr lang="en-AU" dirty="0">
                <a:solidFill>
                  <a:prstClr val="white">
                    <a:lumMod val="65000"/>
                  </a:prstClr>
                </a:solidFill>
                <a:latin typeface="Corbel"/>
              </a:rPr>
              <a:t>Reader’s response would be: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“Yes, so what? Why is that important to know in the context of your thesis?”</a:t>
            </a:r>
          </a:p>
        </p:txBody>
      </p:sp>
      <p:sp>
        <p:nvSpPr>
          <p:cNvPr id="9" name="TextBox 8"/>
          <p:cNvSpPr txBox="1"/>
          <p:nvPr/>
        </p:nvSpPr>
        <p:spPr>
          <a:xfrm>
            <a:off x="3604754" y="5770035"/>
            <a:ext cx="543930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Starts to</a:t>
            </a:r>
            <a:r>
              <a:rPr kumimoji="0" lang="en-AU" sz="1800" b="0" i="0" u="none" strike="noStrike" kern="1200" cap="none" spc="0" normalizeH="0" noProof="0" dirty="0">
                <a:ln>
                  <a:noFill/>
                </a:ln>
                <a:solidFill>
                  <a:prstClr val="white">
                    <a:lumMod val="65000"/>
                  </a:prstClr>
                </a:solidFill>
                <a:effectLst/>
                <a:uLnTx/>
                <a:uFillTx/>
                <a:latin typeface="Corbel"/>
                <a:ea typeface="+mn-ea"/>
                <a:cs typeface="+mn-cs"/>
              </a:rPr>
              <a:t> tell</a:t>
            </a: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 me </a:t>
            </a:r>
            <a:r>
              <a:rPr kumimoji="0" lang="en-AU" sz="1800" b="0" i="1" u="none" strike="noStrike" kern="1200" cap="none" spc="0" normalizeH="0" baseline="0" noProof="0" dirty="0">
                <a:ln>
                  <a:noFill/>
                </a:ln>
                <a:solidFill>
                  <a:prstClr val="white">
                    <a:lumMod val="65000"/>
                  </a:prstClr>
                </a:solidFill>
                <a:effectLst/>
                <a:uLnTx/>
                <a:uFillTx/>
                <a:latin typeface="Corbel"/>
                <a:ea typeface="+mn-ea"/>
                <a:cs typeface="+mn-cs"/>
              </a:rPr>
              <a:t>why </a:t>
            </a:r>
            <a:r>
              <a:rPr kumimoji="0" lang="en-AU" sz="1800" b="0" i="0" u="none" strike="noStrike" kern="1200" cap="none" spc="0" normalizeH="0" baseline="0" noProof="0" dirty="0">
                <a:ln>
                  <a:noFill/>
                </a:ln>
                <a:solidFill>
                  <a:srgbClr val="000000"/>
                </a:solidFill>
                <a:effectLst/>
                <a:uLnTx/>
                <a:uFillTx/>
                <a:latin typeface="Corbel"/>
                <a:ea typeface="+mn-ea"/>
                <a:cs typeface="+mn-cs"/>
              </a:rPr>
              <a:t>cleaner energy </a:t>
            </a: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is a big concern in Mongolia. Note the features of an </a:t>
            </a:r>
            <a:r>
              <a:rPr kumimoji="0" lang="en-AU" sz="1800" b="0" i="1" u="none" strike="noStrike" kern="1200" cap="none" spc="0" normalizeH="0" baseline="0" noProof="0" dirty="0">
                <a:ln>
                  <a:noFill/>
                </a:ln>
                <a:solidFill>
                  <a:prstClr val="white">
                    <a:lumMod val="65000"/>
                  </a:prstClr>
                </a:solidFill>
                <a:effectLst/>
                <a:uLnTx/>
                <a:uFillTx/>
                <a:latin typeface="Corbel"/>
                <a:ea typeface="+mn-ea"/>
                <a:cs typeface="+mn-cs"/>
              </a:rPr>
              <a:t>argument</a:t>
            </a:r>
            <a:r>
              <a:rPr kumimoji="0" lang="en-AU" sz="1800" b="0" u="none" strike="noStrike" kern="1200" cap="none" spc="0" normalizeH="0" baseline="0" noProof="0" dirty="0">
                <a:ln>
                  <a:noFill/>
                </a:ln>
                <a:solidFill>
                  <a:prstClr val="white">
                    <a:lumMod val="65000"/>
                  </a:prstClr>
                </a:solidFill>
                <a:effectLst/>
                <a:uLnTx/>
                <a:uFillTx/>
                <a:latin typeface="Corbel"/>
                <a:ea typeface="+mn-ea"/>
                <a:cs typeface="+mn-cs"/>
              </a:rPr>
              <a:t>: ... since ... resulted ...</a:t>
            </a:r>
            <a:r>
              <a:rPr kumimoji="0" lang="en-AU" sz="1800" b="0" u="none" strike="noStrike" kern="1200" cap="none" spc="0" normalizeH="0" noProof="0" dirty="0">
                <a:ln>
                  <a:noFill/>
                </a:ln>
                <a:solidFill>
                  <a:prstClr val="white">
                    <a:lumMod val="65000"/>
                  </a:prstClr>
                </a:solidFill>
                <a:effectLst/>
                <a:uLnTx/>
                <a:uFillTx/>
                <a:latin typeface="Corbel"/>
                <a:ea typeface="+mn-ea"/>
                <a:cs typeface="+mn-cs"/>
              </a:rPr>
              <a:t> consequently ...</a:t>
            </a:r>
            <a:endPar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endParaRPr>
          </a:p>
        </p:txBody>
      </p:sp>
      <p:sp>
        <p:nvSpPr>
          <p:cNvPr id="10" name="TextBox 9">
            <a:extLst>
              <a:ext uri="{FF2B5EF4-FFF2-40B4-BE49-F238E27FC236}">
                <a16:creationId xmlns:a16="http://schemas.microsoft.com/office/drawing/2014/main" id="{6D232AB9-9284-4DF6-91A0-627CECBB6AEE}"/>
              </a:ext>
            </a:extLst>
          </p:cNvPr>
          <p:cNvSpPr txBox="1"/>
          <p:nvPr/>
        </p:nvSpPr>
        <p:spPr>
          <a:xfrm>
            <a:off x="1146531" y="2126138"/>
            <a:ext cx="1668027" cy="2646878"/>
          </a:xfrm>
          <a:prstGeom prst="rect">
            <a:avLst/>
          </a:prstGeom>
          <a:noFill/>
        </p:spPr>
        <p:txBody>
          <a:bodyPr wrap="square" rtlCol="0">
            <a:spAutoFit/>
          </a:bodyPr>
          <a:lstStyle/>
          <a:p>
            <a:r>
              <a:rPr lang="en-AU" sz="16600" dirty="0">
                <a:solidFill>
                  <a:srgbClr val="C00000">
                    <a:alpha val="40000"/>
                  </a:srgbClr>
                </a:solidFill>
                <a:sym typeface="Wingdings" panose="05000000000000000000" pitchFamily="2" charset="2"/>
              </a:rPr>
              <a:t></a:t>
            </a:r>
            <a:endParaRPr lang="en-AU" sz="16600" dirty="0">
              <a:solidFill>
                <a:srgbClr val="C00000">
                  <a:alpha val="40000"/>
                </a:srgbClr>
              </a:solidFill>
            </a:endParaRPr>
          </a:p>
        </p:txBody>
      </p:sp>
    </p:spTree>
    <p:extLst>
      <p:ext uri="{BB962C8B-B14F-4D97-AF65-F5344CB8AC3E}">
        <p14:creationId xmlns:p14="http://schemas.microsoft.com/office/powerpoint/2010/main" val="28553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3" grpId="0"/>
      <p:bldP spid="4" grpId="0" animBg="1"/>
      <p:bldP spid="5"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9637" y="1148384"/>
            <a:ext cx="529652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Q1: Why is the broader research area interesting or important (to certain stakeholders)?</a:t>
            </a:r>
            <a:r>
              <a:rPr kumimoji="0" lang="en-AU" sz="2400" b="0" i="0" u="none" strike="noStrike" kern="1200" cap="none" spc="0" normalizeH="0" baseline="0" noProof="0" dirty="0">
                <a:ln>
                  <a:noFill/>
                </a:ln>
                <a:solidFill>
                  <a:srgbClr val="008080"/>
                </a:solidFill>
                <a:effectLst/>
                <a:uLnTx/>
                <a:uFillTx/>
                <a:latin typeface="Corbel"/>
                <a:ea typeface="+mn-ea"/>
                <a:cs typeface="+mn-cs"/>
              </a:rPr>
              <a:t> </a:t>
            </a:r>
            <a:endParaRPr kumimoji="0" lang="en-AU" sz="2000" b="0" i="0" u="none" strike="noStrike" kern="1200" cap="none" spc="0" normalizeH="0" baseline="0" noProof="0" dirty="0">
              <a:ln>
                <a:noFill/>
              </a:ln>
              <a:solidFill>
                <a:srgbClr val="008080"/>
              </a:solidFill>
              <a:effectLst/>
              <a:uLnTx/>
              <a:uFillTx/>
              <a:latin typeface="Corbel"/>
              <a:ea typeface="+mn-ea"/>
              <a:cs typeface="+mn-cs"/>
            </a:endParaRPr>
          </a:p>
        </p:txBody>
      </p:sp>
      <p:sp>
        <p:nvSpPr>
          <p:cNvPr id="3" name="Rectangle 2"/>
          <p:cNvSpPr/>
          <p:nvPr/>
        </p:nvSpPr>
        <p:spPr>
          <a:xfrm>
            <a:off x="890266" y="2426446"/>
            <a:ext cx="3315323" cy="286232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“Approximately </a:t>
            </a:r>
            <a:r>
              <a:rPr kumimoji="0" lang="en-AU" sz="1800" b="0" i="0" u="none" strike="noStrike" kern="0" cap="none" spc="0" normalizeH="0" baseline="0" noProof="0" dirty="0">
                <a:ln>
                  <a:noFill/>
                </a:ln>
                <a:solidFill>
                  <a:srgbClr val="FF5050"/>
                </a:solidFill>
                <a:effectLst/>
                <a:uLnTx/>
                <a:uFillTx/>
                <a:latin typeface="Corbel"/>
                <a:ea typeface="+mn-ea"/>
                <a:cs typeface="+mn-cs"/>
              </a:rPr>
              <a:t>77,000 individuals</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are arrested in the United States each year based primarily on eyewitness testimony (ref.). … </a:t>
            </a:r>
            <a:r>
              <a:rPr kumimoji="0" lang="en-AU" sz="1800" b="0" i="0" u="sng" strike="noStrike" kern="0" cap="none" spc="0" normalizeH="0" baseline="0" noProof="0" dirty="0">
                <a:ln>
                  <a:noFill/>
                </a:ln>
                <a:solidFill>
                  <a:sysClr val="windowText" lastClr="000000"/>
                </a:solidFill>
                <a:effectLst/>
                <a:uLnTx/>
                <a:uFillTx/>
                <a:latin typeface="Corbel"/>
                <a:ea typeface="+mn-ea"/>
                <a:cs typeface="+mn-cs"/>
              </a:rPr>
              <a:t>Given</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the </a:t>
            </a:r>
            <a:r>
              <a:rPr kumimoji="0" lang="en-AU" sz="1800" b="0" i="0" u="none" strike="noStrike" kern="0" cap="none" spc="0" normalizeH="0" baseline="0" noProof="0" dirty="0">
                <a:ln>
                  <a:noFill/>
                </a:ln>
                <a:solidFill>
                  <a:srgbClr val="FF0000"/>
                </a:solidFill>
                <a:effectLst/>
                <a:uLnTx/>
                <a:uFillTx/>
                <a:latin typeface="Corbel"/>
                <a:ea typeface="+mn-ea"/>
                <a:cs typeface="+mn-cs"/>
              </a:rPr>
              <a:t>pivotal</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a:t>
            </a:r>
            <a:r>
              <a:rPr kumimoji="0" lang="en-AU" sz="1800" b="0" i="0" u="none" strike="noStrike" kern="0" cap="none" spc="0" normalizeH="0" baseline="0" noProof="0" dirty="0">
                <a:ln>
                  <a:noFill/>
                </a:ln>
                <a:solidFill>
                  <a:srgbClr val="FF0000"/>
                </a:solidFill>
                <a:effectLst/>
                <a:uLnTx/>
                <a:uFillTx/>
                <a:latin typeface="Corbel"/>
                <a:ea typeface="+mn-ea"/>
                <a:cs typeface="+mn-cs"/>
              </a:rPr>
              <a:t>role</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that eyewitness testimony plays in some trials, </a:t>
            </a:r>
            <a:r>
              <a:rPr kumimoji="0" lang="en-AU" sz="1800" b="0" i="0" u="sng" strike="noStrike" kern="0" cap="none" spc="0" normalizeH="0" baseline="0" noProof="0" dirty="0">
                <a:ln>
                  <a:noFill/>
                </a:ln>
                <a:solidFill>
                  <a:srgbClr val="FF0000"/>
                </a:solidFill>
                <a:effectLst/>
                <a:uLnTx/>
                <a:uFillTx/>
                <a:latin typeface="Corbel"/>
                <a:ea typeface="+mn-ea"/>
                <a:cs typeface="+mn-cs"/>
              </a:rPr>
              <a:t>it is important to establish</a:t>
            </a:r>
            <a:r>
              <a:rPr kumimoji="0" lang="en-AU" sz="1800" b="0" i="0" u="none" strike="noStrike" kern="0" cap="none" spc="0" normalizeH="0" baseline="0" noProof="0" dirty="0">
                <a:ln>
                  <a:noFill/>
                </a:ln>
                <a:solidFill>
                  <a:sysClr val="windowText" lastClr="000000"/>
                </a:solidFill>
                <a:effectLst/>
                <a:uLnTx/>
                <a:uFillTx/>
                <a:latin typeface="Corbel"/>
                <a:ea typeface="+mn-ea"/>
                <a:cs typeface="+mn-cs"/>
              </a:rPr>
              <a:t> whether or not the jury’s faith in this testimony is warranted.” [1]</a:t>
            </a:r>
          </a:p>
        </p:txBody>
      </p:sp>
      <p:sp>
        <p:nvSpPr>
          <p:cNvPr id="4" name="TextBox 3"/>
          <p:cNvSpPr txBox="1"/>
          <p:nvPr/>
        </p:nvSpPr>
        <p:spPr>
          <a:xfrm>
            <a:off x="4719545" y="2426446"/>
            <a:ext cx="42618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“Spent pot-lining (SPL) is a </a:t>
            </a:r>
            <a:r>
              <a:rPr kumimoji="0" lang="en-AU" sz="1800" b="0" i="0" u="none" strike="noStrike" kern="1200" cap="none" spc="0" normalizeH="0" baseline="0" noProof="0" dirty="0">
                <a:ln>
                  <a:noFill/>
                </a:ln>
                <a:solidFill>
                  <a:srgbClr val="FF5050"/>
                </a:solidFill>
                <a:effectLst/>
                <a:uLnTx/>
                <a:uFillTx/>
                <a:latin typeface="Corbel"/>
                <a:ea typeface="+mn-ea"/>
                <a:cs typeface="+mn-cs"/>
              </a:rPr>
              <a:t>hazardous waste </a:t>
            </a:r>
            <a:r>
              <a:rPr kumimoji="0" lang="en-AU" sz="1800" b="0" i="0" u="none" strike="noStrike" kern="1200" cap="none" spc="0" normalizeH="0" baseline="0" noProof="0" dirty="0">
                <a:ln>
                  <a:noFill/>
                </a:ln>
                <a:solidFill>
                  <a:srgbClr val="000000"/>
                </a:solidFill>
                <a:effectLst/>
                <a:uLnTx/>
                <a:uFillTx/>
                <a:latin typeface="Corbel"/>
                <a:ea typeface="+mn-ea"/>
                <a:cs typeface="+mn-cs"/>
              </a:rPr>
              <a:t>generated at the end-of-life of carbon cathodes in aluminium smelting electrolysis cells or </a:t>
            </a:r>
            <a:r>
              <a:rPr kumimoji="0" lang="en-AU" sz="1800" b="0" i="1" u="none" strike="noStrike" kern="1200" cap="none" spc="0" normalizeH="0" baseline="0" noProof="0" dirty="0">
                <a:ln>
                  <a:noFill/>
                </a:ln>
                <a:solidFill>
                  <a:srgbClr val="000000"/>
                </a:solidFill>
                <a:effectLst/>
                <a:uLnTx/>
                <a:uFillTx/>
                <a:latin typeface="Corbel"/>
                <a:ea typeface="+mn-ea"/>
                <a:cs typeface="+mn-cs"/>
              </a:rPr>
              <a:t>pots</a:t>
            </a:r>
            <a:r>
              <a:rPr kumimoji="0" lang="en-AU" sz="1800" b="0" i="0" u="none" strike="noStrike" kern="1200" cap="none" spc="0" normalizeH="0" baseline="0" noProof="0" dirty="0">
                <a:ln>
                  <a:noFill/>
                </a:ln>
                <a:solidFill>
                  <a:srgbClr val="000000"/>
                </a:solidFill>
                <a:effectLst/>
                <a:uLnTx/>
                <a:uFillTx/>
                <a:latin typeface="Corbel"/>
                <a:ea typeface="+mn-ea"/>
                <a:cs typeface="+mn-cs"/>
              </a:rPr>
              <a:t>, with </a:t>
            </a:r>
            <a:r>
              <a:rPr kumimoji="0" lang="en-AU" sz="1800" b="0" i="0" u="none" strike="noStrike" kern="1200" cap="none" spc="0" normalizeH="0" baseline="0" noProof="0" dirty="0">
                <a:ln>
                  <a:noFill/>
                </a:ln>
                <a:solidFill>
                  <a:srgbClr val="FF5050"/>
                </a:solidFill>
                <a:effectLst/>
                <a:uLnTx/>
                <a:uFillTx/>
                <a:latin typeface="Corbel"/>
                <a:ea typeface="+mn-ea"/>
                <a:cs typeface="+mn-cs"/>
              </a:rPr>
              <a:t>an estimated 1 million tonnes produced worldwide every year </a:t>
            </a:r>
            <a:r>
              <a:rPr kumimoji="0" lang="en-AU" sz="1800" b="0" i="0" u="none" strike="noStrike" kern="1200" cap="none" spc="0" normalizeH="0" baseline="0" noProof="0" dirty="0">
                <a:ln>
                  <a:noFill/>
                </a:ln>
                <a:solidFill>
                  <a:srgbClr val="000000"/>
                </a:solidFill>
                <a:effectLst/>
                <a:uLnTx/>
                <a:uFillTx/>
                <a:latin typeface="Corbel"/>
                <a:ea typeface="+mn-ea"/>
                <a:cs typeface="+mn-cs"/>
              </a:rPr>
              <a:t>[5,6]. … Degradation occurs as a result of …, </a:t>
            </a:r>
            <a:r>
              <a:rPr kumimoji="0" lang="en-AU" sz="1800" b="0" i="0" u="none" strike="noStrike" kern="1200" cap="none" spc="0" normalizeH="0" baseline="0" noProof="0" dirty="0">
                <a:ln>
                  <a:noFill/>
                </a:ln>
                <a:solidFill>
                  <a:srgbClr val="FF5050"/>
                </a:solidFill>
                <a:effectLst/>
                <a:uLnTx/>
                <a:uFillTx/>
                <a:latin typeface="Corbel"/>
                <a:ea typeface="+mn-ea"/>
                <a:cs typeface="+mn-cs"/>
              </a:rPr>
              <a:t>resulting in environmentally concerning fluoride contents </a:t>
            </a:r>
            <a:r>
              <a:rPr kumimoji="0" lang="en-AU" sz="1800" b="0" i="0" u="none" strike="noStrike" kern="1200" cap="none" spc="0" normalizeH="0" baseline="0" noProof="0" dirty="0">
                <a:ln>
                  <a:noFill/>
                </a:ln>
                <a:solidFill>
                  <a:srgbClr val="000000"/>
                </a:solidFill>
                <a:effectLst/>
                <a:uLnTx/>
                <a:uFillTx/>
                <a:latin typeface="Corbel"/>
                <a:ea typeface="+mn-ea"/>
                <a:cs typeface="+mn-cs"/>
              </a:rPr>
              <a:t>up to 20 wt.% and </a:t>
            </a:r>
            <a:r>
              <a:rPr kumimoji="0" lang="en-AU" sz="1800" b="0" i="0" u="none" strike="noStrike" kern="1200" cap="none" spc="0" normalizeH="0" baseline="0" noProof="0" dirty="0">
                <a:ln>
                  <a:noFill/>
                </a:ln>
                <a:solidFill>
                  <a:srgbClr val="FF5050"/>
                </a:solidFill>
                <a:effectLst/>
                <a:uLnTx/>
                <a:uFillTx/>
                <a:latin typeface="Corbel"/>
                <a:ea typeface="+mn-ea"/>
                <a:cs typeface="+mn-cs"/>
              </a:rPr>
              <a:t>cyanides</a:t>
            </a:r>
            <a:r>
              <a:rPr kumimoji="0" lang="en-AU" sz="1800" b="0" i="0" u="none" strike="noStrike" kern="1200" cap="none" spc="0" normalizeH="0" baseline="0" noProof="0" dirty="0">
                <a:ln>
                  <a:noFill/>
                </a:ln>
                <a:solidFill>
                  <a:srgbClr val="000000"/>
                </a:solidFill>
                <a:effectLst/>
                <a:uLnTx/>
                <a:uFillTx/>
                <a:latin typeface="Corbel"/>
                <a:ea typeface="+mn-ea"/>
                <a:cs typeface="+mn-cs"/>
              </a:rPr>
              <a:t> up to 1 wt.%.  Fluoride is present as … and cyanides as ….” [2]</a:t>
            </a:r>
          </a:p>
        </p:txBody>
      </p:sp>
      <p:sp>
        <p:nvSpPr>
          <p:cNvPr id="5" name="TextBox 4">
            <a:extLst>
              <a:ext uri="{FF2B5EF4-FFF2-40B4-BE49-F238E27FC236}">
                <a16:creationId xmlns:a16="http://schemas.microsoft.com/office/drawing/2014/main" id="{E88423FF-EF1B-46CC-89CE-AAF7D67FE670}"/>
              </a:ext>
            </a:extLst>
          </p:cNvPr>
          <p:cNvSpPr txBox="1"/>
          <p:nvPr/>
        </p:nvSpPr>
        <p:spPr>
          <a:xfrm>
            <a:off x="2291133" y="5591833"/>
            <a:ext cx="469556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Note the highlighted words and phrases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which are indicating claims to significance.</a:t>
            </a:r>
          </a:p>
        </p:txBody>
      </p:sp>
      <p:sp>
        <p:nvSpPr>
          <p:cNvPr id="6" name="TextBox 5"/>
          <p:cNvSpPr txBox="1"/>
          <p:nvPr/>
        </p:nvSpPr>
        <p:spPr>
          <a:xfrm>
            <a:off x="486374" y="215166"/>
            <a:ext cx="62192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Establish </a:t>
            </a:r>
            <a:r>
              <a:rPr kumimoji="0" lang="en-AU" sz="2400" b="0" i="0" u="none" strike="noStrike" kern="1200" cap="none" spc="0" normalizeH="0" baseline="0" noProof="0" dirty="0">
                <a:ln>
                  <a:noFill/>
                </a:ln>
                <a:solidFill>
                  <a:srgbClr val="0000FF"/>
                </a:solidFill>
                <a:effectLst/>
                <a:uLnTx/>
                <a:uFillTx/>
                <a:latin typeface="Corbel"/>
                <a:ea typeface="+mn-ea"/>
                <a:cs typeface="+mn-cs"/>
              </a:rPr>
              <a:t>significance</a:t>
            </a:r>
            <a:r>
              <a:rPr kumimoji="0" lang="en-AU" sz="2400" b="0" i="0" u="none" strike="noStrike" kern="1200" cap="none" spc="0" normalizeH="0" baseline="0" noProof="0" dirty="0">
                <a:ln>
                  <a:noFill/>
                </a:ln>
                <a:solidFill>
                  <a:srgbClr val="990033"/>
                </a:solidFill>
                <a:effectLst/>
                <a:uLnTx/>
                <a:uFillTx/>
                <a:latin typeface="Corbel"/>
                <a:ea typeface="+mn-ea"/>
                <a:cs typeface="+mn-cs"/>
              </a:rPr>
              <a:t> by providing </a:t>
            </a:r>
            <a:r>
              <a:rPr kumimoji="0" lang="en-AU" sz="2400" b="0" i="0" u="none" strike="sngStrike" kern="1200" cap="none" spc="0" normalizeH="0" baseline="0" noProof="0" dirty="0">
                <a:ln>
                  <a:noFill/>
                </a:ln>
                <a:solidFill>
                  <a:prstClr val="white">
                    <a:lumMod val="50000"/>
                  </a:prstClr>
                </a:solidFill>
                <a:effectLst/>
                <a:uLnTx/>
                <a:uFillTx/>
                <a:latin typeface="Corbel"/>
                <a:ea typeface="+mn-ea"/>
                <a:cs typeface="+mn-cs"/>
              </a:rPr>
              <a:t>background</a:t>
            </a:r>
            <a:r>
              <a:rPr kumimoji="0" lang="en-AU" sz="2400" b="0" i="0" u="none" strike="noStrike" kern="1200" cap="none" spc="0" normalizeH="0" baseline="0" noProof="0" dirty="0">
                <a:ln>
                  <a:noFill/>
                </a:ln>
                <a:solidFill>
                  <a:prstClr val="white">
                    <a:lumMod val="50000"/>
                  </a:prstClr>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the motivating context / rationale </a:t>
            </a:r>
          </a:p>
        </p:txBody>
      </p:sp>
      <p:sp>
        <p:nvSpPr>
          <p:cNvPr id="7" name="Right Brace 6"/>
          <p:cNvSpPr/>
          <p:nvPr/>
        </p:nvSpPr>
        <p:spPr>
          <a:xfrm>
            <a:off x="6009640" y="1175440"/>
            <a:ext cx="193040" cy="769441"/>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8" name="TextBox 7"/>
          <p:cNvSpPr txBox="1"/>
          <p:nvPr/>
        </p:nvSpPr>
        <p:spPr>
          <a:xfrm>
            <a:off x="6299200" y="1046163"/>
            <a:ext cx="2844800"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lumMod val="50000"/>
                  </a:prstClr>
                </a:solidFill>
                <a:effectLst/>
                <a:uLnTx/>
                <a:uFillTx/>
                <a:latin typeface="Corbel"/>
                <a:ea typeface="+mn-ea"/>
                <a:cs typeface="+mn-cs"/>
              </a:rPr>
              <a:t>Your opening should make readers respond: “That sounds bad / important / interesting, what can be done about it?”</a:t>
            </a:r>
          </a:p>
        </p:txBody>
      </p:sp>
    </p:spTree>
    <p:extLst>
      <p:ext uri="{BB962C8B-B14F-4D97-AF65-F5344CB8AC3E}">
        <p14:creationId xmlns:p14="http://schemas.microsoft.com/office/powerpoint/2010/main" val="201262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0308" y="1063382"/>
            <a:ext cx="694801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Q1: Why is the broader research area interesting or important (to certain stakeholders)? </a:t>
            </a:r>
            <a:r>
              <a:rPr kumimoji="0" lang="en-AU" sz="2000" b="0" i="0" u="none" strike="noStrike" kern="1200" cap="none" spc="0" normalizeH="0" baseline="0" noProof="0" dirty="0">
                <a:ln>
                  <a:noFill/>
                </a:ln>
                <a:solidFill>
                  <a:srgbClr val="0000FF"/>
                </a:solidFill>
                <a:effectLst/>
                <a:uLnTx/>
                <a:uFillTx/>
                <a:latin typeface="Corbel"/>
                <a:ea typeface="+mn-ea"/>
                <a:cs typeface="+mn-cs"/>
              </a:rPr>
              <a:t>Curiosity driven research.</a:t>
            </a:r>
          </a:p>
        </p:txBody>
      </p:sp>
      <p:sp>
        <p:nvSpPr>
          <p:cNvPr id="6" name="TextBox 5"/>
          <p:cNvSpPr txBox="1"/>
          <p:nvPr/>
        </p:nvSpPr>
        <p:spPr>
          <a:xfrm>
            <a:off x="486374" y="215166"/>
            <a:ext cx="62192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Establish </a:t>
            </a:r>
            <a:r>
              <a:rPr kumimoji="0" lang="en-AU" sz="2400" b="0" i="0" u="none" strike="noStrike" kern="1200" cap="none" spc="0" normalizeH="0" baseline="0" noProof="0" dirty="0">
                <a:ln>
                  <a:noFill/>
                </a:ln>
                <a:solidFill>
                  <a:srgbClr val="0000FF"/>
                </a:solidFill>
                <a:effectLst/>
                <a:uLnTx/>
                <a:uFillTx/>
                <a:latin typeface="Corbel"/>
                <a:ea typeface="+mn-ea"/>
                <a:cs typeface="+mn-cs"/>
              </a:rPr>
              <a:t>significance</a:t>
            </a:r>
            <a:r>
              <a:rPr kumimoji="0" lang="en-AU" sz="2400" b="0" i="0" u="none" strike="noStrike" kern="1200" cap="none" spc="0" normalizeH="0" baseline="0" noProof="0" dirty="0">
                <a:ln>
                  <a:noFill/>
                </a:ln>
                <a:solidFill>
                  <a:srgbClr val="990033"/>
                </a:solidFill>
                <a:effectLst/>
                <a:uLnTx/>
                <a:uFillTx/>
                <a:latin typeface="Corbel"/>
                <a:ea typeface="+mn-ea"/>
                <a:cs typeface="+mn-cs"/>
              </a:rPr>
              <a:t> by providing </a:t>
            </a:r>
            <a:r>
              <a:rPr kumimoji="0" lang="en-AU" sz="2400" b="0" i="0" u="none" strike="sngStrike" kern="1200" cap="none" spc="0" normalizeH="0" baseline="0" noProof="0" dirty="0">
                <a:ln>
                  <a:noFill/>
                </a:ln>
                <a:solidFill>
                  <a:prstClr val="white">
                    <a:lumMod val="50000"/>
                  </a:prstClr>
                </a:solidFill>
                <a:effectLst/>
                <a:uLnTx/>
                <a:uFillTx/>
                <a:latin typeface="Corbel"/>
                <a:ea typeface="+mn-ea"/>
                <a:cs typeface="+mn-cs"/>
              </a:rPr>
              <a:t>background</a:t>
            </a:r>
            <a:r>
              <a:rPr kumimoji="0" lang="en-AU" sz="2400" b="0" i="0" u="none" strike="noStrike" kern="1200" cap="none" spc="0" normalizeH="0" baseline="0" noProof="0" dirty="0">
                <a:ln>
                  <a:noFill/>
                </a:ln>
                <a:solidFill>
                  <a:prstClr val="white">
                    <a:lumMod val="50000"/>
                  </a:prstClr>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the motivating context / rationale </a:t>
            </a:r>
          </a:p>
        </p:txBody>
      </p:sp>
      <p:sp>
        <p:nvSpPr>
          <p:cNvPr id="7" name="Right Brace 6"/>
          <p:cNvSpPr/>
          <p:nvPr/>
        </p:nvSpPr>
        <p:spPr>
          <a:xfrm>
            <a:off x="6674574" y="5060492"/>
            <a:ext cx="193040" cy="769441"/>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8" name="TextBox 7"/>
          <p:cNvSpPr txBox="1"/>
          <p:nvPr/>
        </p:nvSpPr>
        <p:spPr>
          <a:xfrm>
            <a:off x="6989534" y="5060492"/>
            <a:ext cx="147320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lumMod val="50000"/>
                  </a:prstClr>
                </a:solidFill>
                <a:effectLst/>
                <a:uLnTx/>
                <a:uFillTx/>
                <a:latin typeface="Corbel"/>
                <a:ea typeface="+mn-ea"/>
                <a:cs typeface="+mn-cs"/>
              </a:rPr>
              <a:t>I wonder why that may be the case?</a:t>
            </a:r>
          </a:p>
        </p:txBody>
      </p:sp>
      <p:sp>
        <p:nvSpPr>
          <p:cNvPr id="9" name="Rectangle 8"/>
          <p:cNvSpPr/>
          <p:nvPr/>
        </p:nvSpPr>
        <p:spPr>
          <a:xfrm>
            <a:off x="770308" y="1977244"/>
            <a:ext cx="5904266" cy="39703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There are </a:t>
            </a:r>
            <a:r>
              <a:rPr kumimoji="0" lang="en-AU" sz="1800" b="0" i="0" u="none" strike="noStrike" kern="1200" cap="none" spc="0" normalizeH="0" baseline="0" noProof="0" dirty="0">
                <a:ln>
                  <a:noFill/>
                </a:ln>
                <a:solidFill>
                  <a:srgbClr val="FF5050"/>
                </a:solidFill>
                <a:effectLst/>
                <a:uLnTx/>
                <a:uFillTx/>
                <a:latin typeface="Corbel" panose="020B0503020204020204" pitchFamily="34" charset="0"/>
                <a:ea typeface="Calibri" panose="020F0502020204030204" pitchFamily="34" charset="0"/>
                <a:cs typeface="+mn-cs"/>
              </a:rPr>
              <a:t>dramatic individual differences </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in behavioural reactions to novel social and non-social situations during infancy and toddlerhood </a:t>
            </a:r>
            <a:r>
              <a:rPr kumimoji="0" lang="en-AU" sz="18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Calibri" panose="020F0502020204030204" pitchFamily="34" charset="0"/>
                <a:cs typeface="+mn-cs"/>
              </a:rPr>
              <a:t>(e.g., Rubin, Hastings, Stewart, Henderson, &amp; Chen, 1997). </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When placed in unfamiliar situations, </a:t>
            </a:r>
            <a:r>
              <a:rPr kumimoji="0" lang="en-AU" sz="1800" b="0" i="0" u="none" strike="noStrike" kern="1200" cap="none" spc="0" normalizeH="0" baseline="0" noProof="0" dirty="0">
                <a:ln>
                  <a:noFill/>
                </a:ln>
                <a:solidFill>
                  <a:srgbClr val="FF5050"/>
                </a:solidFill>
                <a:effectLst/>
                <a:uLnTx/>
                <a:uFillTx/>
                <a:latin typeface="Corbel" panose="020B0503020204020204" pitchFamily="34" charset="0"/>
                <a:ea typeface="Calibri" panose="020F0502020204030204" pitchFamily="34" charset="0"/>
                <a:cs typeface="+mn-cs"/>
              </a:rPr>
              <a:t>some children </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are relaxed, spontaneous, and display minimal distress. </a:t>
            </a:r>
            <a:r>
              <a:rPr kumimoji="0" lang="en-AU" sz="1800" b="0" i="0" u="none" strike="noStrike" kern="1200" cap="none" spc="0" normalizeH="0" baseline="0" noProof="0" dirty="0">
                <a:ln>
                  <a:noFill/>
                </a:ln>
                <a:solidFill>
                  <a:srgbClr val="FF5050"/>
                </a:solidFill>
                <a:effectLst/>
                <a:uLnTx/>
                <a:uFillTx/>
                <a:latin typeface="Corbel" panose="020B0503020204020204" pitchFamily="34" charset="0"/>
                <a:ea typeface="Calibri" panose="020F0502020204030204" pitchFamily="34" charset="0"/>
                <a:cs typeface="+mn-cs"/>
              </a:rPr>
              <a:t>In contrast</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 children who are identified as behaviourally inhibited tend to show high anxiety; they often refuse to engage in play behaviour with unfamiliar peers and adults, and they stay in close proximity to their mothers </a:t>
            </a:r>
            <a:r>
              <a:rPr kumimoji="0" lang="en-AU" sz="18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Calibri" panose="020F0502020204030204" pitchFamily="34" charset="0"/>
                <a:cs typeface="+mn-cs"/>
              </a:rPr>
              <a:t>(Rubin et al., 1997). </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Behavioural patterns that reflect the construct of inhibition in novel situations have been found in many cultures, however, </a:t>
            </a:r>
            <a:r>
              <a:rPr kumimoji="0" lang="en-AU" sz="1800" b="0" i="0" u="none" strike="noStrike" kern="1200" cap="none" spc="0" normalizeH="0" baseline="0" noProof="0" dirty="0">
                <a:ln>
                  <a:noFill/>
                </a:ln>
                <a:solidFill>
                  <a:srgbClr val="FF5050"/>
                </a:solidFill>
                <a:effectLst/>
                <a:uLnTx/>
                <a:uFillTx/>
                <a:latin typeface="Corbel" panose="020B0503020204020204" pitchFamily="34" charset="0"/>
                <a:ea typeface="Calibri" panose="020F0502020204030204" pitchFamily="34" charset="0"/>
                <a:cs typeface="+mn-cs"/>
              </a:rPr>
              <a:t>the extent to which </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inhibited behaviour is displayed </a:t>
            </a:r>
            <a:r>
              <a:rPr kumimoji="0" lang="en-AU" sz="1800" b="0" i="0" u="none" strike="noStrike" kern="1200" cap="none" spc="0" normalizeH="0" baseline="0" noProof="0" dirty="0">
                <a:ln>
                  <a:noFill/>
                </a:ln>
                <a:solidFill>
                  <a:srgbClr val="0000FF"/>
                </a:solidFill>
                <a:effectLst/>
                <a:uLnTx/>
                <a:uFillTx/>
                <a:latin typeface="Corbel" panose="020B0503020204020204" pitchFamily="34" charset="0"/>
                <a:ea typeface="Calibri" panose="020F0502020204030204" pitchFamily="34" charset="0"/>
                <a:cs typeface="+mn-cs"/>
              </a:rPr>
              <a:t>appears to vary across culture</a:t>
            </a:r>
            <a:r>
              <a:rPr kumimoji="0" lang="en-AU" sz="1800" b="0" i="0" u="none" strike="noStrike" kern="1200" cap="none" spc="0" normalizeH="0" baseline="0" noProof="0" dirty="0">
                <a:ln>
                  <a:noFill/>
                </a:ln>
                <a:solidFill>
                  <a:srgbClr val="000000"/>
                </a:solidFill>
                <a:effectLst/>
                <a:uLnTx/>
                <a:uFillTx/>
                <a:latin typeface="Corbel" panose="020B0503020204020204" pitchFamily="34" charset="0"/>
                <a:ea typeface="Calibri" panose="020F0502020204030204" pitchFamily="34" charset="0"/>
                <a:cs typeface="+mn-cs"/>
              </a:rPr>
              <a:t> </a:t>
            </a:r>
            <a:r>
              <a:rPr kumimoji="0" lang="en-AU" sz="18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Calibri" panose="020F0502020204030204" pitchFamily="34" charset="0"/>
                <a:cs typeface="+mn-cs"/>
              </a:rPr>
              <a:t>(e.g., Weisz, </a:t>
            </a:r>
            <a:r>
              <a:rPr kumimoji="0" lang="en-AU" sz="1800" b="0" i="0" u="none" strike="noStrike" kern="1200" cap="none" spc="0" normalizeH="0" baseline="0" noProof="0" dirty="0" err="1">
                <a:ln>
                  <a:noFill/>
                </a:ln>
                <a:solidFill>
                  <a:prstClr val="white">
                    <a:lumMod val="75000"/>
                  </a:prstClr>
                </a:solidFill>
                <a:effectLst/>
                <a:uLnTx/>
                <a:uFillTx/>
                <a:latin typeface="Corbel" panose="020B0503020204020204" pitchFamily="34" charset="0"/>
                <a:ea typeface="Calibri" panose="020F0502020204030204" pitchFamily="34" charset="0"/>
                <a:cs typeface="+mn-cs"/>
              </a:rPr>
              <a:t>Suwanlert</a:t>
            </a:r>
            <a:r>
              <a:rPr kumimoji="0" lang="en-AU" sz="18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Calibri" panose="020F0502020204030204" pitchFamily="34" charset="0"/>
                <a:cs typeface="+mn-cs"/>
              </a:rPr>
              <a:t>, </a:t>
            </a:r>
            <a:r>
              <a:rPr kumimoji="0" lang="en-AU" sz="1800" b="0" i="0" u="none" strike="noStrike" kern="1200" cap="none" spc="0" normalizeH="0" baseline="0" noProof="0" dirty="0" err="1">
                <a:ln>
                  <a:noFill/>
                </a:ln>
                <a:solidFill>
                  <a:prstClr val="white">
                    <a:lumMod val="75000"/>
                  </a:prstClr>
                </a:solidFill>
                <a:effectLst/>
                <a:uLnTx/>
                <a:uFillTx/>
                <a:latin typeface="Corbel" panose="020B0503020204020204" pitchFamily="34" charset="0"/>
                <a:ea typeface="Calibri" panose="020F0502020204030204" pitchFamily="34" charset="0"/>
                <a:cs typeface="+mn-cs"/>
              </a:rPr>
              <a:t>Chaiyasit</a:t>
            </a:r>
            <a:r>
              <a:rPr kumimoji="0" lang="en-AU" sz="18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Calibri" panose="020F0502020204030204" pitchFamily="34" charset="0"/>
                <a:cs typeface="+mn-cs"/>
              </a:rPr>
              <a:t>, &amp; Walter, 1987).</a:t>
            </a:r>
            <a:endParaRPr kumimoji="0" lang="en-AU" sz="4000" b="0" i="0" u="none" strike="noStrike" kern="1200" cap="none" spc="0" normalizeH="0" baseline="0" noProof="0" dirty="0">
              <a:ln>
                <a:noFill/>
              </a:ln>
              <a:solidFill>
                <a:prstClr val="white">
                  <a:lumMod val="7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0390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962" y="217403"/>
            <a:ext cx="6456556" cy="14157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lumMod val="50000"/>
                  </a:prstClr>
                </a:solidFill>
                <a:effectLst/>
                <a:uLnTx/>
                <a:uFillTx/>
                <a:latin typeface="Corbel"/>
                <a:ea typeface="+mn-ea"/>
                <a:cs typeface="+mn-cs"/>
              </a:rPr>
              <a:t>Motivating your research: language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	</a:t>
            </a:r>
            <a:r>
              <a:rPr kumimoji="0" lang="en-AU" sz="2000" b="0" i="0" u="none" strike="noStrike" kern="1200" cap="none" spc="0" normalizeH="0" baseline="0" noProof="0" dirty="0">
                <a:ln>
                  <a:noFill/>
                </a:ln>
                <a:solidFill>
                  <a:srgbClr val="000000"/>
                </a:solidFill>
                <a:effectLst/>
                <a:uLnTx/>
                <a:uFillTx/>
                <a:latin typeface="Corbel"/>
                <a:ea typeface="+mn-ea"/>
                <a:cs typeface="+mn-cs"/>
              </a:rPr>
              <a:t>What </a:t>
            </a:r>
            <a:r>
              <a:rPr kumimoji="0" lang="en-AU" sz="2000" b="0" i="0" u="none" strike="noStrike" kern="1200" cap="none" spc="0" normalizeH="0" baseline="0" noProof="0" dirty="0">
                <a:ln>
                  <a:noFill/>
                </a:ln>
                <a:solidFill>
                  <a:srgbClr val="FF5050"/>
                </a:solidFill>
                <a:effectLst/>
                <a:uLnTx/>
                <a:uFillTx/>
                <a:latin typeface="Corbel"/>
                <a:ea typeface="+mn-ea"/>
                <a:cs typeface="+mn-cs"/>
              </a:rPr>
              <a:t>gaps</a:t>
            </a:r>
            <a:r>
              <a:rPr kumimoji="0" lang="en-AU" sz="2000" b="0" i="0" u="none" strike="noStrike" kern="1200" cap="none" spc="0" normalizeH="0" baseline="0" noProof="0" dirty="0">
                <a:ln>
                  <a:noFill/>
                </a:ln>
                <a:solidFill>
                  <a:srgbClr val="000000"/>
                </a:solidFill>
                <a:effectLst/>
                <a:uLnTx/>
                <a:uFillTx/>
                <a:latin typeface="Corbel"/>
                <a:ea typeface="+mn-ea"/>
                <a:cs typeface="+mn-cs"/>
              </a:rPr>
              <a:t> or </a:t>
            </a:r>
            <a:r>
              <a:rPr kumimoji="0" lang="en-AU" sz="2000" b="0" i="0" u="none" strike="noStrike" kern="1200" cap="none" spc="0" normalizeH="0" baseline="0" noProof="0" dirty="0">
                <a:ln>
                  <a:noFill/>
                </a:ln>
                <a:solidFill>
                  <a:srgbClr val="FF5050"/>
                </a:solidFill>
                <a:effectLst/>
                <a:uLnTx/>
                <a:uFillTx/>
                <a:latin typeface="Corbel"/>
                <a:ea typeface="+mn-ea"/>
                <a:cs typeface="+mn-cs"/>
              </a:rPr>
              <a:t>deficiencies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3333FF"/>
                </a:solidFill>
                <a:effectLst/>
                <a:uLnTx/>
                <a:uFillTx/>
                <a:latin typeface="Corbel"/>
                <a:ea typeface="+mn-ea"/>
                <a:cs typeface="+mn-cs"/>
              </a:rPr>
              <a:t>specific needs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	mean more research is needed?</a:t>
            </a:r>
          </a:p>
        </p:txBody>
      </p:sp>
      <p:sp>
        <p:nvSpPr>
          <p:cNvPr id="3" name="TextBox 2"/>
          <p:cNvSpPr txBox="1"/>
          <p:nvPr/>
        </p:nvSpPr>
        <p:spPr>
          <a:xfrm>
            <a:off x="249962" y="1779687"/>
            <a:ext cx="4132033"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“Lung transplantation remains the only viable treatment option for many end stage pulmonary diseases …. However, longer term outcomes are compromised largely by the development of … (BOS). … There are very few viable treatment options, since immunosuppression strategies have not been able to prevent or reverse BOS significantly. Recent studies have shown that macrolides such as azithromycin may be able to prevent BOS in some cases.</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sng" strike="noStrike" kern="1200" cap="none" spc="0" normalizeH="0" baseline="0" noProof="0" dirty="0">
                <a:ln>
                  <a:noFill/>
                </a:ln>
                <a:solidFill>
                  <a:srgbClr val="000000"/>
                </a:solidFill>
                <a:effectLst/>
                <a:uLnTx/>
                <a:uFillTx/>
                <a:latin typeface="Corbel"/>
                <a:ea typeface="+mn-ea"/>
                <a:cs typeface="+mn-cs"/>
              </a:rPr>
              <a:t>However</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FF5050"/>
                </a:solidFill>
                <a:effectLst/>
                <a:uLnTx/>
                <a:uFillTx/>
                <a:latin typeface="Corbel"/>
                <a:ea typeface="+mn-ea"/>
                <a:cs typeface="+mn-cs"/>
              </a:rPr>
              <a:t>the mechanism of action of these macrolides is still </a:t>
            </a:r>
            <a:r>
              <a:rPr kumimoji="0" lang="en-AU" sz="1800" b="0" i="0" u="sng" strike="noStrike" kern="1200" cap="none" spc="0" normalizeH="0" baseline="0" noProof="0" dirty="0">
                <a:ln>
                  <a:noFill/>
                </a:ln>
                <a:solidFill>
                  <a:srgbClr val="FF5050"/>
                </a:solidFill>
                <a:effectLst/>
                <a:uLnTx/>
                <a:uFillTx/>
                <a:latin typeface="Corbel"/>
                <a:ea typeface="+mn-ea"/>
                <a:cs typeface="+mn-cs"/>
              </a:rPr>
              <a:t>unclear</a:t>
            </a:r>
            <a:r>
              <a:rPr kumimoji="0" lang="en-AU" sz="1800" b="0" i="0" u="none" strike="noStrike" kern="1200" cap="none" spc="0" normalizeH="0" baseline="0" noProof="0" dirty="0">
                <a:ln>
                  <a:noFill/>
                </a:ln>
                <a:solidFill>
                  <a:srgbClr val="000000"/>
                </a:solidFill>
                <a:effectLst/>
                <a:uLnTx/>
                <a:uFillTx/>
                <a:latin typeface="Corbel"/>
                <a:ea typeface="+mn-ea"/>
                <a:cs typeface="+mn-cs"/>
              </a:rPr>
              <a:t>, and if the treatment is unsuccessful the only other option is re-transplantation. The pathogenesis of BOS </a:t>
            </a:r>
            <a:r>
              <a:rPr kumimoji="0" lang="en-AU" sz="1800" b="0" i="0" u="none" strike="noStrike" kern="1200" cap="none" spc="0" normalizeH="0" baseline="0" noProof="0" dirty="0">
                <a:ln>
                  <a:noFill/>
                </a:ln>
                <a:solidFill>
                  <a:srgbClr val="FF5050"/>
                </a:solidFill>
                <a:effectLst/>
                <a:uLnTx/>
                <a:uFillTx/>
                <a:latin typeface="Corbel"/>
                <a:ea typeface="+mn-ea"/>
                <a:cs typeface="+mn-cs"/>
              </a:rPr>
              <a:t>remains </a:t>
            </a:r>
            <a:r>
              <a:rPr kumimoji="0" lang="en-AU" sz="1800" b="0" i="0" u="sng" strike="noStrike" kern="1200" cap="none" spc="0" normalizeH="0" baseline="0" noProof="0" dirty="0">
                <a:ln>
                  <a:noFill/>
                </a:ln>
                <a:solidFill>
                  <a:srgbClr val="FF5050"/>
                </a:solidFill>
                <a:effectLst/>
                <a:uLnTx/>
                <a:uFillTx/>
                <a:latin typeface="Corbel"/>
                <a:ea typeface="+mn-ea"/>
                <a:cs typeface="+mn-cs"/>
              </a:rPr>
              <a:t>poorly understood</a:t>
            </a:r>
            <a:r>
              <a:rPr kumimoji="0" lang="en-AU" sz="1800" b="0" i="0" u="none" strike="noStrike" kern="1200" cap="none" spc="0" normalizeH="0" baseline="0" noProof="0" dirty="0">
                <a:ln>
                  <a:noFill/>
                </a:ln>
                <a:solidFill>
                  <a:srgbClr val="FF5050"/>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 [1]</a:t>
            </a:r>
          </a:p>
        </p:txBody>
      </p:sp>
      <p:sp>
        <p:nvSpPr>
          <p:cNvPr id="5" name="Rectangle 4"/>
          <p:cNvSpPr/>
          <p:nvPr/>
        </p:nvSpPr>
        <p:spPr>
          <a:xfrm>
            <a:off x="4381995" y="1778075"/>
            <a:ext cx="4560124" cy="4801314"/>
          </a:xfrm>
          <a:prstGeom prst="rect">
            <a:avLst/>
          </a:prstGeom>
        </p:spPr>
        <p:txBody>
          <a:bodyPr wrap="square">
            <a:spAutoFit/>
          </a:bodyPr>
          <a:lstStyle/>
          <a:p>
            <a:pPr marL="118872"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“The smart antenna is one of the promising techniques to overcome problems of multipath propagation and co-channel interference [in wireless communication networks]. In general, it is classified into switched-beam and adaptive arrays [1]. … </a:t>
            </a:r>
            <a:r>
              <a:rPr kumimoji="0" lang="en-AU" sz="1800" b="0" i="0" u="sng" strike="noStrike" kern="1200" cap="none" spc="0" normalizeH="0" baseline="0" noProof="0" dirty="0">
                <a:ln>
                  <a:noFill/>
                </a:ln>
                <a:solidFill>
                  <a:srgbClr val="3333FF"/>
                </a:solidFill>
                <a:effectLst/>
                <a:uLnTx/>
                <a:uFillTx/>
                <a:latin typeface="Corbel"/>
                <a:ea typeface="+mn-ea"/>
                <a:cs typeface="+mn-cs"/>
              </a:rPr>
              <a:t>The advantages of</a:t>
            </a:r>
            <a:r>
              <a:rPr kumimoji="0" lang="en-AU" sz="1800" b="0" i="0" u="none" strike="noStrike" kern="1200" cap="none" spc="0" normalizeH="0" baseline="0" noProof="0" dirty="0">
                <a:ln>
                  <a:noFill/>
                </a:ln>
                <a:solidFill>
                  <a:srgbClr val="3333FF"/>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the switched-beam antenna are the simplicity of its tracking algorithm and low cost. </a:t>
            </a:r>
            <a:r>
              <a:rPr kumimoji="0" lang="en-AU" sz="1800" b="0" i="0" u="sng" strike="noStrike" kern="1200" cap="none" spc="0" normalizeH="0" baseline="0" noProof="0" dirty="0">
                <a:ln>
                  <a:noFill/>
                </a:ln>
                <a:solidFill>
                  <a:srgbClr val="FF5050"/>
                </a:solidFill>
                <a:effectLst/>
                <a:uLnTx/>
                <a:uFillTx/>
                <a:latin typeface="Corbel"/>
                <a:ea typeface="+mn-ea"/>
                <a:cs typeface="+mn-cs"/>
              </a:rPr>
              <a:t>However, it is limited in terms of</a:t>
            </a:r>
            <a:r>
              <a:rPr kumimoji="0" lang="en-AU" sz="1800" b="0" i="0" u="none" strike="noStrike" kern="1200" cap="none" spc="0" normalizeH="0" baseline="0" noProof="0" dirty="0">
                <a:ln>
                  <a:noFill/>
                </a:ln>
                <a:solidFill>
                  <a:srgbClr val="FF5050"/>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combating interference. The </a:t>
            </a:r>
            <a:r>
              <a:rPr kumimoji="0" lang="en-AU" sz="1800" b="0" i="0" u="sng" strike="noStrike" kern="1200" cap="none" spc="0" normalizeH="0" baseline="0" noProof="0" dirty="0">
                <a:ln>
                  <a:noFill/>
                </a:ln>
                <a:solidFill>
                  <a:srgbClr val="3333FF"/>
                </a:solidFill>
                <a:effectLst/>
                <a:uLnTx/>
                <a:uFillTx/>
                <a:latin typeface="Corbel"/>
                <a:ea typeface="+mn-ea"/>
                <a:cs typeface="+mn-cs"/>
              </a:rPr>
              <a:t>adaptive array offers better performance</a:t>
            </a:r>
            <a:r>
              <a:rPr kumimoji="0" lang="en-AU" sz="1800" b="0" i="0" u="none" strike="noStrike" kern="1200" cap="none" spc="0" normalizeH="0" baseline="0" noProof="0" dirty="0">
                <a:ln>
                  <a:noFill/>
                </a:ln>
                <a:solidFill>
                  <a:srgbClr val="3333FF"/>
                </a:solidFill>
                <a:effectLst/>
                <a:uLnTx/>
                <a:uFillTx/>
                <a:latin typeface="Corbel"/>
                <a:ea typeface="+mn-ea"/>
                <a:cs typeface="+mn-cs"/>
              </a:rPr>
              <a:t> </a:t>
            </a:r>
            <a:r>
              <a:rPr kumimoji="0" lang="en-AU" sz="1800" b="0" i="0" u="sng" strike="noStrike" kern="1200" cap="none" spc="0" normalizeH="0" baseline="0" noProof="0" dirty="0">
                <a:ln>
                  <a:noFill/>
                </a:ln>
                <a:solidFill>
                  <a:srgbClr val="3333FF"/>
                </a:solidFill>
                <a:effectLst/>
                <a:uLnTx/>
                <a:uFillTx/>
                <a:latin typeface="Corbel"/>
                <a:ea typeface="+mn-ea"/>
                <a:cs typeface="+mn-cs"/>
              </a:rPr>
              <a:t>in terms</a:t>
            </a:r>
            <a:r>
              <a:rPr kumimoji="0" lang="en-AU" sz="1800" b="0" i="0" u="none" strike="noStrike" kern="1200" cap="none" spc="0" normalizeH="0" baseline="0" noProof="0" dirty="0">
                <a:ln>
                  <a:noFill/>
                </a:ln>
                <a:solidFill>
                  <a:srgbClr val="3333FF"/>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of fighting interference. </a:t>
            </a:r>
            <a:r>
              <a:rPr kumimoji="0" lang="en-AU" sz="1800" b="0" i="0" u="sng" strike="noStrike" kern="1200" cap="none" spc="0" normalizeH="0" baseline="0" noProof="0" dirty="0">
                <a:ln>
                  <a:noFill/>
                </a:ln>
                <a:solidFill>
                  <a:srgbClr val="FF5050"/>
                </a:solidFill>
                <a:effectLst/>
                <a:uLnTx/>
                <a:uFillTx/>
                <a:latin typeface="Corbel"/>
                <a:ea typeface="+mn-ea"/>
                <a:cs typeface="+mn-cs"/>
              </a:rPr>
              <a:t>However, this is at the expense of</a:t>
            </a:r>
            <a:r>
              <a:rPr kumimoji="0" lang="en-AU" sz="1800" b="0" i="0" u="none" strike="noStrike" kern="1200" cap="none" spc="0" normalizeH="0" baseline="0" noProof="0" dirty="0">
                <a:ln>
                  <a:noFill/>
                </a:ln>
                <a:solidFill>
                  <a:srgbClr val="FF5050"/>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higher costs associated with the sophisticated signal processing algorithm and complicated hardware implementations. In this paper, we …, </a:t>
            </a:r>
            <a:r>
              <a:rPr kumimoji="0" lang="en-AU" sz="1800" b="0" i="0" u="sng" strike="noStrike" kern="1200" cap="none" spc="0" normalizeH="0" baseline="0" noProof="0" dirty="0">
                <a:ln>
                  <a:noFill/>
                </a:ln>
                <a:solidFill>
                  <a:srgbClr val="006666"/>
                </a:solidFill>
                <a:effectLst/>
                <a:uLnTx/>
                <a:uFillTx/>
                <a:latin typeface="Corbel"/>
                <a:ea typeface="+mn-ea"/>
                <a:cs typeface="+mn-cs"/>
              </a:rPr>
              <a:t>which provides an intermediate solution</a:t>
            </a:r>
            <a:r>
              <a:rPr kumimoji="0" lang="en-AU" sz="1800" b="0" i="0" u="none" strike="noStrike" kern="1200" cap="none" spc="0" normalizeH="0" baseline="0" noProof="0" dirty="0">
                <a:ln>
                  <a:noFill/>
                </a:ln>
                <a:solidFill>
                  <a:srgbClr val="006666"/>
                </a:solidFill>
                <a:effectLst/>
                <a:uLnTx/>
                <a:uFillTx/>
                <a:latin typeface="Corbel"/>
                <a:ea typeface="+mn-ea"/>
                <a:cs typeface="+mn-cs"/>
              </a:rPr>
              <a:t>. </a:t>
            </a:r>
            <a:r>
              <a:rPr kumimoji="0" lang="en-AU" sz="1800" b="0" i="0" u="none" strike="noStrike" kern="1200" cap="none" spc="0" normalizeH="0" baseline="0" noProof="0" dirty="0">
                <a:ln>
                  <a:noFill/>
                </a:ln>
                <a:solidFill>
                  <a:srgbClr val="000000"/>
                </a:solidFill>
                <a:effectLst/>
                <a:uLnTx/>
                <a:uFillTx/>
                <a:latin typeface="Corbel"/>
                <a:ea typeface="+mn-ea"/>
                <a:cs typeface="+mn-cs"/>
              </a:rPr>
              <a:t>...” [2]</a:t>
            </a:r>
          </a:p>
        </p:txBody>
      </p:sp>
      <p:sp>
        <p:nvSpPr>
          <p:cNvPr id="2" name="TextBox 1"/>
          <p:cNvSpPr txBox="1"/>
          <p:nvPr/>
        </p:nvSpPr>
        <p:spPr>
          <a:xfrm>
            <a:off x="5757334" y="219015"/>
            <a:ext cx="3004163" cy="1477328"/>
          </a:xfrm>
          <a:prstGeom prst="rect">
            <a:avLst/>
          </a:prstGeom>
          <a:noFill/>
          <a:ln>
            <a:solidFill>
              <a:srgbClr val="00808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Note the importance of identifying strengths, not just weaknesses; the authors whose work you are critiquing may be your reviewers!</a:t>
            </a:r>
          </a:p>
        </p:txBody>
      </p:sp>
    </p:spTree>
    <p:extLst>
      <p:ext uri="{BB962C8B-B14F-4D97-AF65-F5344CB8AC3E}">
        <p14:creationId xmlns:p14="http://schemas.microsoft.com/office/powerpoint/2010/main" val="399604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838" y="87327"/>
            <a:ext cx="8051181" cy="8002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Gaps and deficiencies: Critical review language to try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Collect phrases from good writers in your field.		</a:t>
            </a:r>
          </a:p>
        </p:txBody>
      </p:sp>
      <p:sp>
        <p:nvSpPr>
          <p:cNvPr id="3" name="TextBox 2"/>
          <p:cNvSpPr txBox="1"/>
          <p:nvPr/>
        </p:nvSpPr>
        <p:spPr>
          <a:xfrm>
            <a:off x="673707" y="793784"/>
            <a:ext cx="7734312" cy="59400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2000" b="0" i="0" u="sng" strike="noStrike" kern="1200" cap="none" spc="0" normalizeH="0" baseline="0" noProof="0" dirty="0">
                <a:ln>
                  <a:noFill/>
                </a:ln>
                <a:solidFill>
                  <a:srgbClr val="000000"/>
                </a:solidFill>
                <a:effectLst/>
                <a:uLnTx/>
                <a:uFillTx/>
                <a:latin typeface="Corbel"/>
                <a:ea typeface="+mn-ea"/>
                <a:cs typeface="+mn-cs"/>
              </a:rPr>
              <a:t>Gaps</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Although research into &lt;topic / question&gt; has been done in &lt;context&gt;, </a:t>
            </a:r>
            <a:r>
              <a:rPr kumimoji="0" lang="en-AU" sz="2000" b="0" i="0" u="none" strike="noStrike" kern="1200" cap="none" spc="0" normalizeH="0" baseline="0" noProof="0" dirty="0">
                <a:ln>
                  <a:noFill/>
                </a:ln>
                <a:solidFill>
                  <a:srgbClr val="FF5050"/>
                </a:solidFill>
                <a:effectLst/>
                <a:uLnTx/>
                <a:uFillTx/>
                <a:latin typeface="Corbel"/>
                <a:ea typeface="+mn-ea"/>
                <a:cs typeface="+mn-cs"/>
              </a:rPr>
              <a:t>it is uncertain whether</a:t>
            </a:r>
            <a:r>
              <a:rPr kumimoji="0" lang="en-AU" sz="2000" b="0" i="0" u="none" strike="noStrike" kern="1200" cap="none" spc="0" normalizeH="0" baseline="0" noProof="0" dirty="0">
                <a:ln>
                  <a:noFill/>
                </a:ln>
                <a:solidFill>
                  <a:srgbClr val="000000"/>
                </a:solidFill>
                <a:effectLst/>
                <a:uLnTx/>
                <a:uFillTx/>
                <a:latin typeface="Corbel"/>
                <a:ea typeface="+mn-ea"/>
                <a:cs typeface="+mn-cs"/>
              </a:rPr>
              <a:t> these findings would also apply in &lt;new context&gt; because …</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Due to considerable social changes over the last two decades, </a:t>
            </a:r>
            <a:r>
              <a:rPr kumimoji="0" lang="en-AU" sz="2000" b="0" i="0" u="none" strike="noStrike" kern="1200" cap="none" spc="0" normalizeH="0" baseline="0" noProof="0" dirty="0">
                <a:ln>
                  <a:noFill/>
                </a:ln>
                <a:solidFill>
                  <a:srgbClr val="FF5050"/>
                </a:solidFill>
                <a:effectLst/>
                <a:uLnTx/>
                <a:uFillTx/>
                <a:latin typeface="Corbel"/>
                <a:ea typeface="+mn-ea"/>
                <a:cs typeface="+mn-cs"/>
              </a:rPr>
              <a:t>it is unknown whether </a:t>
            </a:r>
            <a:r>
              <a:rPr kumimoji="0" lang="en-AU" sz="2000" b="0" i="0" u="none" strike="noStrike" kern="1200" cap="none" spc="0" normalizeH="0" baseline="0" noProof="0" dirty="0">
                <a:ln>
                  <a:noFill/>
                </a:ln>
                <a:solidFill>
                  <a:srgbClr val="000000"/>
                </a:solidFill>
                <a:effectLst/>
                <a:uLnTx/>
                <a:uFillTx/>
                <a:latin typeface="Corbel"/>
                <a:ea typeface="+mn-ea"/>
                <a:cs typeface="+mn-cs"/>
              </a:rPr>
              <a:t>&lt;author’s&gt; results still apply.</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FF5050"/>
                </a:solidFill>
                <a:effectLst/>
                <a:uLnTx/>
                <a:uFillTx/>
                <a:latin typeface="Corbel"/>
                <a:ea typeface="+mn-ea"/>
                <a:cs typeface="+mn-cs"/>
              </a:rPr>
              <a:t>A key barrier to progress </a:t>
            </a:r>
            <a:r>
              <a:rPr kumimoji="0" lang="en-AU" sz="2000" b="0" i="0" u="none" strike="noStrike" kern="1200" cap="none" spc="0" normalizeH="0" baseline="0" noProof="0" dirty="0">
                <a:ln>
                  <a:noFill/>
                </a:ln>
                <a:solidFill>
                  <a:srgbClr val="000000"/>
                </a:solidFill>
                <a:effectLst/>
                <a:uLnTx/>
                <a:uFillTx/>
                <a:latin typeface="Corbel"/>
                <a:ea typeface="+mn-ea"/>
                <a:cs typeface="+mn-cs"/>
              </a:rPr>
              <a:t>in &lt;this field&gt; </a:t>
            </a:r>
            <a:r>
              <a:rPr kumimoji="0" lang="en-AU" sz="2000" b="0" i="0" u="none" strike="noStrike" kern="1200" cap="none" spc="0" normalizeH="0" baseline="0" noProof="0" dirty="0">
                <a:ln>
                  <a:noFill/>
                </a:ln>
                <a:solidFill>
                  <a:srgbClr val="FF5050"/>
                </a:solidFill>
                <a:effectLst/>
                <a:uLnTx/>
                <a:uFillTx/>
                <a:latin typeface="Corbel"/>
                <a:ea typeface="+mn-ea"/>
                <a:cs typeface="+mn-cs"/>
              </a:rPr>
              <a:t>is a lack of understanding of </a:t>
            </a:r>
            <a:r>
              <a:rPr kumimoji="0" lang="en-AU" sz="2000" b="0" i="0" u="none" strike="noStrike" kern="1200" cap="none" spc="0" normalizeH="0" baseline="0" noProof="0" dirty="0">
                <a:ln>
                  <a:noFill/>
                </a:ln>
                <a:solidFill>
                  <a:srgbClr val="000000"/>
                </a:solidFill>
                <a:effectLst/>
                <a:uLnTx/>
                <a:uFillTx/>
                <a:latin typeface="Corbel"/>
                <a:ea typeface="+mn-ea"/>
                <a:cs typeface="+mn-cs"/>
              </a:rPr>
              <a:t>the mechanisms of …</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Research on &lt;question&gt; </a:t>
            </a:r>
            <a:r>
              <a:rPr kumimoji="0" lang="en-AU" sz="2000" b="0" i="0" u="none" strike="noStrike" kern="1200" cap="none" spc="0" normalizeH="0" baseline="0" noProof="0" dirty="0">
                <a:ln>
                  <a:noFill/>
                </a:ln>
                <a:solidFill>
                  <a:srgbClr val="FF5050"/>
                </a:solidFill>
                <a:effectLst/>
                <a:uLnTx/>
                <a:uFillTx/>
                <a:latin typeface="Corbel"/>
                <a:ea typeface="+mn-ea"/>
                <a:cs typeface="+mn-cs"/>
              </a:rPr>
              <a:t>has delivered conflicting findings</a:t>
            </a:r>
            <a:r>
              <a:rPr kumimoji="0" lang="en-AU" sz="2000" b="0" i="0" u="none" strike="noStrike" kern="1200" cap="none" spc="0" normalizeH="0" baseline="0" noProof="0" dirty="0">
                <a:ln>
                  <a:noFill/>
                </a:ln>
                <a:solidFill>
                  <a:srgbClr val="000000"/>
                </a:solidFill>
                <a:effectLst/>
                <a:uLnTx/>
                <a:uFillTx/>
                <a:latin typeface="Corbel"/>
                <a:ea typeface="+mn-ea"/>
                <a:cs typeface="+mn-cs"/>
              </a:rPr>
              <a:t>, with some authors finding … (refs.) while others have found … (refs.). </a:t>
            </a:r>
            <a:r>
              <a:rPr kumimoji="0" lang="en-AU" sz="2000" b="0" i="0" u="none" strike="noStrike" kern="1200" cap="none" spc="0" normalizeH="0" baseline="0" noProof="0" dirty="0">
                <a:ln>
                  <a:noFill/>
                </a:ln>
                <a:solidFill>
                  <a:srgbClr val="FF5050"/>
                </a:solidFill>
                <a:effectLst/>
                <a:uLnTx/>
                <a:uFillTx/>
                <a:latin typeface="Corbel"/>
                <a:ea typeface="+mn-ea"/>
                <a:cs typeface="+mn-cs"/>
              </a:rPr>
              <a:t>Resolving this conflict is important because </a:t>
            </a:r>
            <a:r>
              <a:rPr kumimoji="0" lang="en-AU" sz="2000" b="0" i="0" u="none" strike="noStrike" kern="1200" cap="none" spc="0" normalizeH="0" baseline="0" noProof="0" dirty="0">
                <a:ln>
                  <a:noFill/>
                </a:ln>
                <a:solidFill>
                  <a:srgbClr val="000000"/>
                </a:solidFill>
                <a:effectLst/>
                <a:uLnTx/>
                <a:uFillTx/>
                <a:latin typeface="Corbel"/>
                <a:ea typeface="+mn-ea"/>
                <a:cs typeface="+mn-cs"/>
              </a:rPr>
              <a:t>…</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To develop effective approach to dealing with &lt;issue&gt;, </a:t>
            </a:r>
            <a:r>
              <a:rPr kumimoji="0" lang="en-AU" sz="2000" b="0" i="0" u="none" strike="noStrike" kern="1200" cap="none" spc="0" normalizeH="0" baseline="0" noProof="0" dirty="0">
                <a:ln>
                  <a:noFill/>
                </a:ln>
                <a:solidFill>
                  <a:srgbClr val="FF5050"/>
                </a:solidFill>
                <a:effectLst/>
                <a:uLnTx/>
                <a:uFillTx/>
                <a:latin typeface="Corbel"/>
                <a:ea typeface="+mn-ea"/>
                <a:cs typeface="+mn-cs"/>
              </a:rPr>
              <a:t>it is necessary to understand more fully</a:t>
            </a:r>
            <a:r>
              <a:rPr kumimoji="0" lang="en-AU" sz="2000" b="0" i="0" u="none" strike="noStrike" kern="1200" cap="none" spc="0" normalizeH="0" baseline="0" noProof="0" dirty="0">
                <a:ln>
                  <a:noFill/>
                </a:ln>
                <a:solidFill>
                  <a:srgbClr val="000000"/>
                </a:solidFill>
                <a:effectLst/>
                <a:uLnTx/>
                <a:uFillTx/>
                <a:latin typeface="Corbel"/>
                <a:ea typeface="+mn-ea"/>
                <a:cs typeface="+mn-cs"/>
              </a:rPr>
              <a:t> the underlying mechanisms of …</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2000" b="0" i="0" u="sng" strike="noStrike" kern="1200" cap="none" spc="0" normalizeH="0" baseline="0" noProof="0" dirty="0">
                <a:ln>
                  <a:noFill/>
                </a:ln>
                <a:solidFill>
                  <a:srgbClr val="000000"/>
                </a:solidFill>
                <a:effectLst/>
                <a:uLnTx/>
                <a:uFillTx/>
                <a:latin typeface="Corbel"/>
                <a:ea typeface="+mn-ea"/>
                <a:cs typeface="+mn-cs"/>
              </a:rPr>
              <a:t>Deficiencies</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Results to date have been </a:t>
            </a:r>
            <a:r>
              <a:rPr kumimoji="0" lang="en-AU" sz="2000" b="0" i="0" u="none" strike="noStrike" kern="1200" cap="none" spc="0" normalizeH="0" baseline="0" noProof="0" dirty="0">
                <a:ln>
                  <a:noFill/>
                </a:ln>
                <a:solidFill>
                  <a:srgbClr val="FF5050"/>
                </a:solidFill>
                <a:effectLst/>
                <a:uLnTx/>
                <a:uFillTx/>
                <a:latin typeface="Corbel"/>
                <a:ea typeface="+mn-ea"/>
                <a:cs typeface="+mn-cs"/>
              </a:rPr>
              <a:t>disappointing</a:t>
            </a:r>
            <a:r>
              <a:rPr kumimoji="0" lang="en-AU" sz="2000" b="0" i="0" u="none" strike="noStrike" kern="1200" cap="none" spc="0" normalizeH="0" baseline="0" noProof="0" dirty="0">
                <a:ln>
                  <a:noFill/>
                </a:ln>
                <a:solidFill>
                  <a:srgbClr val="000000"/>
                </a:solidFill>
                <a:effectLst/>
                <a:uLnTx/>
                <a:uFillTx/>
                <a:latin typeface="Corbel"/>
                <a:ea typeface="+mn-ea"/>
                <a:cs typeface="+mn-cs"/>
              </a:rPr>
              <a:t>, with a continuing need to …</a:t>
            </a:r>
          </a:p>
          <a:p>
            <a:pPr marL="342900" marR="0" lvl="0" indent="-3429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Due to &lt;need&gt; it would be </a:t>
            </a:r>
            <a:r>
              <a:rPr kumimoji="0" lang="en-AU" sz="2000" b="0" i="0" u="none" strike="noStrike" kern="1200" cap="none" spc="0" normalizeH="0" baseline="0" noProof="0" dirty="0">
                <a:ln>
                  <a:noFill/>
                </a:ln>
                <a:solidFill>
                  <a:srgbClr val="FF5050"/>
                </a:solidFill>
                <a:effectLst/>
                <a:uLnTx/>
                <a:uFillTx/>
                <a:latin typeface="Corbel"/>
                <a:ea typeface="+mn-ea"/>
                <a:cs typeface="+mn-cs"/>
              </a:rPr>
              <a:t>valuable to improve </a:t>
            </a:r>
            <a:r>
              <a:rPr kumimoji="0" lang="en-AU" sz="2000" b="0" i="0" u="none" strike="noStrike" kern="1200" cap="none" spc="0" normalizeH="0" baseline="0" noProof="0" dirty="0">
                <a:ln>
                  <a:noFill/>
                </a:ln>
                <a:solidFill>
                  <a:srgbClr val="000000"/>
                </a:solidFill>
                <a:effectLst/>
                <a:uLnTx/>
                <a:uFillTx/>
                <a:latin typeface="Corbel"/>
                <a:ea typeface="+mn-ea"/>
                <a:cs typeface="+mn-cs"/>
              </a:rPr>
              <a:t>current techniques in terms of &lt;criteria&gt;.</a:t>
            </a:r>
          </a:p>
        </p:txBody>
      </p:sp>
    </p:spTree>
    <p:extLst>
      <p:ext uri="{BB962C8B-B14F-4D97-AF65-F5344CB8AC3E}">
        <p14:creationId xmlns:p14="http://schemas.microsoft.com/office/powerpoint/2010/main" val="3887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2"/>
          <p:cNvSpPr txBox="1">
            <a:spLocks noChangeArrowheads="1"/>
          </p:cNvSpPr>
          <p:nvPr/>
        </p:nvSpPr>
        <p:spPr bwMode="auto">
          <a:xfrm>
            <a:off x="611189" y="720725"/>
            <a:ext cx="5328964" cy="720725"/>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90033"/>
                </a:solidFill>
                <a:effectLst/>
                <a:uLnTx/>
                <a:uFillTx/>
                <a:latin typeface="Calibri"/>
                <a:ea typeface="+mn-ea"/>
                <a:cs typeface="Times New Roman" pitchFamily="18" charset="0"/>
              </a:rPr>
              <a:t>One method of population management is via habitat modification: flushing breeding pools</a:t>
            </a:r>
            <a:endParaRPr kumimoji="0" lang="en-US" sz="3600" b="0" i="0" u="none" strike="noStrike" kern="0" cap="none" spc="0" normalizeH="0" baseline="0" noProof="0" dirty="0">
              <a:ln>
                <a:noFill/>
              </a:ln>
              <a:solidFill>
                <a:srgbClr val="990033"/>
              </a:solidFill>
              <a:effectLst/>
              <a:uLnTx/>
              <a:uFillTx/>
              <a:latin typeface="Calibri"/>
              <a:ea typeface="+mn-ea"/>
              <a:cs typeface="+mn-cs"/>
            </a:endParaRPr>
          </a:p>
        </p:txBody>
      </p:sp>
      <p:sp>
        <p:nvSpPr>
          <p:cNvPr id="11268" name="Text Box 21"/>
          <p:cNvSpPr txBox="1">
            <a:spLocks noChangeArrowheads="1"/>
          </p:cNvSpPr>
          <p:nvPr/>
        </p:nvSpPr>
        <p:spPr bwMode="auto">
          <a:xfrm>
            <a:off x="611188" y="1655763"/>
            <a:ext cx="7129164" cy="431800"/>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90033"/>
                </a:solidFill>
                <a:effectLst/>
                <a:uLnTx/>
                <a:uFillTx/>
                <a:latin typeface="Calibri"/>
                <a:ea typeface="+mn-ea"/>
                <a:cs typeface="Times New Roman" pitchFamily="18" charset="0"/>
              </a:rPr>
              <a:t>To do this, need to accurately map distribution of pools and channels</a:t>
            </a:r>
            <a:endParaRPr kumimoji="0" lang="en-US" sz="1800" b="0" i="0" u="none" strike="noStrike" kern="0" cap="none" spc="0" normalizeH="0" baseline="0" noProof="0" dirty="0">
              <a:ln>
                <a:noFill/>
              </a:ln>
              <a:solidFill>
                <a:srgbClr val="990033"/>
              </a:solidFill>
              <a:effectLst/>
              <a:uLnTx/>
              <a:uFillTx/>
              <a:latin typeface="Calibri"/>
              <a:ea typeface="+mn-ea"/>
              <a:cs typeface="+mn-cs"/>
            </a:endParaRPr>
          </a:p>
        </p:txBody>
      </p:sp>
      <p:sp>
        <p:nvSpPr>
          <p:cNvPr id="11269" name="Text Box 20"/>
          <p:cNvSpPr txBox="1">
            <a:spLocks noChangeArrowheads="1"/>
          </p:cNvSpPr>
          <p:nvPr/>
        </p:nvSpPr>
        <p:spPr bwMode="auto">
          <a:xfrm>
            <a:off x="1835795" y="2303463"/>
            <a:ext cx="2592090" cy="949325"/>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mn-ea"/>
                <a:cs typeface="Times New Roman" pitchFamily="18" charset="0"/>
              </a:rPr>
              <a:t>Open vegetation: aerial photography and field surveys are effective</a:t>
            </a:r>
            <a:endParaRPr kumimoji="0" lang="en-US" sz="1800" b="0" i="0" u="none" strike="noStrike" kern="0" cap="none" spc="0" normalizeH="0" baseline="0" noProof="0" dirty="0">
              <a:ln>
                <a:noFill/>
              </a:ln>
              <a:solidFill>
                <a:srgbClr val="0000FF"/>
              </a:solidFill>
              <a:effectLst/>
              <a:uLnTx/>
              <a:uFillTx/>
              <a:latin typeface="Calibri"/>
              <a:ea typeface="+mn-ea"/>
              <a:cs typeface="+mn-cs"/>
            </a:endParaRPr>
          </a:p>
        </p:txBody>
      </p:sp>
      <p:sp>
        <p:nvSpPr>
          <p:cNvPr id="11270" name="Text Box 19"/>
          <p:cNvSpPr txBox="1">
            <a:spLocks noChangeArrowheads="1"/>
          </p:cNvSpPr>
          <p:nvPr/>
        </p:nvSpPr>
        <p:spPr bwMode="auto">
          <a:xfrm>
            <a:off x="4932040" y="2293939"/>
            <a:ext cx="3672978" cy="720725"/>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mn-ea"/>
                <a:cs typeface="Times New Roman" pitchFamily="18" charset="0"/>
              </a:rPr>
              <a:t>Under forest and other mangrove canopies: field work problematic</a:t>
            </a:r>
            <a:endParaRPr kumimoji="0" lang="en-US" sz="1800" b="0" i="0" u="none" strike="noStrike" kern="0" cap="none" spc="0" normalizeH="0" baseline="0" noProof="0" dirty="0">
              <a:ln>
                <a:noFill/>
              </a:ln>
              <a:solidFill>
                <a:srgbClr val="0000FF"/>
              </a:solidFill>
              <a:effectLst/>
              <a:uLnTx/>
              <a:uFillTx/>
              <a:latin typeface="Calibri"/>
              <a:ea typeface="+mn-ea"/>
              <a:cs typeface="+mn-cs"/>
            </a:endParaRPr>
          </a:p>
        </p:txBody>
      </p:sp>
      <p:sp>
        <p:nvSpPr>
          <p:cNvPr id="11271" name="Text Box 18"/>
          <p:cNvSpPr txBox="1">
            <a:spLocks noChangeArrowheads="1"/>
          </p:cNvSpPr>
          <p:nvPr/>
        </p:nvSpPr>
        <p:spPr bwMode="auto">
          <a:xfrm>
            <a:off x="5508625" y="3240088"/>
            <a:ext cx="3240088" cy="431800"/>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mn-ea"/>
                <a:cs typeface="Times New Roman" pitchFamily="18" charset="0"/>
              </a:rPr>
              <a:t>Remote sensing is needed</a:t>
            </a:r>
            <a:endParaRPr kumimoji="0" lang="en-US" sz="1800" b="0" i="0" u="none" strike="noStrike" kern="0" cap="none" spc="0" normalizeH="0" baseline="0" noProof="0" dirty="0">
              <a:ln>
                <a:noFill/>
              </a:ln>
              <a:solidFill>
                <a:srgbClr val="0000FF"/>
              </a:solidFill>
              <a:effectLst/>
              <a:uLnTx/>
              <a:uFillTx/>
              <a:latin typeface="Calibri"/>
              <a:ea typeface="+mn-ea"/>
              <a:cs typeface="+mn-cs"/>
            </a:endParaRPr>
          </a:p>
        </p:txBody>
      </p:sp>
      <p:sp>
        <p:nvSpPr>
          <p:cNvPr id="11272" name="Text Box 17"/>
          <p:cNvSpPr txBox="1">
            <a:spLocks noChangeArrowheads="1"/>
          </p:cNvSpPr>
          <p:nvPr/>
        </p:nvSpPr>
        <p:spPr bwMode="auto">
          <a:xfrm>
            <a:off x="1475657" y="3455988"/>
            <a:ext cx="3744416" cy="1439862"/>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rPr>
              <a:t>Some success with aerial photography and thermal imaging data, </a:t>
            </a:r>
            <a:r>
              <a:rPr kumimoji="0" lang="en-US" sz="1800" b="0" i="0" u="none" strike="noStrike" kern="0" cap="none" spc="0" normalizeH="0" baseline="0" noProof="0" dirty="0">
                <a:ln>
                  <a:noFill/>
                </a:ln>
                <a:solidFill>
                  <a:srgbClr val="FF0000"/>
                </a:solidFill>
                <a:effectLst/>
                <a:uLnTx/>
                <a:uFillTx/>
                <a:latin typeface="Calibri"/>
                <a:ea typeface="Times New Roman" pitchFamily="18" charset="0"/>
                <a:cs typeface="Arial" charset="0"/>
              </a:rPr>
              <a:t>but limited because they measure canopy attributes and are restricted to clear sky conditions</a:t>
            </a:r>
          </a:p>
        </p:txBody>
      </p:sp>
      <p:sp>
        <p:nvSpPr>
          <p:cNvPr id="11273" name="Text Box 16"/>
          <p:cNvSpPr txBox="1">
            <a:spLocks noChangeArrowheads="1"/>
          </p:cNvSpPr>
          <p:nvPr/>
        </p:nvSpPr>
        <p:spPr bwMode="auto">
          <a:xfrm>
            <a:off x="5651501" y="3816350"/>
            <a:ext cx="3241673" cy="1772890"/>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rPr>
              <a:t>Synthetic Aperture Radar (SAR) can penetrate canopy and cloud cover and because reflectivity is a function of water content, has been used to map flooded forests</a:t>
            </a:r>
            <a:r>
              <a:rPr kumimoji="0" lang="en-US" sz="1800" b="0" i="0" u="none" strike="noStrike" kern="0" cap="none" spc="0" normalizeH="0" baseline="30000" noProof="0" dirty="0">
                <a:ln>
                  <a:noFill/>
                </a:ln>
                <a:solidFill>
                  <a:srgbClr val="0000FF"/>
                </a:solidFill>
                <a:effectLst/>
                <a:uLnTx/>
                <a:uFillTx/>
                <a:latin typeface="Calibri"/>
                <a:ea typeface="Times New Roman" pitchFamily="18" charset="0"/>
                <a:cs typeface="Arial" charset="0"/>
              </a:rPr>
              <a:t>3</a:t>
            </a:r>
            <a:endPar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endParaRPr>
          </a:p>
        </p:txBody>
      </p:sp>
      <p:sp>
        <p:nvSpPr>
          <p:cNvPr id="11274" name="Text Box 6"/>
          <p:cNvSpPr txBox="1">
            <a:spLocks noChangeArrowheads="1"/>
          </p:cNvSpPr>
          <p:nvPr/>
        </p:nvSpPr>
        <p:spPr bwMode="auto">
          <a:xfrm>
            <a:off x="1142479" y="5033614"/>
            <a:ext cx="3500959" cy="1419573"/>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rPr>
              <a:t>Applications to date do not have sufficient resolution to map </a:t>
            </a:r>
            <a:r>
              <a:rPr kumimoji="0" lang="en-US" sz="1800" b="0" i="0" u="none" strike="noStrike" kern="0" cap="none" spc="0" normalizeH="0" baseline="0" noProof="0" dirty="0" err="1">
                <a:ln>
                  <a:noFill/>
                </a:ln>
                <a:solidFill>
                  <a:srgbClr val="0000FF"/>
                </a:solidFill>
                <a:effectLst/>
                <a:uLnTx/>
                <a:uFillTx/>
                <a:latin typeface="Calibri"/>
                <a:ea typeface="Times New Roman" pitchFamily="18" charset="0"/>
                <a:cs typeface="Arial" charset="0"/>
              </a:rPr>
              <a:t>mossie</a:t>
            </a:r>
            <a:r>
              <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rPr>
              <a:t> breeding pools</a:t>
            </a:r>
            <a:r>
              <a:rPr kumimoji="0" lang="en-US" sz="1800" b="0" i="0" u="none" strike="noStrike" kern="0" cap="none" spc="0" normalizeH="0" baseline="30000" noProof="0" dirty="0">
                <a:ln>
                  <a:noFill/>
                </a:ln>
                <a:solidFill>
                  <a:srgbClr val="0000FF"/>
                </a:solidFill>
                <a:effectLst/>
                <a:uLnTx/>
                <a:uFillTx/>
                <a:latin typeface="Calibri"/>
                <a:ea typeface="Times New Roman" pitchFamily="18" charset="0"/>
                <a:cs typeface="Arial" charset="0"/>
              </a:rPr>
              <a:t>4</a:t>
            </a:r>
            <a:r>
              <a:rPr kumimoji="0" lang="en-US" sz="1800" b="0" i="0" u="none" strike="noStrike" kern="0" cap="none" spc="0" normalizeH="0" baseline="0" noProof="0" dirty="0">
                <a:ln>
                  <a:noFill/>
                </a:ln>
                <a:solidFill>
                  <a:srgbClr val="0000FF"/>
                </a:solidFill>
                <a:effectLst/>
                <a:uLnTx/>
                <a:uFillTx/>
                <a:latin typeface="Calibri"/>
                <a:ea typeface="Times New Roman" pitchFamily="18" charset="0"/>
                <a:cs typeface="Arial" charset="0"/>
              </a:rPr>
              <a:t>; </a:t>
            </a:r>
            <a:r>
              <a:rPr kumimoji="0" lang="en-US" sz="1800" b="0" i="0" u="none" strike="noStrike" kern="0" cap="none" spc="0" normalizeH="0" baseline="0" noProof="0" dirty="0">
                <a:ln>
                  <a:noFill/>
                </a:ln>
                <a:solidFill>
                  <a:srgbClr val="FF0000"/>
                </a:solidFill>
                <a:effectLst/>
                <a:uLnTx/>
                <a:uFillTx/>
                <a:latin typeface="Calibri"/>
                <a:ea typeface="Times New Roman" pitchFamily="18" charset="0"/>
                <a:cs typeface="Arial" charset="0"/>
              </a:rPr>
              <a:t>resolution depends on wavelength and polarization</a:t>
            </a:r>
            <a:r>
              <a:rPr kumimoji="0" lang="en-US" sz="1800" b="0" i="0" u="none" strike="noStrike" kern="0" cap="none" spc="0" normalizeH="0" baseline="30000" noProof="0" dirty="0">
                <a:ln>
                  <a:noFill/>
                </a:ln>
                <a:solidFill>
                  <a:srgbClr val="FF0000"/>
                </a:solidFill>
                <a:effectLst/>
                <a:uLnTx/>
                <a:uFillTx/>
                <a:latin typeface="Calibri"/>
                <a:ea typeface="Times New Roman" pitchFamily="18" charset="0"/>
                <a:cs typeface="Arial" charset="0"/>
              </a:rPr>
              <a:t>5</a:t>
            </a:r>
            <a:r>
              <a:rPr kumimoji="0" lang="en-US" sz="1800" b="0" i="0" u="none" strike="noStrike" kern="0" cap="none" spc="0" normalizeH="0" baseline="0" noProof="0" dirty="0">
                <a:ln>
                  <a:noFill/>
                </a:ln>
                <a:solidFill>
                  <a:srgbClr val="FF0000"/>
                </a:solidFill>
                <a:effectLst/>
                <a:uLnTx/>
                <a:uFillTx/>
                <a:latin typeface="Calibri"/>
                <a:ea typeface="Times New Roman" pitchFamily="18" charset="0"/>
                <a:cs typeface="Arial" charset="0"/>
              </a:rPr>
              <a:t> </a:t>
            </a:r>
          </a:p>
        </p:txBody>
      </p:sp>
      <p:sp>
        <p:nvSpPr>
          <p:cNvPr id="11275" name="Text Box 5"/>
          <p:cNvSpPr txBox="1">
            <a:spLocks noChangeArrowheads="1"/>
          </p:cNvSpPr>
          <p:nvPr/>
        </p:nvSpPr>
        <p:spPr bwMode="auto">
          <a:xfrm>
            <a:off x="5047456" y="5814219"/>
            <a:ext cx="1540768" cy="360362"/>
          </a:xfrm>
          <a:prstGeom prst="rect">
            <a:avLst/>
          </a:prstGeom>
          <a:solidFill>
            <a:srgbClr val="FFFFFF"/>
          </a:solidFill>
          <a:ln w="9525">
            <a:solidFill>
              <a:srgbClr val="000000"/>
            </a:solidFill>
            <a:miter lim="800000"/>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8080"/>
                </a:solidFill>
                <a:effectLst/>
                <a:uLnTx/>
                <a:uFillTx/>
                <a:latin typeface="Calibri"/>
                <a:ea typeface="+mn-ea"/>
                <a:cs typeface="Times New Roman" pitchFamily="18" charset="0"/>
              </a:rPr>
              <a:t>Goal of study</a:t>
            </a:r>
            <a:endParaRPr kumimoji="0" lang="en-US" sz="1800" b="0" i="0" u="none" strike="noStrike" kern="0" cap="none" spc="0" normalizeH="0" baseline="0" noProof="0" dirty="0">
              <a:ln>
                <a:noFill/>
              </a:ln>
              <a:solidFill>
                <a:srgbClr val="008080"/>
              </a:solidFill>
              <a:effectLst/>
              <a:uLnTx/>
              <a:uFillTx/>
              <a:latin typeface="Times New Roman" pitchFamily="18" charset="0"/>
              <a:ea typeface="+mn-ea"/>
              <a:cs typeface="+mn-cs"/>
            </a:endParaRPr>
          </a:p>
        </p:txBody>
      </p:sp>
      <p:sp>
        <p:nvSpPr>
          <p:cNvPr id="11276" name="Line 13"/>
          <p:cNvSpPr>
            <a:spLocks noChangeShapeType="1"/>
          </p:cNvSpPr>
          <p:nvPr/>
        </p:nvSpPr>
        <p:spPr bwMode="auto">
          <a:xfrm>
            <a:off x="2505074" y="2087563"/>
            <a:ext cx="204911" cy="21590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77" name="Line 12"/>
          <p:cNvSpPr>
            <a:spLocks noChangeShapeType="1"/>
          </p:cNvSpPr>
          <p:nvPr/>
        </p:nvSpPr>
        <p:spPr bwMode="auto">
          <a:xfrm>
            <a:off x="5651501" y="2087563"/>
            <a:ext cx="0" cy="21590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78" name="Line 11"/>
          <p:cNvSpPr>
            <a:spLocks noChangeShapeType="1"/>
          </p:cNvSpPr>
          <p:nvPr/>
        </p:nvSpPr>
        <p:spPr bwMode="auto">
          <a:xfrm>
            <a:off x="4643438" y="1441450"/>
            <a:ext cx="0" cy="214313"/>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79" name="Line 10"/>
          <p:cNvSpPr>
            <a:spLocks noChangeShapeType="1"/>
          </p:cNvSpPr>
          <p:nvPr/>
        </p:nvSpPr>
        <p:spPr bwMode="auto">
          <a:xfrm flipH="1">
            <a:off x="4643438" y="4968875"/>
            <a:ext cx="1009648" cy="332333"/>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0" name="Line 8"/>
          <p:cNvSpPr>
            <a:spLocks noChangeShapeType="1"/>
          </p:cNvSpPr>
          <p:nvPr/>
        </p:nvSpPr>
        <p:spPr bwMode="auto">
          <a:xfrm>
            <a:off x="5220073" y="4319588"/>
            <a:ext cx="432047" cy="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1" name="Line 7"/>
          <p:cNvSpPr>
            <a:spLocks noChangeShapeType="1"/>
          </p:cNvSpPr>
          <p:nvPr/>
        </p:nvSpPr>
        <p:spPr bwMode="auto">
          <a:xfrm>
            <a:off x="7019925" y="3024188"/>
            <a:ext cx="0" cy="22860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2" name="Line 4"/>
          <p:cNvSpPr>
            <a:spLocks noChangeShapeType="1"/>
          </p:cNvSpPr>
          <p:nvPr/>
        </p:nvSpPr>
        <p:spPr bwMode="auto">
          <a:xfrm flipH="1">
            <a:off x="5220071" y="3455988"/>
            <a:ext cx="288553" cy="21590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3" name="Rectangle 23"/>
          <p:cNvSpPr>
            <a:spLocks noChangeArrowheads="1"/>
          </p:cNvSpPr>
          <p:nvPr/>
        </p:nvSpPr>
        <p:spPr bwMode="auto">
          <a:xfrm>
            <a:off x="174625" y="1266825"/>
            <a:ext cx="9144000" cy="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Times New Roman" pitchFamily="18" charset="0"/>
              <a:ea typeface="+mn-ea"/>
              <a:cs typeface="+mn-cs"/>
            </a:endParaRPr>
          </a:p>
        </p:txBody>
      </p:sp>
      <p:sp>
        <p:nvSpPr>
          <p:cNvPr id="11284" name="Rectangle 33"/>
          <p:cNvSpPr>
            <a:spLocks noChangeArrowheads="1"/>
          </p:cNvSpPr>
          <p:nvPr/>
        </p:nvSpPr>
        <p:spPr bwMode="auto">
          <a:xfrm>
            <a:off x="174625" y="1266825"/>
            <a:ext cx="9144000" cy="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Times New Roman" pitchFamily="18" charset="0"/>
              <a:ea typeface="+mn-ea"/>
              <a:cs typeface="+mn-cs"/>
            </a:endParaRPr>
          </a:p>
        </p:txBody>
      </p:sp>
      <p:sp>
        <p:nvSpPr>
          <p:cNvPr id="11285" name="Text Box 34"/>
          <p:cNvSpPr txBox="1">
            <a:spLocks noChangeArrowheads="1"/>
          </p:cNvSpPr>
          <p:nvPr/>
        </p:nvSpPr>
        <p:spPr bwMode="auto">
          <a:xfrm>
            <a:off x="4067944" y="71438"/>
            <a:ext cx="3456384" cy="433387"/>
          </a:xfrm>
          <a:prstGeom prst="rect">
            <a:avLst/>
          </a:prstGeom>
          <a:solidFill>
            <a:srgbClr val="FFFFFF"/>
          </a:solidFill>
          <a:ln w="9525">
            <a:solidFill>
              <a:srgbClr val="00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990033"/>
                </a:solidFill>
                <a:effectLst/>
                <a:uLnTx/>
                <a:uFillTx/>
                <a:latin typeface="Calibri"/>
                <a:ea typeface="+mn-ea"/>
                <a:cs typeface="+mn-cs"/>
              </a:rPr>
              <a:t>Mosquitoes major health hazard</a:t>
            </a:r>
          </a:p>
        </p:txBody>
      </p:sp>
      <p:sp>
        <p:nvSpPr>
          <p:cNvPr id="11286" name="Line 35"/>
          <p:cNvSpPr>
            <a:spLocks noChangeShapeType="1"/>
          </p:cNvSpPr>
          <p:nvPr/>
        </p:nvSpPr>
        <p:spPr bwMode="auto">
          <a:xfrm>
            <a:off x="4643438" y="503238"/>
            <a:ext cx="0" cy="215900"/>
          </a:xfrm>
          <a:prstGeom prst="line">
            <a:avLst/>
          </a:prstGeom>
          <a:noFill/>
          <a:ln w="2857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7" name="Line 36"/>
          <p:cNvSpPr>
            <a:spLocks noChangeShapeType="1"/>
          </p:cNvSpPr>
          <p:nvPr/>
        </p:nvSpPr>
        <p:spPr bwMode="auto">
          <a:xfrm>
            <a:off x="4643438" y="5760244"/>
            <a:ext cx="404018" cy="234156"/>
          </a:xfrm>
          <a:prstGeom prst="line">
            <a:avLst/>
          </a:prstGeom>
          <a:noFill/>
          <a:ln w="28575" cap="sq">
            <a:solidFill>
              <a:schemeClr val="tx1"/>
            </a:solidFill>
            <a:round/>
            <a:headEnd type="none" w="sm" len="sm"/>
            <a:tailEnd type="triangle" w="med" len="me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Calibri"/>
              <a:ea typeface="+mn-ea"/>
              <a:cs typeface="+mn-cs"/>
            </a:endParaRPr>
          </a:p>
        </p:txBody>
      </p:sp>
      <p:sp>
        <p:nvSpPr>
          <p:cNvPr id="11288" name="Text Box 37"/>
          <p:cNvSpPr txBox="1">
            <a:spLocks noChangeArrowheads="1"/>
          </p:cNvSpPr>
          <p:nvPr/>
        </p:nvSpPr>
        <p:spPr bwMode="auto">
          <a:xfrm>
            <a:off x="174625" y="60107"/>
            <a:ext cx="3887787" cy="646331"/>
          </a:xfrm>
          <a:prstGeom prst="rect">
            <a:avLst/>
          </a:prstGeom>
          <a:noFill/>
          <a:ln w="12700" cap="sq">
            <a:noFill/>
            <a:miter lim="800000"/>
            <a:headEnd type="none" w="sm" len="sm"/>
            <a:tailEnd type="none" w="sm" len="sm"/>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AU" sz="1800" b="1" i="0" u="none" strike="noStrike" kern="0" cap="none" spc="0" normalizeH="0" baseline="0" noProof="0" dirty="0">
                <a:ln>
                  <a:noFill/>
                </a:ln>
                <a:solidFill>
                  <a:prstClr val="black"/>
                </a:solidFill>
                <a:effectLst/>
                <a:uLnTx/>
                <a:uFillTx/>
                <a:latin typeface="Calibri"/>
                <a:ea typeface="+mn-ea"/>
                <a:cs typeface="+mn-cs"/>
              </a:rPr>
              <a:t>Flowchart of a research paper introduction:</a:t>
            </a:r>
          </a:p>
        </p:txBody>
      </p:sp>
      <p:sp>
        <p:nvSpPr>
          <p:cNvPr id="2" name="TextBox 1"/>
          <p:cNvSpPr txBox="1"/>
          <p:nvPr/>
        </p:nvSpPr>
        <p:spPr>
          <a:xfrm>
            <a:off x="7704856" y="27771"/>
            <a:ext cx="140364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FF"/>
                </a:solidFill>
                <a:effectLst/>
                <a:uLnTx/>
                <a:uFillTx/>
                <a:latin typeface="Calibri"/>
                <a:ea typeface="+mn-ea"/>
                <a:cs typeface="+mn-cs"/>
              </a:rPr>
              <a:t>1. </a:t>
            </a:r>
            <a:r>
              <a:rPr kumimoji="0" lang="en-AU" sz="1400" b="0" i="0" u="sng" strike="noStrike" kern="0" cap="none" spc="0" normalizeH="0" baseline="0" noProof="0" dirty="0">
                <a:ln>
                  <a:noFill/>
                </a:ln>
                <a:solidFill>
                  <a:srgbClr val="0000FF"/>
                </a:solidFill>
                <a:effectLst/>
                <a:uLnTx/>
                <a:uFillTx/>
                <a:latin typeface="Calibri"/>
                <a:ea typeface="+mn-ea"/>
                <a:cs typeface="+mn-cs"/>
              </a:rPr>
              <a:t>Significance</a:t>
            </a:r>
            <a:r>
              <a:rPr kumimoji="0" lang="en-AU" sz="1400" b="0" i="0" u="none" strike="noStrike" kern="0" cap="none" spc="0" normalizeH="0" baseline="0" noProof="0" dirty="0">
                <a:ln>
                  <a:noFill/>
                </a:ln>
                <a:solidFill>
                  <a:srgbClr val="0000FF"/>
                </a:solidFill>
                <a:effectLst/>
                <a:uLnTx/>
                <a:uFillTx/>
                <a:latin typeface="Calibri"/>
                <a:ea typeface="+mn-ea"/>
                <a:cs typeface="+mn-cs"/>
              </a:rPr>
              <a:t>:</a:t>
            </a:r>
            <a:r>
              <a:rPr kumimoji="0" lang="en-AU" sz="1400" b="0" i="0" u="none" strike="noStrike" kern="0" cap="none" spc="0" normalizeH="0" baseline="0" noProof="0" dirty="0">
                <a:ln>
                  <a:noFill/>
                </a:ln>
                <a:solidFill>
                  <a:srgbClr val="008080"/>
                </a:solidFill>
                <a:effectLst/>
                <a:uLnTx/>
                <a:uFillTx/>
                <a:latin typeface="Calibri"/>
                <a:ea typeface="+mn-ea"/>
                <a:cs typeface="+mn-cs"/>
              </a:rPr>
              <a:t> Why is it important to be able to accurately map the distribution of mosquito breeding pools and channels?</a:t>
            </a:r>
          </a:p>
        </p:txBody>
      </p:sp>
      <p:sp>
        <p:nvSpPr>
          <p:cNvPr id="27" name="TextBox 26"/>
          <p:cNvSpPr txBox="1"/>
          <p:nvPr/>
        </p:nvSpPr>
        <p:spPr>
          <a:xfrm>
            <a:off x="72009" y="2225110"/>
            <a:ext cx="140364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FF"/>
                </a:solidFill>
                <a:effectLst/>
                <a:uLnTx/>
                <a:uFillTx/>
                <a:latin typeface="Calibri"/>
                <a:ea typeface="+mn-ea"/>
                <a:cs typeface="+mn-cs"/>
              </a:rPr>
              <a:t>2. </a:t>
            </a:r>
            <a:r>
              <a:rPr kumimoji="0" lang="en-AU" sz="1400" b="0" i="0" u="sng" strike="noStrike" kern="0" cap="none" spc="0" normalizeH="0" baseline="0" noProof="0" dirty="0">
                <a:ln>
                  <a:noFill/>
                </a:ln>
                <a:solidFill>
                  <a:srgbClr val="0000FF"/>
                </a:solidFill>
                <a:effectLst/>
                <a:uLnTx/>
                <a:uFillTx/>
                <a:latin typeface="Calibri"/>
                <a:ea typeface="+mn-ea"/>
                <a:cs typeface="+mn-cs"/>
              </a:rPr>
              <a:t>Originality/ Significance</a:t>
            </a:r>
            <a:r>
              <a:rPr kumimoji="0" lang="en-AU" sz="1400" b="0" i="0" u="none" strike="noStrike" kern="0" cap="none" spc="0" normalizeH="0" baseline="0" noProof="0" dirty="0">
                <a:ln>
                  <a:noFill/>
                </a:ln>
                <a:solidFill>
                  <a:srgbClr val="0000FF"/>
                </a:solidFill>
                <a:effectLst/>
                <a:uLnTx/>
                <a:uFillTx/>
                <a:latin typeface="Calibri"/>
                <a:ea typeface="+mn-ea"/>
                <a:cs typeface="+mn-cs"/>
              </a:rPr>
              <a:t>:</a:t>
            </a:r>
            <a:r>
              <a:rPr kumimoji="0" lang="en-AU" sz="1400" b="0" i="0" u="none" strike="noStrike" kern="0" cap="none" spc="0" normalizeH="0" baseline="0" noProof="0" dirty="0">
                <a:ln>
                  <a:noFill/>
                </a:ln>
                <a:solidFill>
                  <a:srgbClr val="008080"/>
                </a:solidFill>
                <a:effectLst/>
                <a:uLnTx/>
                <a:uFillTx/>
                <a:latin typeface="Calibri"/>
                <a:ea typeface="+mn-ea"/>
                <a:cs typeface="+mn-cs"/>
              </a:rPr>
              <a:t> Why shouldn't we be </a:t>
            </a:r>
            <a:r>
              <a:rPr kumimoji="0" lang="en-AU" sz="1400" b="0" i="1" u="none" strike="noStrike" kern="0" cap="none" spc="0" normalizeH="0" baseline="0" noProof="0" dirty="0">
                <a:ln>
                  <a:noFill/>
                </a:ln>
                <a:solidFill>
                  <a:srgbClr val="008080"/>
                </a:solidFill>
                <a:effectLst/>
                <a:uLnTx/>
                <a:uFillTx/>
                <a:latin typeface="Calibri"/>
                <a:ea typeface="+mn-ea"/>
                <a:cs typeface="+mn-cs"/>
              </a:rPr>
              <a:t>completely </a:t>
            </a:r>
            <a:r>
              <a:rPr kumimoji="0" lang="en-AU" sz="1400" b="0" i="0" u="none" strike="noStrike" kern="0" cap="none" spc="0" normalizeH="0" baseline="0" noProof="0" dirty="0">
                <a:ln>
                  <a:noFill/>
                </a:ln>
                <a:solidFill>
                  <a:srgbClr val="008080"/>
                </a:solidFill>
                <a:effectLst/>
                <a:uLnTx/>
                <a:uFillTx/>
                <a:latin typeface="Calibri"/>
                <a:ea typeface="+mn-ea"/>
                <a:cs typeface="+mn-cs"/>
              </a:rPr>
              <a:t>satisfied with existing approaches? (Provides motivation + directions for research.</a:t>
            </a:r>
          </a:p>
        </p:txBody>
      </p:sp>
      <p:sp>
        <p:nvSpPr>
          <p:cNvPr id="28" name="TextBox 27"/>
          <p:cNvSpPr txBox="1"/>
          <p:nvPr/>
        </p:nvSpPr>
        <p:spPr>
          <a:xfrm>
            <a:off x="0" y="5013176"/>
            <a:ext cx="114247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8080"/>
                </a:solidFill>
                <a:effectLst/>
                <a:uLnTx/>
                <a:uFillTx/>
                <a:latin typeface="Calibri"/>
                <a:ea typeface="+mn-ea"/>
                <a:cs typeface="+mn-cs"/>
              </a:rPr>
              <a:t>4. What still needs to be done?</a:t>
            </a:r>
            <a:endParaRPr kumimoji="0" lang="en-AU" sz="1400" b="0" i="0" u="none" strike="noStrike" kern="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FF"/>
                </a:solidFill>
                <a:effectLst/>
                <a:uLnTx/>
                <a:uFillTx/>
                <a:latin typeface="Calibri"/>
                <a:ea typeface="+mn-ea"/>
                <a:cs typeface="+mn-cs"/>
              </a:rPr>
              <a:t>5.</a:t>
            </a:r>
            <a:r>
              <a:rPr kumimoji="0" lang="en-AU" sz="1400" b="0" i="0" u="sng" strike="noStrike" kern="0" cap="none" spc="0" normalizeH="0" baseline="0" noProof="0" dirty="0">
                <a:ln>
                  <a:noFill/>
                </a:ln>
                <a:solidFill>
                  <a:srgbClr val="0000FF"/>
                </a:solidFill>
                <a:effectLst/>
                <a:uLnTx/>
                <a:uFillTx/>
                <a:latin typeface="Calibri"/>
                <a:ea typeface="+mn-ea"/>
                <a:cs typeface="+mn-cs"/>
              </a:rPr>
              <a:t> Theory</a:t>
            </a:r>
            <a:r>
              <a:rPr kumimoji="0" lang="en-AU" sz="1400" b="0" i="0" u="none" strike="noStrike" kern="0" cap="none" spc="0" normalizeH="0" baseline="0" noProof="0" dirty="0">
                <a:ln>
                  <a:noFill/>
                </a:ln>
                <a:solidFill>
                  <a:srgbClr val="0000FF"/>
                </a:solidFill>
                <a:effectLst/>
                <a:uLnTx/>
                <a:uFillTx/>
                <a:latin typeface="Calibri"/>
                <a:ea typeface="+mn-ea"/>
                <a:cs typeface="+mn-cs"/>
              </a:rPr>
              <a:t>:</a:t>
            </a:r>
            <a:r>
              <a:rPr kumimoji="0" lang="en-AU" sz="1400" b="0" i="0" u="none" strike="noStrike" kern="0" cap="none" spc="0" normalizeH="0" baseline="0" noProof="0" dirty="0">
                <a:ln>
                  <a:noFill/>
                </a:ln>
                <a:solidFill>
                  <a:srgbClr val="008080"/>
                </a:solidFill>
                <a:effectLst/>
                <a:uLnTx/>
                <a:uFillTx/>
                <a:latin typeface="Calibri"/>
                <a:ea typeface="+mn-ea"/>
                <a:cs typeface="+mn-cs"/>
              </a:rPr>
              <a:t> How make progress?</a:t>
            </a:r>
          </a:p>
        </p:txBody>
      </p:sp>
      <p:sp>
        <p:nvSpPr>
          <p:cNvPr id="29" name="TextBox 28"/>
          <p:cNvSpPr txBox="1"/>
          <p:nvPr/>
        </p:nvSpPr>
        <p:spPr>
          <a:xfrm>
            <a:off x="7240305" y="5589240"/>
            <a:ext cx="189629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0000FF"/>
                </a:solidFill>
                <a:effectLst/>
                <a:uLnTx/>
                <a:uFillTx/>
                <a:latin typeface="Calibri"/>
                <a:ea typeface="+mn-ea"/>
                <a:cs typeface="+mn-cs"/>
              </a:rPr>
              <a:t>3. </a:t>
            </a:r>
            <a:r>
              <a:rPr kumimoji="0" lang="en-AU" sz="1400" b="0" i="0" u="sng" strike="noStrike" kern="0" cap="none" spc="0" normalizeH="0" baseline="0" noProof="0" dirty="0">
                <a:ln>
                  <a:noFill/>
                </a:ln>
                <a:solidFill>
                  <a:srgbClr val="0000FF"/>
                </a:solidFill>
                <a:effectLst/>
                <a:uLnTx/>
                <a:uFillTx/>
                <a:latin typeface="Calibri"/>
                <a:ea typeface="+mn-ea"/>
                <a:cs typeface="+mn-cs"/>
              </a:rPr>
              <a:t>Prior research</a:t>
            </a:r>
            <a:r>
              <a:rPr kumimoji="0" lang="en-AU" sz="1400" b="0" i="0" u="none" strike="noStrike" kern="0" cap="none" spc="0" normalizeH="0" baseline="0" noProof="0" dirty="0">
                <a:ln>
                  <a:noFill/>
                </a:ln>
                <a:solidFill>
                  <a:srgbClr val="0000FF"/>
                </a:solidFill>
                <a:effectLst/>
                <a:uLnTx/>
                <a:uFillTx/>
                <a:latin typeface="Calibri"/>
                <a:ea typeface="+mn-ea"/>
                <a:cs typeface="+mn-cs"/>
              </a:rPr>
              <a:t>:</a:t>
            </a:r>
            <a:r>
              <a:rPr kumimoji="0" lang="en-AU" sz="1400" b="0" i="0" u="none" strike="noStrike" kern="0" cap="none" spc="0" normalizeH="0" baseline="0" noProof="0" dirty="0">
                <a:ln>
                  <a:noFill/>
                </a:ln>
                <a:solidFill>
                  <a:srgbClr val="008080"/>
                </a:solidFill>
                <a:effectLst/>
                <a:uLnTx/>
                <a:uFillTx/>
                <a:latin typeface="Calibri"/>
                <a:ea typeface="+mn-ea"/>
                <a:cs typeface="+mn-cs"/>
              </a:rPr>
              <a:t> How </a:t>
            </a:r>
            <a:r>
              <a:rPr kumimoji="0" lang="en-AU" sz="1400" b="0" i="1" u="none" strike="noStrike" kern="0" cap="none" spc="0" normalizeH="0" baseline="0" noProof="0" dirty="0">
                <a:ln>
                  <a:noFill/>
                </a:ln>
                <a:solidFill>
                  <a:srgbClr val="008080"/>
                </a:solidFill>
                <a:effectLst/>
                <a:uLnTx/>
                <a:uFillTx/>
                <a:latin typeface="Calibri"/>
                <a:ea typeface="+mn-ea"/>
                <a:cs typeface="+mn-cs"/>
              </a:rPr>
              <a:t>might </a:t>
            </a:r>
            <a:r>
              <a:rPr kumimoji="0" lang="en-AU" sz="1400" b="0" i="0" u="none" strike="noStrike" kern="0" cap="none" spc="0" normalizeH="0" baseline="0" noProof="0" dirty="0">
                <a:ln>
                  <a:noFill/>
                </a:ln>
                <a:solidFill>
                  <a:srgbClr val="008080"/>
                </a:solidFill>
                <a:effectLst/>
                <a:uLnTx/>
                <a:uFillTx/>
                <a:latin typeface="Calibri"/>
                <a:ea typeface="+mn-ea"/>
                <a:cs typeface="+mn-cs"/>
              </a:rPr>
              <a:t>the identified problems be solved?</a:t>
            </a:r>
          </a:p>
        </p:txBody>
      </p:sp>
    </p:spTree>
    <p:extLst>
      <p:ext uri="{BB962C8B-B14F-4D97-AF65-F5344CB8AC3E}">
        <p14:creationId xmlns:p14="http://schemas.microsoft.com/office/powerpoint/2010/main" val="11404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2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2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2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11269" grpId="0" animBg="1"/>
      <p:bldP spid="11270" grpId="0" animBg="1"/>
      <p:bldP spid="11271" grpId="0" animBg="1"/>
      <p:bldP spid="11272" grpId="0" animBg="1"/>
      <p:bldP spid="11273" grpId="0" animBg="1"/>
      <p:bldP spid="11274" grpId="0" animBg="1"/>
      <p:bldP spid="11275" grpId="0" animBg="1"/>
      <p:bldP spid="11276" grpId="0" animBg="1"/>
      <p:bldP spid="11277" grpId="0" animBg="1"/>
      <p:bldP spid="11278" grpId="0" animBg="1"/>
      <p:bldP spid="11279" grpId="0" animBg="1"/>
      <p:bldP spid="11280" grpId="0" animBg="1"/>
      <p:bldP spid="11281" grpId="0" animBg="1"/>
      <p:bldP spid="11282" grpId="0" animBg="1"/>
      <p:bldP spid="11285" grpId="0" animBg="1"/>
      <p:bldP spid="11286" grpId="0" animBg="1"/>
      <p:bldP spid="11287" grpId="0" animBg="1"/>
      <p:bldP spid="2"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116632"/>
            <a:ext cx="8136904" cy="720080"/>
          </a:xfrm>
        </p:spPr>
        <p:txBody>
          <a:bodyPr>
            <a:noAutofit/>
          </a:bodyPr>
          <a:lstStyle/>
          <a:p>
            <a:pPr algn="l"/>
            <a:r>
              <a:rPr lang="en-AU" sz="2800" dirty="0"/>
              <a:t>The SAR example’s </a:t>
            </a:r>
            <a:r>
              <a:rPr lang="en-AU" sz="2800" i="1" u="sng" dirty="0">
                <a:solidFill>
                  <a:srgbClr val="990033"/>
                </a:solidFill>
              </a:rPr>
              <a:t>argument</a:t>
            </a:r>
            <a:r>
              <a:rPr lang="en-AU" sz="2800" i="1" dirty="0"/>
              <a:t> </a:t>
            </a:r>
            <a:r>
              <a:rPr lang="en-AU" sz="2800" dirty="0"/>
              <a:t>in skeleton form:</a:t>
            </a:r>
          </a:p>
        </p:txBody>
      </p:sp>
      <p:sp>
        <p:nvSpPr>
          <p:cNvPr id="3" name="Content Placeholder 2"/>
          <p:cNvSpPr>
            <a:spLocks noGrp="1"/>
          </p:cNvSpPr>
          <p:nvPr>
            <p:ph idx="4294967295"/>
          </p:nvPr>
        </p:nvSpPr>
        <p:spPr>
          <a:xfrm>
            <a:off x="323528" y="980728"/>
            <a:ext cx="5184576" cy="5877272"/>
          </a:xfrm>
        </p:spPr>
        <p:txBody>
          <a:bodyPr>
            <a:normAutofit fontScale="92500" lnSpcReduction="20000"/>
          </a:bodyPr>
          <a:lstStyle/>
          <a:p>
            <a:pPr marL="0" indent="0">
              <a:buNone/>
            </a:pPr>
            <a:r>
              <a:rPr lang="en-AU" sz="2000" i="1" dirty="0">
                <a:solidFill>
                  <a:srgbClr val="990033"/>
                </a:solidFill>
                <a:latin typeface="Arial" pitchFamily="34" charset="0"/>
                <a:cs typeface="Arial" pitchFamily="34" charset="0"/>
              </a:rPr>
              <a:t>Because</a:t>
            </a:r>
            <a:r>
              <a:rPr lang="en-AU" sz="2000" i="1" dirty="0">
                <a:solidFill>
                  <a:srgbClr val="0000FF"/>
                </a:solidFill>
                <a:latin typeface="Arial" pitchFamily="34" charset="0"/>
                <a:cs typeface="Arial" pitchFamily="34" charset="0"/>
              </a:rPr>
              <a:t> </a:t>
            </a:r>
            <a:r>
              <a:rPr lang="en-AU" sz="2000" dirty="0">
                <a:solidFill>
                  <a:srgbClr val="0000FF"/>
                </a:solidFill>
                <a:latin typeface="Arial" pitchFamily="34" charset="0"/>
                <a:cs typeface="Arial" pitchFamily="34" charset="0"/>
              </a:rPr>
              <a:t>mosquitoes are such a serious health hazard, it is important to keep their </a:t>
            </a:r>
            <a:r>
              <a:rPr lang="en-AU" sz="2000" u="sng" dirty="0">
                <a:solidFill>
                  <a:srgbClr val="0000FF"/>
                </a:solidFill>
                <a:latin typeface="Arial" pitchFamily="34" charset="0"/>
                <a:cs typeface="Arial" pitchFamily="34" charset="0"/>
              </a:rPr>
              <a:t>populations down</a:t>
            </a:r>
            <a:r>
              <a:rPr lang="en-AU" sz="2000" dirty="0">
                <a:solidFill>
                  <a:srgbClr val="0000FF"/>
                </a:solidFill>
                <a:latin typeface="Arial" pitchFamily="34" charset="0"/>
                <a:cs typeface="Arial" pitchFamily="34" charset="0"/>
              </a:rPr>
              <a:t>.</a:t>
            </a:r>
          </a:p>
          <a:p>
            <a:pPr marL="0" indent="0">
              <a:buNone/>
            </a:pPr>
            <a:r>
              <a:rPr lang="en-AU" sz="2000" dirty="0">
                <a:solidFill>
                  <a:srgbClr val="008080"/>
                </a:solidFill>
                <a:latin typeface="Arial" pitchFamily="34" charset="0"/>
                <a:cs typeface="Arial" pitchFamily="34" charset="0"/>
              </a:rPr>
              <a:t>One way of keeping </a:t>
            </a:r>
            <a:r>
              <a:rPr lang="en-AU" sz="2000" u="sng" dirty="0">
                <a:solidFill>
                  <a:srgbClr val="008080"/>
                </a:solidFill>
                <a:latin typeface="Arial" pitchFamily="34" charset="0"/>
                <a:cs typeface="Arial" pitchFamily="34" charset="0"/>
              </a:rPr>
              <a:t>populations down</a:t>
            </a:r>
            <a:r>
              <a:rPr lang="en-AU" sz="2000" dirty="0">
                <a:solidFill>
                  <a:srgbClr val="008080"/>
                </a:solidFill>
                <a:latin typeface="Arial" pitchFamily="34" charset="0"/>
                <a:cs typeface="Arial" pitchFamily="34" charset="0"/>
              </a:rPr>
              <a:t> is to flush their breeding pools, </a:t>
            </a:r>
            <a:r>
              <a:rPr lang="en-AU" sz="2000" i="1" dirty="0">
                <a:solidFill>
                  <a:srgbClr val="990033"/>
                </a:solidFill>
                <a:latin typeface="Arial" pitchFamily="34" charset="0"/>
                <a:cs typeface="Arial" pitchFamily="34" charset="0"/>
              </a:rPr>
              <a:t>but</a:t>
            </a:r>
            <a:r>
              <a:rPr lang="en-AU" sz="2000" dirty="0">
                <a:solidFill>
                  <a:srgbClr val="008080"/>
                </a:solidFill>
                <a:latin typeface="Arial" pitchFamily="34" charset="0"/>
                <a:cs typeface="Arial" pitchFamily="34" charset="0"/>
              </a:rPr>
              <a:t> to do this, the distribution of breeding pools and water channels need to be accurately </a:t>
            </a:r>
            <a:r>
              <a:rPr lang="en-AU" sz="2000" u="sng" dirty="0">
                <a:solidFill>
                  <a:srgbClr val="008080"/>
                </a:solidFill>
                <a:latin typeface="Arial" pitchFamily="34" charset="0"/>
                <a:cs typeface="Arial" pitchFamily="34" charset="0"/>
              </a:rPr>
              <a:t>mapped</a:t>
            </a:r>
            <a:r>
              <a:rPr lang="en-AU" sz="2000" dirty="0">
                <a:solidFill>
                  <a:srgbClr val="008080"/>
                </a:solidFill>
                <a:latin typeface="Arial" pitchFamily="34" charset="0"/>
                <a:cs typeface="Arial" pitchFamily="34" charset="0"/>
              </a:rPr>
              <a:t>.</a:t>
            </a:r>
          </a:p>
          <a:p>
            <a:pPr marL="0" indent="0">
              <a:buNone/>
            </a:pPr>
            <a:r>
              <a:rPr lang="en-AU" sz="2000" dirty="0">
                <a:solidFill>
                  <a:srgbClr val="0000FF"/>
                </a:solidFill>
                <a:latin typeface="Arial" pitchFamily="34" charset="0"/>
                <a:cs typeface="Arial" pitchFamily="34" charset="0"/>
              </a:rPr>
              <a:t>Current </a:t>
            </a:r>
            <a:r>
              <a:rPr lang="en-AU" sz="2000" u="sng" dirty="0">
                <a:solidFill>
                  <a:srgbClr val="0000FF"/>
                </a:solidFill>
                <a:latin typeface="Arial" pitchFamily="34" charset="0"/>
                <a:cs typeface="Arial" pitchFamily="34" charset="0"/>
              </a:rPr>
              <a:t>mapping</a:t>
            </a:r>
            <a:r>
              <a:rPr lang="en-AU" sz="2000" dirty="0">
                <a:solidFill>
                  <a:srgbClr val="0000FF"/>
                </a:solidFill>
                <a:latin typeface="Arial" pitchFamily="34" charset="0"/>
                <a:cs typeface="Arial" pitchFamily="34" charset="0"/>
              </a:rPr>
              <a:t> techniques, such as aerial photography and thermal imaging data, </a:t>
            </a:r>
            <a:r>
              <a:rPr lang="en-AU" sz="2000" i="1" dirty="0">
                <a:solidFill>
                  <a:srgbClr val="990033"/>
                </a:solidFill>
                <a:latin typeface="Arial" pitchFamily="34" charset="0"/>
                <a:cs typeface="Arial" pitchFamily="34" charset="0"/>
              </a:rPr>
              <a:t>are </a:t>
            </a:r>
            <a:r>
              <a:rPr lang="en-AU" sz="2000" i="1" u="sng" dirty="0">
                <a:solidFill>
                  <a:srgbClr val="990033"/>
                </a:solidFill>
                <a:latin typeface="Arial" pitchFamily="34" charset="0"/>
                <a:cs typeface="Arial" pitchFamily="34" charset="0"/>
              </a:rPr>
              <a:t>limited</a:t>
            </a:r>
            <a:r>
              <a:rPr lang="en-AU" sz="2000" i="1" dirty="0">
                <a:solidFill>
                  <a:srgbClr val="990033"/>
                </a:solidFill>
                <a:latin typeface="Arial" pitchFamily="34" charset="0"/>
                <a:cs typeface="Arial" pitchFamily="34" charset="0"/>
              </a:rPr>
              <a:t> because</a:t>
            </a:r>
            <a:r>
              <a:rPr lang="en-AU" sz="2000" i="1" dirty="0">
                <a:solidFill>
                  <a:srgbClr val="0000FF"/>
                </a:solidFill>
                <a:latin typeface="Arial" pitchFamily="34" charset="0"/>
                <a:cs typeface="Arial" pitchFamily="34" charset="0"/>
              </a:rPr>
              <a:t> </a:t>
            </a:r>
            <a:r>
              <a:rPr lang="en-AU" sz="2000" dirty="0">
                <a:solidFill>
                  <a:srgbClr val="0000FF"/>
                </a:solidFill>
                <a:latin typeface="Arial" pitchFamily="34" charset="0"/>
                <a:cs typeface="Arial" pitchFamily="34" charset="0"/>
              </a:rPr>
              <a:t>they cannot penetrate cloud cover or canopies.</a:t>
            </a:r>
          </a:p>
          <a:p>
            <a:pPr marL="0" indent="0">
              <a:buNone/>
            </a:pPr>
            <a:r>
              <a:rPr lang="en-AU" sz="2000" dirty="0">
                <a:solidFill>
                  <a:srgbClr val="008080"/>
                </a:solidFill>
                <a:latin typeface="Arial" pitchFamily="34" charset="0"/>
                <a:cs typeface="Arial" pitchFamily="34" charset="0"/>
              </a:rPr>
              <a:t>SAR can potentially overcome these </a:t>
            </a:r>
            <a:r>
              <a:rPr lang="en-AU" sz="2000" u="sng" dirty="0">
                <a:solidFill>
                  <a:srgbClr val="008080"/>
                </a:solidFill>
                <a:latin typeface="Arial" pitchFamily="34" charset="0"/>
                <a:cs typeface="Arial" pitchFamily="34" charset="0"/>
              </a:rPr>
              <a:t>limitations</a:t>
            </a:r>
            <a:r>
              <a:rPr lang="en-AU" sz="2000" dirty="0">
                <a:solidFill>
                  <a:srgbClr val="008080"/>
                </a:solidFill>
                <a:latin typeface="Arial" pitchFamily="34" charset="0"/>
                <a:cs typeface="Arial" pitchFamily="34" charset="0"/>
              </a:rPr>
              <a:t> </a:t>
            </a:r>
            <a:r>
              <a:rPr lang="en-AU" sz="2000" i="1" dirty="0">
                <a:solidFill>
                  <a:srgbClr val="990033"/>
                </a:solidFill>
                <a:latin typeface="Arial" pitchFamily="34" charset="0"/>
                <a:cs typeface="Arial" pitchFamily="34" charset="0"/>
              </a:rPr>
              <a:t>because</a:t>
            </a:r>
            <a:r>
              <a:rPr lang="en-AU" sz="2000" i="1" dirty="0">
                <a:solidFill>
                  <a:srgbClr val="008080"/>
                </a:solidFill>
                <a:latin typeface="Arial" pitchFamily="34" charset="0"/>
                <a:cs typeface="Arial" pitchFamily="34" charset="0"/>
              </a:rPr>
              <a:t> </a:t>
            </a:r>
            <a:r>
              <a:rPr lang="en-AU" sz="2000" dirty="0">
                <a:solidFill>
                  <a:srgbClr val="008080"/>
                </a:solidFill>
                <a:latin typeface="Arial" pitchFamily="34" charset="0"/>
                <a:cs typeface="Arial" pitchFamily="34" charset="0"/>
              </a:rPr>
              <a:t>it can penetrate cloud cover and canopy and has been used to map flooded forests.</a:t>
            </a:r>
          </a:p>
          <a:p>
            <a:pPr marL="0" indent="0">
              <a:buNone/>
            </a:pPr>
            <a:r>
              <a:rPr lang="en-AU" sz="2000" dirty="0">
                <a:solidFill>
                  <a:srgbClr val="0000FF"/>
                </a:solidFill>
                <a:latin typeface="Arial" pitchFamily="34" charset="0"/>
                <a:cs typeface="Arial" pitchFamily="34" charset="0"/>
              </a:rPr>
              <a:t>More research needs to be done </a:t>
            </a:r>
            <a:r>
              <a:rPr lang="en-AU" sz="2000" i="1" dirty="0">
                <a:solidFill>
                  <a:srgbClr val="990033"/>
                </a:solidFill>
                <a:latin typeface="Arial" pitchFamily="34" charset="0"/>
                <a:cs typeface="Arial" pitchFamily="34" charset="0"/>
              </a:rPr>
              <a:t>however</a:t>
            </a:r>
            <a:r>
              <a:rPr lang="en-AU" sz="2000" dirty="0">
                <a:solidFill>
                  <a:srgbClr val="0000FF"/>
                </a:solidFill>
                <a:latin typeface="Arial" pitchFamily="34" charset="0"/>
                <a:cs typeface="Arial" pitchFamily="34" charset="0"/>
              </a:rPr>
              <a:t>, </a:t>
            </a:r>
            <a:r>
              <a:rPr lang="en-AU" sz="2000" i="1" dirty="0">
                <a:solidFill>
                  <a:srgbClr val="990033"/>
                </a:solidFill>
                <a:latin typeface="Arial" pitchFamily="34" charset="0"/>
                <a:cs typeface="Arial" pitchFamily="34" charset="0"/>
              </a:rPr>
              <a:t>because</a:t>
            </a:r>
            <a:r>
              <a:rPr lang="en-AU" sz="2000" i="1" dirty="0">
                <a:solidFill>
                  <a:srgbClr val="0000FF"/>
                </a:solidFill>
                <a:latin typeface="Arial" pitchFamily="34" charset="0"/>
                <a:cs typeface="Arial" pitchFamily="34" charset="0"/>
              </a:rPr>
              <a:t> </a:t>
            </a:r>
            <a:r>
              <a:rPr lang="en-AU" sz="2000" dirty="0">
                <a:solidFill>
                  <a:srgbClr val="0000FF"/>
                </a:solidFill>
                <a:latin typeface="Arial" pitchFamily="34" charset="0"/>
                <a:cs typeface="Arial" pitchFamily="34" charset="0"/>
              </a:rPr>
              <a:t>existing SAR applications have insufficient resolution, </a:t>
            </a:r>
            <a:r>
              <a:rPr lang="en-AU" sz="2000" i="1" dirty="0">
                <a:solidFill>
                  <a:srgbClr val="990033"/>
                </a:solidFill>
                <a:latin typeface="Arial" pitchFamily="34" charset="0"/>
                <a:cs typeface="Arial" pitchFamily="34" charset="0"/>
              </a:rPr>
              <a:t>but</a:t>
            </a:r>
            <a:r>
              <a:rPr lang="en-AU" sz="2000" i="1" dirty="0">
                <a:solidFill>
                  <a:srgbClr val="0000FF"/>
                </a:solidFill>
                <a:latin typeface="Arial" pitchFamily="34" charset="0"/>
                <a:cs typeface="Arial" pitchFamily="34" charset="0"/>
              </a:rPr>
              <a:t> </a:t>
            </a:r>
            <a:r>
              <a:rPr lang="en-AU" sz="2000" dirty="0">
                <a:solidFill>
                  <a:srgbClr val="0000FF"/>
                </a:solidFill>
                <a:latin typeface="Arial" pitchFamily="34" charset="0"/>
                <a:cs typeface="Arial" pitchFamily="34" charset="0"/>
              </a:rPr>
              <a:t>this problem </a:t>
            </a:r>
            <a:r>
              <a:rPr lang="en-AU" sz="2000" i="1" dirty="0">
                <a:solidFill>
                  <a:srgbClr val="990033"/>
                </a:solidFill>
                <a:latin typeface="Arial" pitchFamily="34" charset="0"/>
                <a:cs typeface="Arial" pitchFamily="34" charset="0"/>
              </a:rPr>
              <a:t>might</a:t>
            </a:r>
            <a:r>
              <a:rPr lang="en-AU" sz="2000" i="1" dirty="0">
                <a:solidFill>
                  <a:srgbClr val="0000FF"/>
                </a:solidFill>
                <a:latin typeface="Arial" pitchFamily="34" charset="0"/>
                <a:cs typeface="Arial" pitchFamily="34" charset="0"/>
              </a:rPr>
              <a:t> </a:t>
            </a:r>
            <a:r>
              <a:rPr lang="en-AU" sz="2000" dirty="0">
                <a:solidFill>
                  <a:srgbClr val="0000FF"/>
                </a:solidFill>
                <a:latin typeface="Arial" pitchFamily="34" charset="0"/>
                <a:cs typeface="Arial" pitchFamily="34" charset="0"/>
              </a:rPr>
              <a:t>be able to overcome by adjusting wavelength and polarisation ...</a:t>
            </a:r>
          </a:p>
          <a:p>
            <a:pPr marL="0" indent="0">
              <a:buNone/>
            </a:pPr>
            <a:r>
              <a:rPr lang="en-AU" sz="2000" dirty="0">
                <a:solidFill>
                  <a:srgbClr val="008080"/>
                </a:solidFill>
                <a:latin typeface="Arial" pitchFamily="34" charset="0"/>
                <a:cs typeface="Arial" pitchFamily="34" charset="0"/>
              </a:rPr>
              <a:t>... and exploring that possibility was the aim of this research. </a:t>
            </a:r>
          </a:p>
          <a:p>
            <a:pPr marL="0" indent="0"/>
            <a:endParaRPr lang="en-AU" sz="2000" dirty="0"/>
          </a:p>
        </p:txBody>
      </p:sp>
      <p:pic>
        <p:nvPicPr>
          <p:cNvPr id="325634" name="Picture 2" descr="C:\Users\David\AppData\Local\Microsoft\Windows\Temporary Internet Files\Content.IE5\PSHR0Q1A\MC900436323[1].png"/>
          <p:cNvPicPr>
            <a:picLocks noChangeAspect="1" noChangeArrowheads="1"/>
          </p:cNvPicPr>
          <p:nvPr/>
        </p:nvPicPr>
        <p:blipFill>
          <a:blip r:embed="rId3" cstate="print"/>
          <a:srcRect/>
          <a:stretch>
            <a:fillRect/>
          </a:stretch>
        </p:blipFill>
        <p:spPr bwMode="auto">
          <a:xfrm>
            <a:off x="7272300" y="260648"/>
            <a:ext cx="2376264" cy="2376264"/>
          </a:xfrm>
          <a:prstGeom prst="rect">
            <a:avLst/>
          </a:prstGeom>
          <a:noFill/>
        </p:spPr>
      </p:pic>
      <p:sp>
        <p:nvSpPr>
          <p:cNvPr id="5" name="Right Brace 4"/>
          <p:cNvSpPr/>
          <p:nvPr/>
        </p:nvSpPr>
        <p:spPr>
          <a:xfrm>
            <a:off x="5220072" y="980728"/>
            <a:ext cx="288032" cy="1728192"/>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TextBox 5"/>
          <p:cNvSpPr txBox="1"/>
          <p:nvPr/>
        </p:nvSpPr>
        <p:spPr>
          <a:xfrm>
            <a:off x="5580112" y="908720"/>
            <a:ext cx="237626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Establish </a:t>
            </a:r>
            <a:r>
              <a:rPr kumimoji="0" lang="en-AU" sz="1800" b="0" i="0" u="sng" strike="noStrike" kern="0" cap="none" spc="0" normalizeH="0" baseline="0" noProof="0" dirty="0">
                <a:ln>
                  <a:noFill/>
                </a:ln>
                <a:solidFill>
                  <a:srgbClr val="FF0000"/>
                </a:solidFill>
                <a:effectLst/>
                <a:uLnTx/>
                <a:uFillTx/>
                <a:latin typeface="Calibri"/>
                <a:ea typeface="+mn-ea"/>
                <a:cs typeface="+mn-cs"/>
              </a:rPr>
              <a:t>importance</a:t>
            </a:r>
            <a:r>
              <a:rPr kumimoji="0" lang="en-AU" sz="1800" b="0" i="0" u="none" strike="noStrike" kern="0" cap="none" spc="0" normalizeH="0" baseline="0" noProof="0" dirty="0">
                <a:ln>
                  <a:noFill/>
                </a:ln>
                <a:solidFill>
                  <a:srgbClr val="0000FF"/>
                </a:solidFill>
                <a:effectLst/>
                <a:uLnTx/>
                <a:uFillTx/>
                <a:latin typeface="Calibri"/>
                <a:ea typeface="+mn-ea"/>
                <a:cs typeface="+mn-cs"/>
              </a:rPr>
              <a:t> of the </a:t>
            </a: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a:t>
            </a:r>
            <a:r>
              <a:rPr kumimoji="0" lang="en-AU" sz="1800" b="0" i="0" u="none" strike="noStrike" kern="0" cap="none" spc="0" normalizeH="0" baseline="0" noProof="0" dirty="0">
                <a:ln>
                  <a:noFill/>
                </a:ln>
                <a:solidFill>
                  <a:srgbClr val="0000FF"/>
                </a:solidFill>
                <a:effectLst/>
                <a:uLnTx/>
                <a:uFillTx/>
                <a:latin typeface="Calibri"/>
                <a:ea typeface="+mn-ea"/>
                <a:cs typeface="+mn-cs"/>
              </a:rPr>
              <a:t>research territory</a:t>
            </a: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 Why is it important to be able to accurately map the distribution of mosquito breeding pools?</a:t>
            </a:r>
          </a:p>
        </p:txBody>
      </p:sp>
      <p:sp>
        <p:nvSpPr>
          <p:cNvPr id="7" name="Right Brace 6"/>
          <p:cNvSpPr/>
          <p:nvPr/>
        </p:nvSpPr>
        <p:spPr>
          <a:xfrm>
            <a:off x="5220072" y="2804413"/>
            <a:ext cx="288032" cy="2941617"/>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 name="TextBox 7"/>
          <p:cNvSpPr txBox="1"/>
          <p:nvPr/>
        </p:nvSpPr>
        <p:spPr>
          <a:xfrm>
            <a:off x="5580112" y="3291949"/>
            <a:ext cx="3303984"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000FF"/>
                </a:solidFill>
                <a:effectLst/>
                <a:uLnTx/>
                <a:uFillTx/>
                <a:latin typeface="Calibri"/>
                <a:ea typeface="+mn-ea"/>
                <a:cs typeface="+mn-cs"/>
              </a:rPr>
              <a:t>Identify a niche </a:t>
            </a: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in the “research territory”: a place where an </a:t>
            </a:r>
            <a:r>
              <a:rPr kumimoji="0" lang="en-AU" sz="1800" b="0" i="0" u="none" strike="noStrike" kern="0" cap="none" spc="0" normalizeH="0" baseline="0" noProof="0" dirty="0">
                <a:ln>
                  <a:noFill/>
                </a:ln>
                <a:solidFill>
                  <a:srgbClr val="FF0000"/>
                </a:solidFill>
                <a:effectLst/>
                <a:uLnTx/>
                <a:uFillTx/>
                <a:latin typeface="Calibri"/>
                <a:ea typeface="+mn-ea"/>
                <a:cs typeface="+mn-cs"/>
              </a:rPr>
              <a:t>original contribution </a:t>
            </a: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can be made: What limitations with existing techniques provide a </a:t>
            </a:r>
            <a:r>
              <a:rPr kumimoji="0" lang="en-AU" sz="1800" b="0" i="1" u="none" strike="noStrike" kern="0" cap="none" spc="0" normalizeH="0" baseline="0" noProof="0" dirty="0">
                <a:ln>
                  <a:noFill/>
                </a:ln>
                <a:solidFill>
                  <a:sysClr val="windowText" lastClr="000000"/>
                </a:solidFill>
                <a:effectLst/>
                <a:uLnTx/>
                <a:uFillTx/>
                <a:latin typeface="Calibri"/>
                <a:ea typeface="+mn-ea"/>
                <a:cs typeface="+mn-cs"/>
              </a:rPr>
              <a:t>motivation </a:t>
            </a: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for doing some more research? How do you think you can address the limitations?</a:t>
            </a:r>
          </a:p>
        </p:txBody>
      </p:sp>
      <p:sp>
        <p:nvSpPr>
          <p:cNvPr id="9" name="Right Brace 8"/>
          <p:cNvSpPr/>
          <p:nvPr/>
        </p:nvSpPr>
        <p:spPr>
          <a:xfrm>
            <a:off x="5292080" y="5877272"/>
            <a:ext cx="288032" cy="648071"/>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 name="TextBox 9"/>
          <p:cNvSpPr txBox="1"/>
          <p:nvPr/>
        </p:nvSpPr>
        <p:spPr>
          <a:xfrm>
            <a:off x="5692316" y="5877272"/>
            <a:ext cx="31599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ysClr val="windowText" lastClr="000000"/>
                </a:solidFill>
                <a:effectLst/>
                <a:uLnTx/>
                <a:uFillTx/>
                <a:latin typeface="Calibri"/>
                <a:ea typeface="+mn-ea"/>
                <a:cs typeface="+mn-cs"/>
              </a:rPr>
              <a:t>Occupy the niche: state what your aim / objective was.</a:t>
            </a:r>
          </a:p>
        </p:txBody>
      </p:sp>
    </p:spTree>
    <p:extLst>
      <p:ext uri="{BB962C8B-B14F-4D97-AF65-F5344CB8AC3E}">
        <p14:creationId xmlns:p14="http://schemas.microsoft.com/office/powerpoint/2010/main" val="66506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206FD-2868-46EC-8F37-06186AC4355E}"/>
              </a:ext>
            </a:extLst>
          </p:cNvPr>
          <p:cNvPicPr>
            <a:picLocks noChangeAspect="1"/>
          </p:cNvPicPr>
          <p:nvPr/>
        </p:nvPicPr>
        <p:blipFill>
          <a:blip r:embed="rId2"/>
          <a:stretch>
            <a:fillRect/>
          </a:stretch>
        </p:blipFill>
        <p:spPr>
          <a:xfrm>
            <a:off x="0" y="393530"/>
            <a:ext cx="9144000" cy="6070939"/>
          </a:xfrm>
          <a:prstGeom prst="rect">
            <a:avLst/>
          </a:prstGeom>
        </p:spPr>
      </p:pic>
      <p:sp>
        <p:nvSpPr>
          <p:cNvPr id="4" name="Text Box 2048"/>
          <p:cNvSpPr txBox="1">
            <a:spLocks noChangeArrowheads="1"/>
          </p:cNvSpPr>
          <p:nvPr/>
        </p:nvSpPr>
        <p:spPr bwMode="auto">
          <a:xfrm>
            <a:off x="217095" y="1619382"/>
            <a:ext cx="2022438" cy="61436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1. Why do we need to do anything at all?</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6" name="Straight Arrow Connector 2052"/>
          <p:cNvCxnSpPr>
            <a:cxnSpLocks noChangeShapeType="1"/>
          </p:cNvCxnSpPr>
          <p:nvPr/>
        </p:nvCxnSpPr>
        <p:spPr bwMode="auto">
          <a:xfrm>
            <a:off x="1898270" y="2000092"/>
            <a:ext cx="433754" cy="0"/>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cxnSp>
        <p:nvCxnSpPr>
          <p:cNvPr id="7" name="AutoShape 14"/>
          <p:cNvCxnSpPr>
            <a:cxnSpLocks noChangeShapeType="1"/>
          </p:cNvCxnSpPr>
          <p:nvPr/>
        </p:nvCxnSpPr>
        <p:spPr bwMode="auto">
          <a:xfrm flipH="1">
            <a:off x="790575" y="2151222"/>
            <a:ext cx="142966" cy="1039653"/>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2" name="Text Box 2053"/>
          <p:cNvSpPr txBox="1">
            <a:spLocks noChangeArrowheads="1"/>
          </p:cNvSpPr>
          <p:nvPr/>
        </p:nvSpPr>
        <p:spPr bwMode="auto">
          <a:xfrm>
            <a:off x="2094359" y="4805065"/>
            <a:ext cx="2003425" cy="65252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8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2</a:t>
            </a: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 Why do we need something new?</a:t>
            </a:r>
            <a:endParaRPr kumimoji="0" lang="en-US" altLang="en-US" sz="40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13" name="Straight Arrow Connector 2054"/>
          <p:cNvCxnSpPr>
            <a:cxnSpLocks noChangeShapeType="1"/>
          </p:cNvCxnSpPr>
          <p:nvPr/>
        </p:nvCxnSpPr>
        <p:spPr bwMode="auto">
          <a:xfrm flipV="1">
            <a:off x="3875001" y="2444360"/>
            <a:ext cx="319442" cy="2546308"/>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15" name="Text Box 2055"/>
          <p:cNvSpPr txBox="1">
            <a:spLocks noChangeArrowheads="1"/>
          </p:cNvSpPr>
          <p:nvPr/>
        </p:nvSpPr>
        <p:spPr bwMode="auto">
          <a:xfrm>
            <a:off x="6203248" y="286173"/>
            <a:ext cx="2915409" cy="1017394"/>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3(a) What do you propose to do and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(b) why do you think your idea might be what is needed?</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16" name="Straight Arrow Connector 2056"/>
          <p:cNvCxnSpPr>
            <a:cxnSpLocks noChangeShapeType="1"/>
          </p:cNvCxnSpPr>
          <p:nvPr/>
        </p:nvCxnSpPr>
        <p:spPr bwMode="auto">
          <a:xfrm flipH="1">
            <a:off x="5782794" y="484789"/>
            <a:ext cx="496484" cy="1233561"/>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cxnSp>
        <p:nvCxnSpPr>
          <p:cNvPr id="17" name="AutoShape 8"/>
          <p:cNvCxnSpPr>
            <a:cxnSpLocks noChangeShapeType="1"/>
          </p:cNvCxnSpPr>
          <p:nvPr/>
        </p:nvCxnSpPr>
        <p:spPr bwMode="auto">
          <a:xfrm flipH="1">
            <a:off x="5622533" y="1337107"/>
            <a:ext cx="1449799" cy="1853768"/>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20" name="AutoShape 8"/>
          <p:cNvCxnSpPr>
            <a:cxnSpLocks noChangeShapeType="1"/>
          </p:cNvCxnSpPr>
          <p:nvPr/>
        </p:nvCxnSpPr>
        <p:spPr bwMode="auto">
          <a:xfrm flipH="1">
            <a:off x="6610350" y="1337107"/>
            <a:ext cx="461981" cy="1853768"/>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3" name="Text Box 2064"/>
          <p:cNvSpPr txBox="1">
            <a:spLocks noChangeArrowheads="1"/>
          </p:cNvSpPr>
          <p:nvPr/>
        </p:nvSpPr>
        <p:spPr bwMode="auto">
          <a:xfrm>
            <a:off x="7130098" y="1561891"/>
            <a:ext cx="1642398" cy="751547"/>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4. Why is some original research needed?</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24" name="Straight Arrow Connector 2069"/>
          <p:cNvCxnSpPr>
            <a:cxnSpLocks noChangeShapeType="1"/>
          </p:cNvCxnSpPr>
          <p:nvPr/>
        </p:nvCxnSpPr>
        <p:spPr bwMode="auto">
          <a:xfrm>
            <a:off x="7963603" y="2346978"/>
            <a:ext cx="389822" cy="843897"/>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29" name="Text Box 2071"/>
          <p:cNvSpPr txBox="1">
            <a:spLocks noChangeArrowheads="1"/>
          </p:cNvSpPr>
          <p:nvPr/>
        </p:nvSpPr>
        <p:spPr bwMode="auto">
          <a:xfrm>
            <a:off x="2376143" y="6269123"/>
            <a:ext cx="2730205" cy="56520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5. What made you think your idea could work?</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30" name="Straight Arrow Connector 2072"/>
          <p:cNvCxnSpPr>
            <a:cxnSpLocks noChangeShapeType="1"/>
          </p:cNvCxnSpPr>
          <p:nvPr/>
        </p:nvCxnSpPr>
        <p:spPr bwMode="auto">
          <a:xfrm flipV="1">
            <a:off x="3931446" y="6269123"/>
            <a:ext cx="3617261" cy="323387"/>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E2624190-1319-4B98-B138-82FCBCA9F032}"/>
              </a:ext>
            </a:extLst>
          </p:cNvPr>
          <p:cNvSpPr txBox="1"/>
          <p:nvPr/>
        </p:nvSpPr>
        <p:spPr>
          <a:xfrm>
            <a:off x="113916" y="164386"/>
            <a:ext cx="3247292"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90033"/>
                </a:solidFill>
                <a:effectLst/>
                <a:uLnTx/>
                <a:uFillTx/>
                <a:latin typeface="Corbel"/>
                <a:ea typeface="+mn-ea"/>
                <a:cs typeface="+mn-cs"/>
              </a:rPr>
              <a:t>E</a:t>
            </a:r>
            <a:r>
              <a:rPr kumimoji="0" lang="en-AU" sz="2000" b="0" i="0" u="none" strike="noStrike" kern="1200" cap="none" spc="0" normalizeH="0" baseline="0" noProof="0" dirty="0" err="1">
                <a:ln>
                  <a:noFill/>
                </a:ln>
                <a:solidFill>
                  <a:srgbClr val="990033"/>
                </a:solidFill>
                <a:effectLst/>
                <a:uLnTx/>
                <a:uFillTx/>
                <a:latin typeface="Corbel"/>
                <a:ea typeface="+mn-ea"/>
                <a:cs typeface="+mn-cs"/>
              </a:rPr>
              <a:t>xample</a:t>
            </a:r>
            <a:r>
              <a:rPr kumimoji="0" lang="en-AU" sz="2000" b="0" i="0" u="none" strike="noStrike" kern="1200" cap="none" spc="0" normalizeH="0" baseline="0" noProof="0" dirty="0">
                <a:ln>
                  <a:noFill/>
                </a:ln>
                <a:solidFill>
                  <a:srgbClr val="990033"/>
                </a:solidFill>
                <a:effectLst/>
                <a:uLnTx/>
                <a:uFillTx/>
                <a:latin typeface="Corbel"/>
                <a:ea typeface="+mn-ea"/>
                <a:cs typeface="+mn-cs"/>
              </a:rPr>
              <a:t>: Effective introductions are an </a:t>
            </a:r>
            <a:r>
              <a:rPr kumimoji="0" lang="en-AU" sz="2000" b="0" i="1" u="none" strike="noStrike" kern="1200" cap="none" spc="0" normalizeH="0" baseline="0" noProof="0" dirty="0">
                <a:ln>
                  <a:noFill/>
                </a:ln>
                <a:solidFill>
                  <a:srgbClr val="0000FF"/>
                </a:solidFill>
                <a:effectLst/>
                <a:uLnTx/>
                <a:uFillTx/>
                <a:latin typeface="Corbel"/>
                <a:ea typeface="+mn-ea"/>
                <a:cs typeface="+mn-cs"/>
              </a:rPr>
              <a:t>argument</a:t>
            </a:r>
            <a:r>
              <a:rPr kumimoji="0" lang="en-AU" sz="2000" b="0" i="1" u="none" strike="noStrike" kern="1200" cap="none" spc="0" normalizeH="0" baseline="0" noProof="0" dirty="0">
                <a:ln>
                  <a:noFill/>
                </a:ln>
                <a:solidFill>
                  <a:srgbClr val="990033"/>
                </a:solidFill>
                <a:effectLst/>
                <a:uLnTx/>
                <a:uFillTx/>
                <a:latin typeface="Corbel"/>
                <a:ea typeface="+mn-ea"/>
                <a:cs typeface="+mn-cs"/>
              </a:rPr>
              <a:t> </a:t>
            </a:r>
            <a:r>
              <a:rPr kumimoji="0" lang="en-AU" sz="2000" b="0" i="0" u="none" strike="noStrike" kern="1200" cap="none" spc="0" normalizeH="0" baseline="0" noProof="0" dirty="0">
                <a:ln>
                  <a:noFill/>
                </a:ln>
                <a:solidFill>
                  <a:srgbClr val="990033"/>
                </a:solidFill>
                <a:effectLst/>
                <a:uLnTx/>
                <a:uFillTx/>
                <a:latin typeface="Corbel"/>
                <a:ea typeface="+mn-ea"/>
                <a:cs typeface="+mn-cs"/>
              </a:rPr>
              <a:t>that what you did was worth doing.</a:t>
            </a:r>
          </a:p>
        </p:txBody>
      </p:sp>
      <p:sp>
        <p:nvSpPr>
          <p:cNvPr id="27" name="Rectangle 26">
            <a:extLst>
              <a:ext uri="{FF2B5EF4-FFF2-40B4-BE49-F238E27FC236}">
                <a16:creationId xmlns:a16="http://schemas.microsoft.com/office/drawing/2014/main" id="{46F825D0-10EB-4577-B0C6-400EBF910B3F}"/>
              </a:ext>
            </a:extLst>
          </p:cNvPr>
          <p:cNvSpPr/>
          <p:nvPr/>
        </p:nvSpPr>
        <p:spPr>
          <a:xfrm>
            <a:off x="452175" y="3296599"/>
            <a:ext cx="786473" cy="100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8" name="Rectangle 27">
            <a:extLst>
              <a:ext uri="{FF2B5EF4-FFF2-40B4-BE49-F238E27FC236}">
                <a16:creationId xmlns:a16="http://schemas.microsoft.com/office/drawing/2014/main" id="{46F825D0-10EB-4577-B0C6-400EBF910B3F}"/>
              </a:ext>
            </a:extLst>
          </p:cNvPr>
          <p:cNvSpPr/>
          <p:nvPr/>
        </p:nvSpPr>
        <p:spPr>
          <a:xfrm>
            <a:off x="178006" y="5140701"/>
            <a:ext cx="1263329" cy="1246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1" name="Rectangle 30">
            <a:extLst>
              <a:ext uri="{FF2B5EF4-FFF2-40B4-BE49-F238E27FC236}">
                <a16:creationId xmlns:a16="http://schemas.microsoft.com/office/drawing/2014/main" id="{46F825D0-10EB-4577-B0C6-400EBF910B3F}"/>
              </a:ext>
            </a:extLst>
          </p:cNvPr>
          <p:cNvSpPr/>
          <p:nvPr/>
        </p:nvSpPr>
        <p:spPr>
          <a:xfrm>
            <a:off x="1264753" y="3281077"/>
            <a:ext cx="856515" cy="15941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2" name="Rectangle 31">
            <a:extLst>
              <a:ext uri="{FF2B5EF4-FFF2-40B4-BE49-F238E27FC236}">
                <a16:creationId xmlns:a16="http://schemas.microsoft.com/office/drawing/2014/main" id="{46F825D0-10EB-4577-B0C6-400EBF910B3F}"/>
              </a:ext>
            </a:extLst>
          </p:cNvPr>
          <p:cNvSpPr/>
          <p:nvPr/>
        </p:nvSpPr>
        <p:spPr>
          <a:xfrm>
            <a:off x="2237820" y="3326892"/>
            <a:ext cx="1300389" cy="1370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46F825D0-10EB-4577-B0C6-400EBF910B3F}"/>
              </a:ext>
            </a:extLst>
          </p:cNvPr>
          <p:cNvSpPr/>
          <p:nvPr/>
        </p:nvSpPr>
        <p:spPr>
          <a:xfrm>
            <a:off x="3621861" y="3367175"/>
            <a:ext cx="1577616" cy="1309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46F825D0-10EB-4577-B0C6-400EBF910B3F}"/>
              </a:ext>
            </a:extLst>
          </p:cNvPr>
          <p:cNvSpPr/>
          <p:nvPr/>
        </p:nvSpPr>
        <p:spPr>
          <a:xfrm>
            <a:off x="5284883" y="3361958"/>
            <a:ext cx="611107" cy="100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6" name="Rectangle 35">
            <a:extLst>
              <a:ext uri="{FF2B5EF4-FFF2-40B4-BE49-F238E27FC236}">
                <a16:creationId xmlns:a16="http://schemas.microsoft.com/office/drawing/2014/main" id="{46F825D0-10EB-4577-B0C6-400EBF910B3F}"/>
              </a:ext>
            </a:extLst>
          </p:cNvPr>
          <p:cNvSpPr/>
          <p:nvPr/>
        </p:nvSpPr>
        <p:spPr>
          <a:xfrm>
            <a:off x="6029939" y="3379091"/>
            <a:ext cx="980852" cy="611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7" name="Rectangle 36">
            <a:extLst>
              <a:ext uri="{FF2B5EF4-FFF2-40B4-BE49-F238E27FC236}">
                <a16:creationId xmlns:a16="http://schemas.microsoft.com/office/drawing/2014/main" id="{46F825D0-10EB-4577-B0C6-400EBF910B3F}"/>
              </a:ext>
            </a:extLst>
          </p:cNvPr>
          <p:cNvSpPr/>
          <p:nvPr/>
        </p:nvSpPr>
        <p:spPr>
          <a:xfrm>
            <a:off x="5622533" y="5092839"/>
            <a:ext cx="1702788" cy="11762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8" name="Rectangle 37">
            <a:extLst>
              <a:ext uri="{FF2B5EF4-FFF2-40B4-BE49-F238E27FC236}">
                <a16:creationId xmlns:a16="http://schemas.microsoft.com/office/drawing/2014/main" id="{46F825D0-10EB-4577-B0C6-400EBF910B3F}"/>
              </a:ext>
            </a:extLst>
          </p:cNvPr>
          <p:cNvSpPr/>
          <p:nvPr/>
        </p:nvSpPr>
        <p:spPr>
          <a:xfrm>
            <a:off x="7764044" y="3326892"/>
            <a:ext cx="927781" cy="11762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9" name="Rectangle 38">
            <a:extLst>
              <a:ext uri="{FF2B5EF4-FFF2-40B4-BE49-F238E27FC236}">
                <a16:creationId xmlns:a16="http://schemas.microsoft.com/office/drawing/2014/main" id="{46F825D0-10EB-4577-B0C6-400EBF910B3F}"/>
              </a:ext>
            </a:extLst>
          </p:cNvPr>
          <p:cNvSpPr/>
          <p:nvPr/>
        </p:nvSpPr>
        <p:spPr>
          <a:xfrm>
            <a:off x="7548707" y="5170950"/>
            <a:ext cx="1417287" cy="11762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2" name="Rectangle 41">
            <a:extLst>
              <a:ext uri="{FF2B5EF4-FFF2-40B4-BE49-F238E27FC236}">
                <a16:creationId xmlns:a16="http://schemas.microsoft.com/office/drawing/2014/main" id="{E8FB81BE-7D97-48E0-9A17-66E276621781}"/>
              </a:ext>
            </a:extLst>
          </p:cNvPr>
          <p:cNvSpPr/>
          <p:nvPr/>
        </p:nvSpPr>
        <p:spPr>
          <a:xfrm>
            <a:off x="4530708" y="721701"/>
            <a:ext cx="921014" cy="144898"/>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3" name="Rectangle 42">
            <a:extLst>
              <a:ext uri="{FF2B5EF4-FFF2-40B4-BE49-F238E27FC236}">
                <a16:creationId xmlns:a16="http://schemas.microsoft.com/office/drawing/2014/main" id="{00A3CDE7-BE3C-4C67-B8DB-403A84E6D19A}"/>
              </a:ext>
            </a:extLst>
          </p:cNvPr>
          <p:cNvSpPr/>
          <p:nvPr/>
        </p:nvSpPr>
        <p:spPr>
          <a:xfrm>
            <a:off x="3460782" y="883133"/>
            <a:ext cx="620485" cy="108662"/>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4" name="Rectangle 43">
            <a:extLst>
              <a:ext uri="{FF2B5EF4-FFF2-40B4-BE49-F238E27FC236}">
                <a16:creationId xmlns:a16="http://schemas.microsoft.com/office/drawing/2014/main" id="{D50D2A9C-50EB-46EC-8890-3006BB303104}"/>
              </a:ext>
            </a:extLst>
          </p:cNvPr>
          <p:cNvSpPr/>
          <p:nvPr/>
        </p:nvSpPr>
        <p:spPr>
          <a:xfrm>
            <a:off x="4278807" y="869053"/>
            <a:ext cx="496485" cy="16088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5" name="Rectangle 44">
            <a:extLst>
              <a:ext uri="{FF2B5EF4-FFF2-40B4-BE49-F238E27FC236}">
                <a16:creationId xmlns:a16="http://schemas.microsoft.com/office/drawing/2014/main" id="{3F76CC57-E5C7-4E1B-B638-29E3B62E7D33}"/>
              </a:ext>
            </a:extLst>
          </p:cNvPr>
          <p:cNvSpPr/>
          <p:nvPr/>
        </p:nvSpPr>
        <p:spPr>
          <a:xfrm>
            <a:off x="3470356" y="1054797"/>
            <a:ext cx="1374134" cy="168183"/>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6" name="Rectangle 45">
            <a:extLst>
              <a:ext uri="{FF2B5EF4-FFF2-40B4-BE49-F238E27FC236}">
                <a16:creationId xmlns:a16="http://schemas.microsoft.com/office/drawing/2014/main" id="{311CB495-9E0D-4A23-AFF4-59739AD31B15}"/>
              </a:ext>
            </a:extLst>
          </p:cNvPr>
          <p:cNvSpPr/>
          <p:nvPr/>
        </p:nvSpPr>
        <p:spPr>
          <a:xfrm>
            <a:off x="4921408" y="873345"/>
            <a:ext cx="530314" cy="156590"/>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7" name="Rectangle 46">
            <a:extLst>
              <a:ext uri="{FF2B5EF4-FFF2-40B4-BE49-F238E27FC236}">
                <a16:creationId xmlns:a16="http://schemas.microsoft.com/office/drawing/2014/main" id="{63537433-9978-40AD-8935-65668CEFF803}"/>
              </a:ext>
            </a:extLst>
          </p:cNvPr>
          <p:cNvSpPr/>
          <p:nvPr/>
        </p:nvSpPr>
        <p:spPr>
          <a:xfrm>
            <a:off x="5222032" y="2071626"/>
            <a:ext cx="199790" cy="156590"/>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8" name="Rectangle 47">
            <a:extLst>
              <a:ext uri="{FF2B5EF4-FFF2-40B4-BE49-F238E27FC236}">
                <a16:creationId xmlns:a16="http://schemas.microsoft.com/office/drawing/2014/main" id="{6665A2D5-A722-40FF-9901-ED4DEC3789ED}"/>
              </a:ext>
            </a:extLst>
          </p:cNvPr>
          <p:cNvSpPr/>
          <p:nvPr/>
        </p:nvSpPr>
        <p:spPr>
          <a:xfrm>
            <a:off x="3920708" y="1903010"/>
            <a:ext cx="1106028" cy="496254"/>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3" name="Rectangle 32">
            <a:extLst>
              <a:ext uri="{FF2B5EF4-FFF2-40B4-BE49-F238E27FC236}">
                <a16:creationId xmlns:a16="http://schemas.microsoft.com/office/drawing/2014/main" id="{46F825D0-10EB-4577-B0C6-400EBF910B3F}"/>
              </a:ext>
            </a:extLst>
          </p:cNvPr>
          <p:cNvSpPr/>
          <p:nvPr/>
        </p:nvSpPr>
        <p:spPr>
          <a:xfrm>
            <a:off x="3874695" y="1816753"/>
            <a:ext cx="1163724" cy="726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9" name="Rectangle 48">
            <a:extLst>
              <a:ext uri="{FF2B5EF4-FFF2-40B4-BE49-F238E27FC236}">
                <a16:creationId xmlns:a16="http://schemas.microsoft.com/office/drawing/2014/main" id="{F36C7B6E-0A6F-4EFA-BF20-BCBA47F016DB}"/>
              </a:ext>
            </a:extLst>
          </p:cNvPr>
          <p:cNvSpPr/>
          <p:nvPr/>
        </p:nvSpPr>
        <p:spPr>
          <a:xfrm>
            <a:off x="2389426" y="2263991"/>
            <a:ext cx="1071356" cy="278772"/>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50" name="Rectangle 49">
            <a:extLst>
              <a:ext uri="{FF2B5EF4-FFF2-40B4-BE49-F238E27FC236}">
                <a16:creationId xmlns:a16="http://schemas.microsoft.com/office/drawing/2014/main" id="{DC1E3FA4-8907-4E79-88F9-8C33744FF349}"/>
              </a:ext>
            </a:extLst>
          </p:cNvPr>
          <p:cNvSpPr/>
          <p:nvPr/>
        </p:nvSpPr>
        <p:spPr>
          <a:xfrm>
            <a:off x="2911385" y="2054050"/>
            <a:ext cx="792499" cy="21790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46F825D0-10EB-4577-B0C6-400EBF910B3F}"/>
              </a:ext>
            </a:extLst>
          </p:cNvPr>
          <p:cNvSpPr/>
          <p:nvPr/>
        </p:nvSpPr>
        <p:spPr>
          <a:xfrm>
            <a:off x="2299066" y="1820937"/>
            <a:ext cx="1374135" cy="82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40" name="Rectangle 39">
            <a:extLst>
              <a:ext uri="{FF2B5EF4-FFF2-40B4-BE49-F238E27FC236}">
                <a16:creationId xmlns:a16="http://schemas.microsoft.com/office/drawing/2014/main" id="{E2C6FC10-626F-4433-866C-53DDBB958DA4}"/>
              </a:ext>
            </a:extLst>
          </p:cNvPr>
          <p:cNvSpPr/>
          <p:nvPr/>
        </p:nvSpPr>
        <p:spPr>
          <a:xfrm>
            <a:off x="5165628" y="1857969"/>
            <a:ext cx="1503593" cy="86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176098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5" grpId="0"/>
      <p:bldP spid="23" grpId="0"/>
      <p:bldP spid="29" grpId="0"/>
      <p:bldP spid="27" grpId="0" animBg="1"/>
      <p:bldP spid="28" grpId="0" animBg="1"/>
      <p:bldP spid="31" grpId="0" animBg="1"/>
      <p:bldP spid="32" grpId="0" animBg="1"/>
      <p:bldP spid="34" grpId="0" animBg="1"/>
      <p:bldP spid="35" grpId="0" animBg="1"/>
      <p:bldP spid="36" grpId="0" animBg="1"/>
      <p:bldP spid="37" grpId="0" animBg="1"/>
      <p:bldP spid="38" grpId="0" animBg="1"/>
      <p:bldP spid="39" grpId="0" animBg="1"/>
      <p:bldP spid="33" grpId="0" animBg="1"/>
      <p:bldP spid="26"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206FD-2868-46EC-8F37-06186AC4355E}"/>
              </a:ext>
            </a:extLst>
          </p:cNvPr>
          <p:cNvPicPr>
            <a:picLocks noChangeAspect="1"/>
          </p:cNvPicPr>
          <p:nvPr/>
        </p:nvPicPr>
        <p:blipFill>
          <a:blip r:embed="rId2"/>
          <a:stretch>
            <a:fillRect/>
          </a:stretch>
        </p:blipFill>
        <p:spPr>
          <a:xfrm>
            <a:off x="0" y="393530"/>
            <a:ext cx="9144000" cy="6070939"/>
          </a:xfrm>
          <a:prstGeom prst="rect">
            <a:avLst/>
          </a:prstGeom>
        </p:spPr>
      </p:pic>
      <p:sp>
        <p:nvSpPr>
          <p:cNvPr id="4" name="Text Box 2048"/>
          <p:cNvSpPr txBox="1">
            <a:spLocks noChangeArrowheads="1"/>
          </p:cNvSpPr>
          <p:nvPr/>
        </p:nvSpPr>
        <p:spPr bwMode="auto">
          <a:xfrm>
            <a:off x="217095" y="1619382"/>
            <a:ext cx="2022438" cy="61436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1. Why do we need to do anything at all?</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6" name="Straight Arrow Connector 2052"/>
          <p:cNvCxnSpPr>
            <a:cxnSpLocks noChangeShapeType="1"/>
          </p:cNvCxnSpPr>
          <p:nvPr/>
        </p:nvCxnSpPr>
        <p:spPr bwMode="auto">
          <a:xfrm>
            <a:off x="1898270" y="2000092"/>
            <a:ext cx="433754" cy="0"/>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cxnSp>
        <p:nvCxnSpPr>
          <p:cNvPr id="7" name="AutoShape 14"/>
          <p:cNvCxnSpPr>
            <a:cxnSpLocks noChangeShapeType="1"/>
          </p:cNvCxnSpPr>
          <p:nvPr/>
        </p:nvCxnSpPr>
        <p:spPr bwMode="auto">
          <a:xfrm flipH="1">
            <a:off x="790575" y="2151222"/>
            <a:ext cx="142966" cy="1039653"/>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2" name="Text Box 2053"/>
          <p:cNvSpPr txBox="1">
            <a:spLocks noChangeArrowheads="1"/>
          </p:cNvSpPr>
          <p:nvPr/>
        </p:nvSpPr>
        <p:spPr bwMode="auto">
          <a:xfrm>
            <a:off x="2094359" y="4805065"/>
            <a:ext cx="2003425" cy="652525"/>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8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2</a:t>
            </a: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 Why do we need something new?</a:t>
            </a:r>
            <a:endParaRPr kumimoji="0" lang="en-US" altLang="en-US" sz="40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13" name="Straight Arrow Connector 2054"/>
          <p:cNvCxnSpPr>
            <a:cxnSpLocks noChangeShapeType="1"/>
          </p:cNvCxnSpPr>
          <p:nvPr/>
        </p:nvCxnSpPr>
        <p:spPr bwMode="auto">
          <a:xfrm flipV="1">
            <a:off x="3875001" y="2444360"/>
            <a:ext cx="319442" cy="2546308"/>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15" name="Text Box 2055"/>
          <p:cNvSpPr txBox="1">
            <a:spLocks noChangeArrowheads="1"/>
          </p:cNvSpPr>
          <p:nvPr/>
        </p:nvSpPr>
        <p:spPr bwMode="auto">
          <a:xfrm>
            <a:off x="6203248" y="286173"/>
            <a:ext cx="2915409" cy="1017394"/>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3(a) What do you propose to do and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(b) why do you think your idea might be what is needed?</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16" name="Straight Arrow Connector 2056"/>
          <p:cNvCxnSpPr>
            <a:cxnSpLocks noChangeShapeType="1"/>
          </p:cNvCxnSpPr>
          <p:nvPr/>
        </p:nvCxnSpPr>
        <p:spPr bwMode="auto">
          <a:xfrm flipH="1">
            <a:off x="5782794" y="484789"/>
            <a:ext cx="496484" cy="1233561"/>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cxnSp>
        <p:nvCxnSpPr>
          <p:cNvPr id="17" name="AutoShape 8"/>
          <p:cNvCxnSpPr>
            <a:cxnSpLocks noChangeShapeType="1"/>
          </p:cNvCxnSpPr>
          <p:nvPr/>
        </p:nvCxnSpPr>
        <p:spPr bwMode="auto">
          <a:xfrm flipH="1">
            <a:off x="5622533" y="1337107"/>
            <a:ext cx="1449799" cy="1853768"/>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20" name="AutoShape 8"/>
          <p:cNvCxnSpPr>
            <a:cxnSpLocks noChangeShapeType="1"/>
          </p:cNvCxnSpPr>
          <p:nvPr/>
        </p:nvCxnSpPr>
        <p:spPr bwMode="auto">
          <a:xfrm flipH="1">
            <a:off x="6610350" y="1337107"/>
            <a:ext cx="461981" cy="1853768"/>
          </a:xfrm>
          <a:prstGeom prst="straightConnector1">
            <a:avLst/>
          </a:prstGeom>
          <a:noFill/>
          <a:ln w="9525">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3" name="Text Box 2064"/>
          <p:cNvSpPr txBox="1">
            <a:spLocks noChangeArrowheads="1"/>
          </p:cNvSpPr>
          <p:nvPr/>
        </p:nvSpPr>
        <p:spPr bwMode="auto">
          <a:xfrm>
            <a:off x="7130098" y="1561891"/>
            <a:ext cx="1642398" cy="751547"/>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4. Why is some original research needed?</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24" name="Straight Arrow Connector 2069"/>
          <p:cNvCxnSpPr>
            <a:cxnSpLocks noChangeShapeType="1"/>
          </p:cNvCxnSpPr>
          <p:nvPr/>
        </p:nvCxnSpPr>
        <p:spPr bwMode="auto">
          <a:xfrm>
            <a:off x="7963603" y="2346978"/>
            <a:ext cx="389822" cy="843897"/>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29" name="Text Box 2071"/>
          <p:cNvSpPr txBox="1">
            <a:spLocks noChangeArrowheads="1"/>
          </p:cNvSpPr>
          <p:nvPr/>
        </p:nvSpPr>
        <p:spPr bwMode="auto">
          <a:xfrm>
            <a:off x="2376143" y="6269123"/>
            <a:ext cx="2730205" cy="56520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altLang="en-US" sz="1600" b="0" i="0" u="none" strike="noStrike" kern="0" cap="none" spc="0" normalizeH="0" baseline="0" noProof="0" dirty="0">
                <a:ln>
                  <a:noFill/>
                </a:ln>
                <a:solidFill>
                  <a:srgbClr val="008080"/>
                </a:solidFill>
                <a:effectLst/>
                <a:uLnTx/>
                <a:uFillTx/>
                <a:latin typeface="Calibri" panose="020F0502020204030204" pitchFamily="34" charset="0"/>
                <a:ea typeface="+mn-ea"/>
                <a:cs typeface="+mn-cs"/>
              </a:rPr>
              <a:t>5. What made you think your idea could work?</a:t>
            </a:r>
            <a:endParaRPr kumimoji="0" lang="en-US" altLang="en-US" sz="3600" b="0" i="0" u="none" strike="noStrike" kern="0" cap="none" spc="0" normalizeH="0" baseline="0" noProof="0" dirty="0">
              <a:ln>
                <a:noFill/>
              </a:ln>
              <a:solidFill>
                <a:srgbClr val="008080"/>
              </a:solidFill>
              <a:effectLst/>
              <a:uLnTx/>
              <a:uFillTx/>
              <a:latin typeface="Arial" panose="020B0604020202020204" pitchFamily="34" charset="0"/>
              <a:ea typeface="+mn-ea"/>
              <a:cs typeface="+mn-cs"/>
            </a:endParaRPr>
          </a:p>
        </p:txBody>
      </p:sp>
      <p:cxnSp>
        <p:nvCxnSpPr>
          <p:cNvPr id="30" name="Straight Arrow Connector 2072"/>
          <p:cNvCxnSpPr>
            <a:cxnSpLocks noChangeShapeType="1"/>
          </p:cNvCxnSpPr>
          <p:nvPr/>
        </p:nvCxnSpPr>
        <p:spPr bwMode="auto">
          <a:xfrm flipV="1">
            <a:off x="3931446" y="6269123"/>
            <a:ext cx="3617261" cy="323387"/>
          </a:xfrm>
          <a:prstGeom prst="straightConnector1">
            <a:avLst/>
          </a:prstGeom>
          <a:noFill/>
          <a:ln w="9525" algn="ctr">
            <a:solidFill>
              <a:srgbClr val="008080"/>
            </a:solidFill>
            <a:round/>
            <a:headEnd/>
            <a:tailEnd type="triangle" w="med" len="med"/>
          </a:ln>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E2624190-1319-4B98-B138-82FCBCA9F032}"/>
              </a:ext>
            </a:extLst>
          </p:cNvPr>
          <p:cNvSpPr txBox="1"/>
          <p:nvPr/>
        </p:nvSpPr>
        <p:spPr>
          <a:xfrm>
            <a:off x="113916" y="164386"/>
            <a:ext cx="3247292"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90033"/>
                </a:solidFill>
                <a:effectLst/>
                <a:uLnTx/>
                <a:uFillTx/>
                <a:latin typeface="Corbel"/>
                <a:ea typeface="+mn-ea"/>
                <a:cs typeface="+mn-cs"/>
              </a:rPr>
              <a:t>E</a:t>
            </a:r>
            <a:r>
              <a:rPr kumimoji="0" lang="en-AU" sz="2000" b="0" i="0" u="none" strike="noStrike" kern="1200" cap="none" spc="0" normalizeH="0" baseline="0" noProof="0" dirty="0" err="1">
                <a:ln>
                  <a:noFill/>
                </a:ln>
                <a:solidFill>
                  <a:srgbClr val="990033"/>
                </a:solidFill>
                <a:effectLst/>
                <a:uLnTx/>
                <a:uFillTx/>
                <a:latin typeface="Corbel"/>
                <a:ea typeface="+mn-ea"/>
                <a:cs typeface="+mn-cs"/>
              </a:rPr>
              <a:t>xample</a:t>
            </a:r>
            <a:r>
              <a:rPr kumimoji="0" lang="en-AU" sz="2000" b="0" i="0" u="none" strike="noStrike" kern="1200" cap="none" spc="0" normalizeH="0" baseline="0" noProof="0" dirty="0">
                <a:ln>
                  <a:noFill/>
                </a:ln>
                <a:solidFill>
                  <a:srgbClr val="990033"/>
                </a:solidFill>
                <a:effectLst/>
                <a:uLnTx/>
                <a:uFillTx/>
                <a:latin typeface="Corbel"/>
                <a:ea typeface="+mn-ea"/>
                <a:cs typeface="+mn-cs"/>
              </a:rPr>
              <a:t>: Effective introductions are an </a:t>
            </a:r>
            <a:r>
              <a:rPr kumimoji="0" lang="en-AU" sz="2000" b="0" i="1" u="none" strike="noStrike" kern="1200" cap="none" spc="0" normalizeH="0" baseline="0" noProof="0" dirty="0">
                <a:ln>
                  <a:noFill/>
                </a:ln>
                <a:solidFill>
                  <a:srgbClr val="0000FF"/>
                </a:solidFill>
                <a:effectLst/>
                <a:uLnTx/>
                <a:uFillTx/>
                <a:latin typeface="Corbel"/>
                <a:ea typeface="+mn-ea"/>
                <a:cs typeface="+mn-cs"/>
              </a:rPr>
              <a:t>argument</a:t>
            </a:r>
            <a:r>
              <a:rPr kumimoji="0" lang="en-AU" sz="2000" b="0" i="1" u="none" strike="noStrike" kern="1200" cap="none" spc="0" normalizeH="0" baseline="0" noProof="0" dirty="0">
                <a:ln>
                  <a:noFill/>
                </a:ln>
                <a:solidFill>
                  <a:srgbClr val="990033"/>
                </a:solidFill>
                <a:effectLst/>
                <a:uLnTx/>
                <a:uFillTx/>
                <a:latin typeface="Corbel"/>
                <a:ea typeface="+mn-ea"/>
                <a:cs typeface="+mn-cs"/>
              </a:rPr>
              <a:t> </a:t>
            </a:r>
            <a:r>
              <a:rPr kumimoji="0" lang="en-AU" sz="2000" b="0" i="0" u="none" strike="noStrike" kern="1200" cap="none" spc="0" normalizeH="0" baseline="0" noProof="0" dirty="0">
                <a:ln>
                  <a:noFill/>
                </a:ln>
                <a:solidFill>
                  <a:srgbClr val="990033"/>
                </a:solidFill>
                <a:effectLst/>
                <a:uLnTx/>
                <a:uFillTx/>
                <a:latin typeface="Corbel"/>
                <a:ea typeface="+mn-ea"/>
                <a:cs typeface="+mn-cs"/>
              </a:rPr>
              <a:t>that what you did was worth doing.</a:t>
            </a:r>
          </a:p>
        </p:txBody>
      </p:sp>
    </p:spTree>
    <p:extLst>
      <p:ext uri="{BB962C8B-B14F-4D97-AF65-F5344CB8AC3E}">
        <p14:creationId xmlns:p14="http://schemas.microsoft.com/office/powerpoint/2010/main" val="1179352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F9983-E67B-4986-8214-FD2AE918C1F9}"/>
              </a:ext>
            </a:extLst>
          </p:cNvPr>
          <p:cNvSpPr txBox="1"/>
          <p:nvPr/>
        </p:nvSpPr>
        <p:spPr>
          <a:xfrm>
            <a:off x="546755" y="395926"/>
            <a:ext cx="2733773" cy="461665"/>
          </a:xfrm>
          <a:prstGeom prst="rect">
            <a:avLst/>
          </a:prstGeom>
          <a:noFill/>
        </p:spPr>
        <p:txBody>
          <a:bodyPr wrap="square" rtlCol="0">
            <a:spAutoFit/>
          </a:bodyPr>
          <a:lstStyle/>
          <a:p>
            <a:r>
              <a:rPr lang="en-AU" sz="2400" dirty="0">
                <a:solidFill>
                  <a:srgbClr val="990033"/>
                </a:solidFill>
              </a:rPr>
              <a:t>Two keys to success</a:t>
            </a:r>
          </a:p>
        </p:txBody>
      </p:sp>
      <p:pic>
        <p:nvPicPr>
          <p:cNvPr id="3" name="Picture 2">
            <a:extLst>
              <a:ext uri="{FF2B5EF4-FFF2-40B4-BE49-F238E27FC236}">
                <a16:creationId xmlns:a16="http://schemas.microsoft.com/office/drawing/2014/main" id="{F7D90C0E-B0AC-49C1-B767-DF75F59C82AC}"/>
              </a:ext>
            </a:extLst>
          </p:cNvPr>
          <p:cNvPicPr>
            <a:picLocks noChangeAspect="1"/>
          </p:cNvPicPr>
          <p:nvPr/>
        </p:nvPicPr>
        <p:blipFill>
          <a:blip r:embed="rId2"/>
          <a:stretch>
            <a:fillRect/>
          </a:stretch>
        </p:blipFill>
        <p:spPr>
          <a:xfrm>
            <a:off x="7197104" y="1051303"/>
            <a:ext cx="1366101" cy="1366101"/>
          </a:xfrm>
          <a:prstGeom prst="rect">
            <a:avLst/>
          </a:prstGeom>
        </p:spPr>
      </p:pic>
      <p:pic>
        <p:nvPicPr>
          <p:cNvPr id="4" name="Picture 3">
            <a:extLst>
              <a:ext uri="{FF2B5EF4-FFF2-40B4-BE49-F238E27FC236}">
                <a16:creationId xmlns:a16="http://schemas.microsoft.com/office/drawing/2014/main" id="{0C1F2485-6D0B-4F8C-B550-ADBDEF23B4A1}"/>
              </a:ext>
            </a:extLst>
          </p:cNvPr>
          <p:cNvPicPr>
            <a:picLocks noChangeAspect="1"/>
          </p:cNvPicPr>
          <p:nvPr/>
        </p:nvPicPr>
        <p:blipFill>
          <a:blip r:embed="rId3"/>
          <a:stretch>
            <a:fillRect/>
          </a:stretch>
        </p:blipFill>
        <p:spPr>
          <a:xfrm>
            <a:off x="358343" y="2962361"/>
            <a:ext cx="1112628" cy="787591"/>
          </a:xfrm>
          <a:prstGeom prst="rect">
            <a:avLst/>
          </a:prstGeom>
        </p:spPr>
      </p:pic>
      <p:sp>
        <p:nvSpPr>
          <p:cNvPr id="5" name="TextBox 4">
            <a:extLst>
              <a:ext uri="{FF2B5EF4-FFF2-40B4-BE49-F238E27FC236}">
                <a16:creationId xmlns:a16="http://schemas.microsoft.com/office/drawing/2014/main" id="{D799A8B7-D9C3-451F-8DEE-BB2A7B50D038}"/>
              </a:ext>
            </a:extLst>
          </p:cNvPr>
          <p:cNvSpPr txBox="1"/>
          <p:nvPr/>
        </p:nvSpPr>
        <p:spPr>
          <a:xfrm>
            <a:off x="1731129" y="1320883"/>
            <a:ext cx="5305720" cy="707886"/>
          </a:xfrm>
          <a:prstGeom prst="rect">
            <a:avLst/>
          </a:prstGeom>
          <a:noFill/>
        </p:spPr>
        <p:txBody>
          <a:bodyPr wrap="square" rtlCol="0">
            <a:spAutoFit/>
          </a:bodyPr>
          <a:lstStyle/>
          <a:p>
            <a:r>
              <a:rPr lang="en-AU" sz="2000" dirty="0">
                <a:solidFill>
                  <a:srgbClr val="008080"/>
                </a:solidFill>
              </a:rPr>
              <a:t>1. See writing as part of the thinking process </a:t>
            </a:r>
          </a:p>
          <a:p>
            <a:r>
              <a:rPr lang="en-AU" sz="2000" dirty="0">
                <a:solidFill>
                  <a:srgbClr val="008080"/>
                </a:solidFill>
              </a:rPr>
              <a:t>and write up as much as you can as you go along.</a:t>
            </a:r>
          </a:p>
        </p:txBody>
      </p:sp>
      <p:sp>
        <p:nvSpPr>
          <p:cNvPr id="6" name="TextBox 5">
            <a:extLst>
              <a:ext uri="{FF2B5EF4-FFF2-40B4-BE49-F238E27FC236}">
                <a16:creationId xmlns:a16="http://schemas.microsoft.com/office/drawing/2014/main" id="{27F726E2-4934-4BFC-A5F4-30EB7B348284}"/>
              </a:ext>
            </a:extLst>
          </p:cNvPr>
          <p:cNvSpPr txBox="1"/>
          <p:nvPr/>
        </p:nvSpPr>
        <p:spPr>
          <a:xfrm>
            <a:off x="1731129" y="3002214"/>
            <a:ext cx="2605201" cy="707886"/>
          </a:xfrm>
          <a:prstGeom prst="rect">
            <a:avLst/>
          </a:prstGeom>
          <a:noFill/>
        </p:spPr>
        <p:txBody>
          <a:bodyPr wrap="square" rtlCol="0">
            <a:spAutoFit/>
          </a:bodyPr>
          <a:lstStyle/>
          <a:p>
            <a:r>
              <a:rPr lang="en-AU" sz="2000" dirty="0">
                <a:solidFill>
                  <a:srgbClr val="008080"/>
                </a:solidFill>
              </a:rPr>
              <a:t>2. Write to </a:t>
            </a:r>
            <a:r>
              <a:rPr lang="en-AU" sz="2000" i="1" dirty="0">
                <a:solidFill>
                  <a:srgbClr val="FF5050"/>
                </a:solidFill>
              </a:rPr>
              <a:t>convince</a:t>
            </a:r>
            <a:r>
              <a:rPr lang="en-AU" sz="2000" i="1" dirty="0">
                <a:solidFill>
                  <a:srgbClr val="008080"/>
                </a:solidFill>
              </a:rPr>
              <a:t> </a:t>
            </a:r>
          </a:p>
          <a:p>
            <a:r>
              <a:rPr lang="en-AU" sz="2000" dirty="0">
                <a:solidFill>
                  <a:srgbClr val="008080"/>
                </a:solidFill>
              </a:rPr>
              <a:t>and </a:t>
            </a:r>
            <a:r>
              <a:rPr lang="en-AU" sz="2000" i="1" dirty="0">
                <a:solidFill>
                  <a:srgbClr val="008080"/>
                </a:solidFill>
              </a:rPr>
              <a:t>not </a:t>
            </a:r>
            <a:r>
              <a:rPr lang="en-AU" sz="2000" dirty="0">
                <a:solidFill>
                  <a:srgbClr val="008080"/>
                </a:solidFill>
              </a:rPr>
              <a:t>just describe.</a:t>
            </a:r>
          </a:p>
        </p:txBody>
      </p:sp>
      <p:grpSp>
        <p:nvGrpSpPr>
          <p:cNvPr id="7" name="Group 6">
            <a:extLst>
              <a:ext uri="{FF2B5EF4-FFF2-40B4-BE49-F238E27FC236}">
                <a16:creationId xmlns:a16="http://schemas.microsoft.com/office/drawing/2014/main" id="{9578A154-0074-445E-BE21-BEA241F4AE85}"/>
              </a:ext>
            </a:extLst>
          </p:cNvPr>
          <p:cNvGrpSpPr/>
          <p:nvPr/>
        </p:nvGrpSpPr>
        <p:grpSpPr>
          <a:xfrm>
            <a:off x="3977049" y="3198015"/>
            <a:ext cx="689219" cy="1964389"/>
            <a:chOff x="5364088" y="2060848"/>
            <a:chExt cx="864096" cy="1728192"/>
          </a:xfrm>
        </p:grpSpPr>
        <p:cxnSp>
          <p:nvCxnSpPr>
            <p:cNvPr id="8" name="Straight Connector 7">
              <a:extLst>
                <a:ext uri="{FF2B5EF4-FFF2-40B4-BE49-F238E27FC236}">
                  <a16:creationId xmlns:a16="http://schemas.microsoft.com/office/drawing/2014/main" id="{E0D93BC4-E6ED-40B1-AEE2-ED10EDC74372}"/>
                </a:ext>
              </a:extLst>
            </p:cNvPr>
            <p:cNvCxnSpPr/>
            <p:nvPr/>
          </p:nvCxnSpPr>
          <p:spPr>
            <a:xfrm>
              <a:off x="5364088" y="2060848"/>
              <a:ext cx="864096" cy="0"/>
            </a:xfrm>
            <a:prstGeom prst="line">
              <a:avLst/>
            </a:prstGeom>
            <a:noFill/>
            <a:ln w="6350" cap="rnd" cmpd="sng" algn="ctr">
              <a:solidFill>
                <a:schemeClr val="bg1">
                  <a:lumMod val="50000"/>
                </a:schemeClr>
              </a:solidFill>
              <a:prstDash val="solid"/>
            </a:ln>
            <a:effectLst/>
          </p:spPr>
        </p:cxnSp>
        <p:cxnSp>
          <p:nvCxnSpPr>
            <p:cNvPr id="9" name="Straight Connector 8">
              <a:extLst>
                <a:ext uri="{FF2B5EF4-FFF2-40B4-BE49-F238E27FC236}">
                  <a16:creationId xmlns:a16="http://schemas.microsoft.com/office/drawing/2014/main" id="{521F0EBC-7686-4304-B55B-1D5F31431257}"/>
                </a:ext>
              </a:extLst>
            </p:cNvPr>
            <p:cNvCxnSpPr/>
            <p:nvPr/>
          </p:nvCxnSpPr>
          <p:spPr>
            <a:xfrm>
              <a:off x="6228184" y="2060848"/>
              <a:ext cx="0" cy="1728192"/>
            </a:xfrm>
            <a:prstGeom prst="line">
              <a:avLst/>
            </a:prstGeom>
            <a:noFill/>
            <a:ln w="6350" cap="rnd" cmpd="sng" algn="ctr">
              <a:solidFill>
                <a:schemeClr val="bg1">
                  <a:lumMod val="50000"/>
                </a:schemeClr>
              </a:solidFill>
              <a:prstDash val="solid"/>
            </a:ln>
            <a:effectLst/>
          </p:spPr>
        </p:cxnSp>
      </p:grpSp>
      <p:sp>
        <p:nvSpPr>
          <p:cNvPr id="10" name="Rectangle 9">
            <a:extLst>
              <a:ext uri="{FF2B5EF4-FFF2-40B4-BE49-F238E27FC236}">
                <a16:creationId xmlns:a16="http://schemas.microsoft.com/office/drawing/2014/main" id="{2EA90640-3662-410B-9F42-EE361732C5FC}"/>
              </a:ext>
            </a:extLst>
          </p:cNvPr>
          <p:cNvSpPr/>
          <p:nvPr/>
        </p:nvSpPr>
        <p:spPr>
          <a:xfrm>
            <a:off x="4807672" y="3177245"/>
            <a:ext cx="3739793" cy="1985159"/>
          </a:xfrm>
          <a:prstGeom prst="rect">
            <a:avLst/>
          </a:prstGeom>
        </p:spPr>
        <p:txBody>
          <a:bodyPr wrap="square">
            <a:spAutoFit/>
          </a:bodyPr>
          <a:lstStyle/>
          <a:p>
            <a:pPr>
              <a:spcAft>
                <a:spcPts val="600"/>
              </a:spcAft>
            </a:pPr>
            <a:r>
              <a:rPr lang="en-AU" dirty="0">
                <a:solidFill>
                  <a:schemeClr val="bg1">
                    <a:lumMod val="50000"/>
                  </a:schemeClr>
                </a:solidFill>
                <a:latin typeface="Corbel"/>
              </a:rPr>
              <a:t>That your research was worth doing</a:t>
            </a:r>
          </a:p>
          <a:p>
            <a:pPr>
              <a:spcAft>
                <a:spcPts val="600"/>
              </a:spcAft>
            </a:pPr>
            <a:r>
              <a:rPr lang="en-AU" dirty="0">
                <a:solidFill>
                  <a:schemeClr val="bg1">
                    <a:lumMod val="50000"/>
                  </a:schemeClr>
                </a:solidFill>
                <a:latin typeface="Corbel"/>
              </a:rPr>
              <a:t>That your methods were sound</a:t>
            </a:r>
          </a:p>
          <a:p>
            <a:pPr>
              <a:spcAft>
                <a:spcPts val="600"/>
              </a:spcAft>
            </a:pPr>
            <a:r>
              <a:rPr lang="en-AU" dirty="0">
                <a:solidFill>
                  <a:schemeClr val="bg1">
                    <a:lumMod val="50000"/>
                  </a:schemeClr>
                </a:solidFill>
                <a:latin typeface="Corbel"/>
              </a:rPr>
              <a:t>That your conclusions follow from your findings</a:t>
            </a:r>
          </a:p>
          <a:p>
            <a:pPr>
              <a:spcAft>
                <a:spcPts val="600"/>
              </a:spcAft>
            </a:pPr>
            <a:r>
              <a:rPr lang="en-AU" dirty="0">
                <a:solidFill>
                  <a:schemeClr val="bg1">
                    <a:lumMod val="50000"/>
                  </a:schemeClr>
                </a:solidFill>
                <a:latin typeface="Corbel"/>
              </a:rPr>
              <a:t>That your conclusions are worth remembering and using.</a:t>
            </a:r>
          </a:p>
        </p:txBody>
      </p:sp>
    </p:spTree>
    <p:extLst>
      <p:ext uri="{BB962C8B-B14F-4D97-AF65-F5344CB8AC3E}">
        <p14:creationId xmlns:p14="http://schemas.microsoft.com/office/powerpoint/2010/main" val="226079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552" y="109678"/>
            <a:ext cx="828092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000000">
                    <a:lumMod val="50000"/>
                    <a:lumOff val="50000"/>
                  </a:srgbClr>
                </a:solidFill>
                <a:effectLst/>
                <a:uLnTx/>
                <a:uFillTx/>
                <a:latin typeface="Corbel"/>
                <a:ea typeface="+mn-ea"/>
                <a:cs typeface="+mn-cs"/>
              </a:rPr>
              <a:t>Good writing answers the reader’s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so plan and focus your writing with </a:t>
            </a:r>
            <a:r>
              <a:rPr kumimoji="0" lang="en-AU" sz="2800" b="0" i="0" u="none" strike="noStrike" kern="1200" cap="none" spc="0" normalizeH="0" baseline="0" noProof="0" dirty="0">
                <a:ln>
                  <a:noFill/>
                </a:ln>
                <a:solidFill>
                  <a:srgbClr val="3366CC"/>
                </a:solidFill>
                <a:effectLst/>
                <a:uLnTx/>
                <a:uFillTx/>
                <a:latin typeface="Corbel"/>
                <a:ea typeface="+mn-ea"/>
                <a:cs typeface="+mn-cs"/>
              </a:rPr>
              <a:t>focus questions</a:t>
            </a:r>
            <a:r>
              <a:rPr kumimoji="0" lang="en-AU" sz="2800" b="0" i="0" u="none" strike="noStrike" kern="1200" cap="none" spc="0" normalizeH="0" baseline="0" noProof="0" dirty="0">
                <a:ln>
                  <a:noFill/>
                </a:ln>
                <a:solidFill>
                  <a:srgbClr val="990033"/>
                </a:solidFill>
                <a:effectLst/>
                <a:uLnTx/>
                <a:uFillTx/>
                <a:latin typeface="Corbel"/>
                <a:ea typeface="+mn-ea"/>
                <a:cs typeface="+mn-cs"/>
              </a:rPr>
              <a:t>.</a:t>
            </a:r>
          </a:p>
        </p:txBody>
      </p:sp>
      <p:sp>
        <p:nvSpPr>
          <p:cNvPr id="3" name="TextBox 2"/>
          <p:cNvSpPr txBox="1"/>
          <p:nvPr/>
        </p:nvSpPr>
        <p:spPr>
          <a:xfrm>
            <a:off x="467544" y="2923985"/>
            <a:ext cx="3096344"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000" b="0" i="0" u="sng" strike="noStrike" kern="1200" cap="none" spc="0" normalizeH="0" baseline="0" noProof="0" dirty="0">
                <a:ln>
                  <a:noFill/>
                </a:ln>
                <a:solidFill>
                  <a:srgbClr val="000000"/>
                </a:solidFill>
                <a:effectLst/>
                <a:uLnTx/>
                <a:uFillTx/>
                <a:latin typeface="Corbel"/>
                <a:ea typeface="+mn-ea"/>
                <a:cs typeface="+mn-cs"/>
              </a:rPr>
              <a:t>Generic focus questions for an introduction</a:t>
            </a:r>
            <a:r>
              <a:rPr kumimoji="0" lang="en-AU" sz="2000" b="0" i="0" u="none" strike="noStrike" kern="1200" cap="none" spc="0" normalizeH="0" baseline="0" noProof="0" dirty="0">
                <a:ln>
                  <a:noFill/>
                </a:ln>
                <a:solidFill>
                  <a:srgbClr val="000000"/>
                </a:solidFill>
                <a:effectLst/>
                <a:uLnTx/>
                <a:uFillTx/>
                <a:latin typeface="Corbel"/>
                <a:ea typeface="+mn-ea"/>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6666"/>
                </a:solidFill>
                <a:effectLst/>
                <a:uLnTx/>
                <a:uFillTx/>
                <a:latin typeface="Corbel"/>
                <a:ea typeface="+mn-ea"/>
                <a:cs typeface="+mn-cs"/>
              </a:rPr>
              <a:t>What </a:t>
            </a:r>
            <a:r>
              <a:rPr kumimoji="0" lang="en-AU" sz="2000" b="0" i="1" u="none" strike="noStrike" kern="1200" cap="none" spc="0" normalizeH="0" baseline="0" noProof="0" dirty="0">
                <a:ln>
                  <a:noFill/>
                </a:ln>
                <a:solidFill>
                  <a:srgbClr val="FF5050"/>
                </a:solidFill>
                <a:effectLst/>
                <a:uLnTx/>
                <a:uFillTx/>
                <a:latin typeface="Corbel"/>
                <a:ea typeface="+mn-ea"/>
                <a:cs typeface="+mn-cs"/>
              </a:rPr>
              <a:t>needs</a:t>
            </a:r>
            <a:r>
              <a:rPr kumimoji="0" lang="en-AU" sz="2000" b="0" i="0" u="none" strike="noStrike" kern="1200" cap="none" spc="0" normalizeH="0" baseline="0" noProof="0" dirty="0">
                <a:ln>
                  <a:noFill/>
                </a:ln>
                <a:solidFill>
                  <a:srgbClr val="006666"/>
                </a:solidFill>
                <a:effectLst/>
                <a:uLnTx/>
                <a:uFillTx/>
                <a:latin typeface="Corbel"/>
                <a:ea typeface="+mn-ea"/>
                <a:cs typeface="+mn-cs"/>
              </a:rPr>
              <a:t> provided a motivation for your research?</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6666"/>
                </a:solidFill>
                <a:effectLst/>
                <a:uLnTx/>
                <a:uFillTx/>
                <a:latin typeface="Corbel"/>
                <a:ea typeface="+mn-ea"/>
                <a:cs typeface="+mn-cs"/>
              </a:rPr>
              <a:t>How did you address those needs?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000" b="0" i="0" u="none" strike="noStrike" kern="1200" cap="none" spc="0" normalizeH="0" baseline="0" noProof="0" dirty="0">
                <a:ln>
                  <a:noFill/>
                </a:ln>
                <a:solidFill>
                  <a:srgbClr val="006666"/>
                </a:solidFill>
                <a:effectLst/>
                <a:uLnTx/>
                <a:uFillTx/>
                <a:latin typeface="Corbel"/>
                <a:ea typeface="+mn-ea"/>
                <a:cs typeface="+mn-cs"/>
              </a:rPr>
              <a:t>(May also include an outline: How do the pieces of your thesis fit together?)</a:t>
            </a:r>
          </a:p>
        </p:txBody>
      </p:sp>
      <p:sp>
        <p:nvSpPr>
          <p:cNvPr id="4" name="TextBox 3"/>
          <p:cNvSpPr txBox="1"/>
          <p:nvPr/>
        </p:nvSpPr>
        <p:spPr>
          <a:xfrm>
            <a:off x="3995936" y="1593025"/>
            <a:ext cx="4680520" cy="52937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000" b="0" i="0" u="sng" strike="noStrike" kern="1200" cap="none" spc="0" normalizeH="0" baseline="0" noProof="0" dirty="0">
                <a:ln>
                  <a:noFill/>
                </a:ln>
                <a:solidFill>
                  <a:srgbClr val="000000"/>
                </a:solidFill>
                <a:effectLst/>
                <a:uLnTx/>
                <a:uFillTx/>
                <a:latin typeface="Corbel"/>
                <a:ea typeface="+mn-ea"/>
                <a:cs typeface="+mn-cs"/>
              </a:rPr>
              <a:t>The specific focus questions for the SAR introduction</a:t>
            </a:r>
            <a:r>
              <a:rPr kumimoji="0" lang="en-AU" sz="2000" b="0" i="0" u="none" strike="noStrike" kern="1200" cap="none" spc="0" normalizeH="0" baseline="0" noProof="0" dirty="0">
                <a:ln>
                  <a:noFill/>
                </a:ln>
                <a:solidFill>
                  <a:srgbClr val="000000"/>
                </a:solidFill>
                <a:effectLst/>
                <a:uLnTx/>
                <a:uFillTx/>
                <a:latin typeface="Corbel"/>
                <a:ea typeface="+mn-ea"/>
                <a:cs typeface="+mn-cs"/>
              </a:rPr>
              <a:t>:</a:t>
            </a:r>
          </a:p>
          <a:p>
            <a:pPr marL="357188" marR="0" lvl="0" indent="-357188" algn="l" defTabSz="9144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is there a </a:t>
            </a:r>
            <a:r>
              <a:rPr kumimoji="0" lang="en-AU" sz="2000" b="0" i="1" u="none" strike="noStrike" kern="1200" cap="none" spc="0" normalizeH="0" baseline="0" noProof="0" dirty="0">
                <a:ln>
                  <a:noFill/>
                </a:ln>
                <a:solidFill>
                  <a:srgbClr val="000000">
                    <a:lumMod val="65000"/>
                    <a:lumOff val="35000"/>
                  </a:srgbClr>
                </a:solidFill>
                <a:effectLst/>
                <a:uLnTx/>
                <a:uFillTx/>
                <a:latin typeface="Corbel"/>
                <a:ea typeface="+mn-ea"/>
                <a:cs typeface="+mn-cs"/>
              </a:rPr>
              <a:t>need</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to be able to accurately map mosquito breeding pools and channels at all?</a:t>
            </a:r>
          </a:p>
          <a:p>
            <a:pPr marL="357188" marR="0" lvl="0" indent="-357188" algn="l" defTabSz="9144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is there a </a:t>
            </a:r>
            <a:r>
              <a:rPr kumimoji="0" lang="en-AU" sz="2000" b="0" i="1" u="none" strike="noStrike" kern="1200" cap="none" spc="0" normalizeH="0" baseline="0" noProof="0" dirty="0">
                <a:ln>
                  <a:noFill/>
                </a:ln>
                <a:solidFill>
                  <a:srgbClr val="000000">
                    <a:lumMod val="65000"/>
                    <a:lumOff val="35000"/>
                  </a:srgbClr>
                </a:solidFill>
                <a:effectLst/>
                <a:uLnTx/>
                <a:uFillTx/>
                <a:latin typeface="Corbel"/>
                <a:ea typeface="+mn-ea"/>
                <a:cs typeface="+mn-cs"/>
              </a:rPr>
              <a:t>need</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for a new technique? (What deficiencies in existing techniques would it be useful to address?)</a:t>
            </a:r>
          </a:p>
          <a:p>
            <a:pPr marL="357188" marR="0" lvl="0" indent="-357188" algn="l" defTabSz="9144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did you think SAR might be a good option for a new technique?</a:t>
            </a:r>
          </a:p>
          <a:p>
            <a:pPr marL="357188" marR="0" lvl="0" indent="-357188" algn="l" defTabSz="914400" rtl="0" eaLnBrk="1" fontAlgn="auto" latinLnBrk="0" hangingPunct="1">
              <a:lnSpc>
                <a:spcPct val="100000"/>
              </a:lnSpc>
              <a:spcBef>
                <a:spcPts val="0"/>
              </a:spcBef>
              <a:spcAft>
                <a:spcPts val="120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original research was needed in order to see if SAR could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srgbClr val="000000"/>
              </a:solidFill>
              <a:effectLst/>
              <a:uLnTx/>
              <a:uFillTx/>
              <a:latin typeface="Corbel"/>
              <a:ea typeface="+mn-ea"/>
              <a:cs typeface="+mn-cs"/>
            </a:endParaRPr>
          </a:p>
        </p:txBody>
      </p:sp>
      <p:pic>
        <p:nvPicPr>
          <p:cNvPr id="5" name="Picture 4">
            <a:extLst>
              <a:ext uri="{FF2B5EF4-FFF2-40B4-BE49-F238E27FC236}">
                <a16:creationId xmlns:a16="http://schemas.microsoft.com/office/drawing/2014/main" id="{92636EA3-CCF1-475F-B2D0-85E6C67A829F}"/>
              </a:ext>
            </a:extLst>
          </p:cNvPr>
          <p:cNvPicPr>
            <a:picLocks noChangeAspect="1"/>
          </p:cNvPicPr>
          <p:nvPr/>
        </p:nvPicPr>
        <p:blipFill>
          <a:blip r:embed="rId2"/>
          <a:stretch>
            <a:fillRect/>
          </a:stretch>
        </p:blipFill>
        <p:spPr>
          <a:xfrm>
            <a:off x="726267" y="1063785"/>
            <a:ext cx="1954968" cy="1665343"/>
          </a:xfrm>
          <a:prstGeom prst="rect">
            <a:avLst/>
          </a:prstGeom>
        </p:spPr>
      </p:pic>
    </p:spTree>
    <p:extLst>
      <p:ext uri="{BB962C8B-B14F-4D97-AF65-F5344CB8AC3E}">
        <p14:creationId xmlns:p14="http://schemas.microsoft.com/office/powerpoint/2010/main" val="37016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5CE37ED-7ADE-464E-A5A8-8AE4C314BA6F}"/>
              </a:ext>
            </a:extLst>
          </p:cNvPr>
          <p:cNvGraphicFramePr>
            <a:graphicFrameLocks noGrp="1"/>
          </p:cNvGraphicFramePr>
          <p:nvPr>
            <p:extLst>
              <p:ext uri="{D42A27DB-BD31-4B8C-83A1-F6EECF244321}">
                <p14:modId xmlns:p14="http://schemas.microsoft.com/office/powerpoint/2010/main" val="350105202"/>
              </p:ext>
            </p:extLst>
          </p:nvPr>
        </p:nvGraphicFramePr>
        <p:xfrm>
          <a:off x="480766" y="679555"/>
          <a:ext cx="8069345" cy="5760720"/>
        </p:xfrm>
        <a:graphic>
          <a:graphicData uri="http://schemas.openxmlformats.org/drawingml/2006/table">
            <a:tbl>
              <a:tblPr firstRow="1" bandRow="1">
                <a:tableStyleId>{21E4AEA4-8DFA-4A89-87EB-49C32662AFE0}</a:tableStyleId>
              </a:tblPr>
              <a:tblGrid>
                <a:gridCol w="2582548">
                  <a:extLst>
                    <a:ext uri="{9D8B030D-6E8A-4147-A177-3AD203B41FA5}">
                      <a16:colId xmlns:a16="http://schemas.microsoft.com/office/drawing/2014/main" val="2342711043"/>
                    </a:ext>
                  </a:extLst>
                </a:gridCol>
                <a:gridCol w="5486797">
                  <a:extLst>
                    <a:ext uri="{9D8B030D-6E8A-4147-A177-3AD203B41FA5}">
                      <a16:colId xmlns:a16="http://schemas.microsoft.com/office/drawing/2014/main" val="3615038310"/>
                    </a:ext>
                  </a:extLst>
                </a:gridCol>
              </a:tblGrid>
              <a:tr h="0">
                <a:tc>
                  <a:txBody>
                    <a:bodyPr/>
                    <a:lstStyle/>
                    <a:p>
                      <a:pPr>
                        <a:spcBef>
                          <a:spcPts val="600"/>
                        </a:spcBef>
                        <a:spcAft>
                          <a:spcPts val="600"/>
                        </a:spcAft>
                      </a:pPr>
                      <a:r>
                        <a:rPr lang="en-AU" dirty="0"/>
                        <a:t>Broad need / motivating context</a:t>
                      </a:r>
                    </a:p>
                  </a:txBody>
                  <a:tcPr/>
                </a:tc>
                <a:tc>
                  <a:txBody>
                    <a:bodyPr/>
                    <a:lstStyle/>
                    <a:p>
                      <a:pPr>
                        <a:spcBef>
                          <a:spcPts val="600"/>
                        </a:spcBef>
                        <a:spcAft>
                          <a:spcPts val="600"/>
                        </a:spcAft>
                      </a:pPr>
                      <a:r>
                        <a:rPr lang="en-AU" dirty="0"/>
                        <a:t>Specific need (a gap or deficiency)</a:t>
                      </a:r>
                    </a:p>
                  </a:txBody>
                  <a:tcPr/>
                </a:tc>
                <a:extLst>
                  <a:ext uri="{0D108BD9-81ED-4DB2-BD59-A6C34878D82A}">
                    <a16:rowId xmlns:a16="http://schemas.microsoft.com/office/drawing/2014/main" val="1670322639"/>
                  </a:ext>
                </a:extLst>
              </a:tr>
              <a:tr h="793266">
                <a:tc>
                  <a:txBody>
                    <a:bodyPr/>
                    <a:lstStyle/>
                    <a:p>
                      <a:pPr>
                        <a:spcBef>
                          <a:spcPts val="600"/>
                        </a:spcBef>
                        <a:spcAft>
                          <a:spcPts val="600"/>
                        </a:spcAft>
                      </a:pPr>
                      <a:r>
                        <a:rPr lang="en-AU" dirty="0"/>
                        <a:t>Mosquitoes are a major health hazard.</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dirty="0"/>
                        <a:t>D: Existing techniques for mapping the location of mosquito breeding pools have a </a:t>
                      </a:r>
                      <a:r>
                        <a:rPr lang="en-AU" dirty="0">
                          <a:solidFill>
                            <a:srgbClr val="FF0000"/>
                          </a:solidFill>
                        </a:rPr>
                        <a:t>significant limitation</a:t>
                      </a:r>
                      <a:r>
                        <a:rPr lang="en-AU" dirty="0"/>
                        <a:t>: they cannot see through cloud or canopy.</a:t>
                      </a:r>
                    </a:p>
                  </a:txBody>
                  <a:tcPr/>
                </a:tc>
                <a:extLst>
                  <a:ext uri="{0D108BD9-81ED-4DB2-BD59-A6C34878D82A}">
                    <a16:rowId xmlns:a16="http://schemas.microsoft.com/office/drawing/2014/main" val="3274447171"/>
                  </a:ext>
                </a:extLst>
              </a:tr>
              <a:tr h="370840">
                <a:tc>
                  <a:txBody>
                    <a:bodyPr/>
                    <a:lstStyle/>
                    <a:p>
                      <a:pPr>
                        <a:spcBef>
                          <a:spcPts val="600"/>
                        </a:spcBef>
                        <a:spcAft>
                          <a:spcPts val="600"/>
                        </a:spcAft>
                      </a:pPr>
                      <a:r>
                        <a:rPr lang="en-AU" dirty="0"/>
                        <a:t>Indigenous languages are dying out.</a:t>
                      </a:r>
                    </a:p>
                  </a:txBody>
                  <a:tcPr/>
                </a:tc>
                <a:tc>
                  <a:txBody>
                    <a:bodyPr/>
                    <a:lstStyle/>
                    <a:p>
                      <a:pPr>
                        <a:spcBef>
                          <a:spcPts val="600"/>
                        </a:spcBef>
                        <a:spcAft>
                          <a:spcPts val="600"/>
                        </a:spcAft>
                      </a:pPr>
                      <a:r>
                        <a:rPr kumimoji="0" lang="en-AU" b="0" i="0" u="none" strike="noStrike" kern="1200" cap="none" spc="0" normalizeH="0" baseline="0" noProof="0" dirty="0">
                          <a:ln>
                            <a:noFill/>
                          </a:ln>
                          <a:solidFill>
                            <a:srgbClr val="000000"/>
                          </a:solidFill>
                          <a:effectLst/>
                          <a:uLnTx/>
                          <a:uFillTx/>
                          <a:latin typeface="+mn-lt"/>
                          <a:ea typeface="+mn-ea"/>
                          <a:cs typeface="+mn-cs"/>
                        </a:rPr>
                        <a:t>D: Existing tools for preventing this loss of heritage give only a </a:t>
                      </a:r>
                      <a:r>
                        <a:rPr kumimoji="0" lang="en-AU" b="0" i="0" u="none" strike="noStrike" kern="1200" cap="none" spc="0" normalizeH="0" baseline="0" noProof="0" dirty="0">
                          <a:ln>
                            <a:noFill/>
                          </a:ln>
                          <a:solidFill>
                            <a:srgbClr val="FF0000"/>
                          </a:solidFill>
                          <a:effectLst/>
                          <a:uLnTx/>
                          <a:uFillTx/>
                          <a:latin typeface="+mn-lt"/>
                          <a:ea typeface="+mn-ea"/>
                          <a:cs typeface="+mn-cs"/>
                        </a:rPr>
                        <a:t>limited range </a:t>
                      </a:r>
                      <a:r>
                        <a:rPr kumimoji="0" lang="en-AU" b="0" i="0" u="none" strike="noStrike" kern="1200" cap="none" spc="0" normalizeH="0" baseline="0" noProof="0" dirty="0">
                          <a:ln>
                            <a:noFill/>
                          </a:ln>
                          <a:solidFill>
                            <a:srgbClr val="000000"/>
                          </a:solidFill>
                          <a:effectLst/>
                          <a:uLnTx/>
                          <a:uFillTx/>
                          <a:latin typeface="+mn-lt"/>
                          <a:ea typeface="+mn-ea"/>
                          <a:cs typeface="+mn-cs"/>
                        </a:rPr>
                        <a:t>of practice opportunities, and </a:t>
                      </a:r>
                      <a:r>
                        <a:rPr kumimoji="0" lang="en-AU" b="0" i="0" u="none" strike="noStrike" kern="1200" cap="none" spc="0" normalizeH="0" baseline="0" noProof="0" dirty="0">
                          <a:ln>
                            <a:noFill/>
                          </a:ln>
                          <a:solidFill>
                            <a:srgbClr val="FF0000"/>
                          </a:solidFill>
                          <a:effectLst/>
                          <a:uLnTx/>
                          <a:uFillTx/>
                          <a:latin typeface="+mn-lt"/>
                          <a:ea typeface="+mn-ea"/>
                          <a:cs typeface="+mn-cs"/>
                        </a:rPr>
                        <a:t>do not </a:t>
                      </a:r>
                      <a:r>
                        <a:rPr kumimoji="0" lang="en-AU" b="0" i="0" u="none" strike="noStrike" kern="1200" cap="none" spc="0" normalizeH="0" baseline="0" noProof="0" dirty="0">
                          <a:ln>
                            <a:noFill/>
                          </a:ln>
                          <a:solidFill>
                            <a:srgbClr val="000000"/>
                          </a:solidFill>
                          <a:effectLst/>
                          <a:uLnTx/>
                          <a:uFillTx/>
                          <a:latin typeface="+mn-lt"/>
                          <a:ea typeface="+mn-ea"/>
                          <a:cs typeface="+mn-cs"/>
                        </a:rPr>
                        <a:t>provide the feedback needed for optimal learning. </a:t>
                      </a:r>
                      <a:endParaRPr lang="en-AU" dirty="0"/>
                    </a:p>
                  </a:txBody>
                  <a:tcPr/>
                </a:tc>
                <a:extLst>
                  <a:ext uri="{0D108BD9-81ED-4DB2-BD59-A6C34878D82A}">
                    <a16:rowId xmlns:a16="http://schemas.microsoft.com/office/drawing/2014/main" val="2068051265"/>
                  </a:ext>
                </a:extLst>
              </a:tr>
              <a:tr h="370840">
                <a:tc>
                  <a:txBody>
                    <a:bodyPr/>
                    <a:lstStyle/>
                    <a:p>
                      <a:pPr>
                        <a:spcBef>
                          <a:spcPts val="600"/>
                        </a:spcBef>
                        <a:spcAft>
                          <a:spcPts val="600"/>
                        </a:spcAft>
                      </a:pPr>
                      <a:r>
                        <a:rPr lang="en-AU" dirty="0"/>
                        <a:t>Many lung transplants fail within 7 years</a:t>
                      </a:r>
                    </a:p>
                  </a:txBody>
                  <a:tcPr/>
                </a:tc>
                <a:tc>
                  <a:txBody>
                    <a:bodyPr/>
                    <a:lstStyle/>
                    <a:p>
                      <a:pPr>
                        <a:spcBef>
                          <a:spcPts val="600"/>
                        </a:spcBef>
                        <a:spcAft>
                          <a:spcPts val="600"/>
                        </a:spcAft>
                      </a:pPr>
                      <a:r>
                        <a:rPr lang="en-AU" dirty="0"/>
                        <a:t>G: Developing effective treatments is hampered by a </a:t>
                      </a:r>
                      <a:r>
                        <a:rPr lang="en-AU" dirty="0">
                          <a:solidFill>
                            <a:srgbClr val="FF0000"/>
                          </a:solidFill>
                        </a:rPr>
                        <a:t>lack of understanding </a:t>
                      </a:r>
                      <a:r>
                        <a:rPr lang="en-AU" dirty="0"/>
                        <a:t>of the biological mechanisms causing chronic rejection.</a:t>
                      </a:r>
                    </a:p>
                  </a:txBody>
                  <a:tcPr/>
                </a:tc>
                <a:extLst>
                  <a:ext uri="{0D108BD9-81ED-4DB2-BD59-A6C34878D82A}">
                    <a16:rowId xmlns:a16="http://schemas.microsoft.com/office/drawing/2014/main" val="3858631336"/>
                  </a:ext>
                </a:extLst>
              </a:tr>
              <a:tr h="370840">
                <a:tc>
                  <a:txBody>
                    <a:bodyPr/>
                    <a:lstStyle/>
                    <a:p>
                      <a:pPr>
                        <a:spcBef>
                          <a:spcPts val="600"/>
                        </a:spcBef>
                        <a:spcAft>
                          <a:spcPts val="600"/>
                        </a:spcAft>
                      </a:pPr>
                      <a:r>
                        <a:rPr lang="en-AU" dirty="0"/>
                        <a:t>Toddlers differ markedly in the level of inhibition they show in unfamiliar situations.</a:t>
                      </a:r>
                    </a:p>
                  </a:txBody>
                  <a:tcPr/>
                </a:tc>
                <a:tc>
                  <a:txBody>
                    <a:bodyPr/>
                    <a:lstStyle/>
                    <a:p>
                      <a:pPr>
                        <a:spcBef>
                          <a:spcPts val="600"/>
                        </a:spcBef>
                        <a:spcAft>
                          <a:spcPts val="600"/>
                        </a:spcAft>
                      </a:pPr>
                      <a:r>
                        <a:rPr lang="en-AU" dirty="0"/>
                        <a:t>G: It is unknown to what extent cultural differences can be explained by cultural differences in parenting style.</a:t>
                      </a:r>
                    </a:p>
                  </a:txBody>
                  <a:tcPr/>
                </a:tc>
                <a:extLst>
                  <a:ext uri="{0D108BD9-81ED-4DB2-BD59-A6C34878D82A}">
                    <a16:rowId xmlns:a16="http://schemas.microsoft.com/office/drawing/2014/main" val="1167593673"/>
                  </a:ext>
                </a:extLst>
              </a:tr>
              <a:tr h="370840">
                <a:tc>
                  <a:txBody>
                    <a:bodyPr/>
                    <a:lstStyle/>
                    <a:p>
                      <a:pPr>
                        <a:spcBef>
                          <a:spcPts val="600"/>
                        </a:spcBef>
                        <a:spcAft>
                          <a:spcPts val="600"/>
                        </a:spcAft>
                      </a:pPr>
                      <a:r>
                        <a:rPr lang="en-AU" dirty="0"/>
                        <a:t>The threats of climate change mean we need to expand our supply of clean energy.</a:t>
                      </a:r>
                    </a:p>
                  </a:txBody>
                  <a:tcPr/>
                </a:tc>
                <a:tc>
                  <a:txBody>
                    <a:bodyPr/>
                    <a:lstStyle/>
                    <a:p>
                      <a:pPr>
                        <a:spcBef>
                          <a:spcPts val="600"/>
                        </a:spcBef>
                        <a:spcAft>
                          <a:spcPts val="600"/>
                        </a:spcAft>
                      </a:pPr>
                      <a:r>
                        <a:rPr lang="en-AU" dirty="0"/>
                        <a:t>D: For wind power, this means putting wind farms on low wind speed sites for which existing turbine blade designs are inadequate both in terms of materials costs and structurally.</a:t>
                      </a:r>
                    </a:p>
                  </a:txBody>
                  <a:tcPr/>
                </a:tc>
                <a:extLst>
                  <a:ext uri="{0D108BD9-81ED-4DB2-BD59-A6C34878D82A}">
                    <a16:rowId xmlns:a16="http://schemas.microsoft.com/office/drawing/2014/main" val="278350632"/>
                  </a:ext>
                </a:extLst>
              </a:tr>
            </a:tbl>
          </a:graphicData>
        </a:graphic>
      </p:graphicFrame>
      <p:sp>
        <p:nvSpPr>
          <p:cNvPr id="3" name="TextBox 2">
            <a:extLst>
              <a:ext uri="{FF2B5EF4-FFF2-40B4-BE49-F238E27FC236}">
                <a16:creationId xmlns:a16="http://schemas.microsoft.com/office/drawing/2014/main" id="{B70D8238-897F-4364-8578-0627A3941EF6}"/>
              </a:ext>
            </a:extLst>
          </p:cNvPr>
          <p:cNvSpPr txBox="1"/>
          <p:nvPr/>
        </p:nvSpPr>
        <p:spPr>
          <a:xfrm>
            <a:off x="179109" y="131975"/>
            <a:ext cx="8672660" cy="400110"/>
          </a:xfrm>
          <a:prstGeom prst="rect">
            <a:avLst/>
          </a:prstGeom>
          <a:noFill/>
        </p:spPr>
        <p:txBody>
          <a:bodyPr wrap="square" rtlCol="0">
            <a:spAutoFit/>
          </a:bodyPr>
          <a:lstStyle/>
          <a:p>
            <a:r>
              <a:rPr lang="en-AU" sz="2000" dirty="0">
                <a:solidFill>
                  <a:schemeClr val="tx1">
                    <a:lumMod val="75000"/>
                    <a:lumOff val="25000"/>
                  </a:schemeClr>
                </a:solidFill>
              </a:rPr>
              <a:t>Recap:</a:t>
            </a:r>
            <a:r>
              <a:rPr lang="en-AU" sz="2000" dirty="0">
                <a:solidFill>
                  <a:srgbClr val="0033CC"/>
                </a:solidFill>
              </a:rPr>
              <a:t> </a:t>
            </a:r>
            <a:r>
              <a:rPr lang="en-AU" sz="2000" dirty="0">
                <a:solidFill>
                  <a:srgbClr val="990033"/>
                </a:solidFill>
              </a:rPr>
              <a:t>What are the </a:t>
            </a:r>
            <a:r>
              <a:rPr lang="en-AU" sz="2000" dirty="0">
                <a:solidFill>
                  <a:srgbClr val="0033CC"/>
                </a:solidFill>
              </a:rPr>
              <a:t>broad</a:t>
            </a:r>
            <a:r>
              <a:rPr lang="en-AU" sz="2000" dirty="0">
                <a:solidFill>
                  <a:srgbClr val="990033"/>
                </a:solidFill>
              </a:rPr>
              <a:t> and </a:t>
            </a:r>
            <a:r>
              <a:rPr lang="en-AU" sz="2000" dirty="0">
                <a:solidFill>
                  <a:srgbClr val="0033CC"/>
                </a:solidFill>
              </a:rPr>
              <a:t>specific needs </a:t>
            </a:r>
            <a:r>
              <a:rPr lang="en-AU" sz="2000" dirty="0">
                <a:solidFill>
                  <a:srgbClr val="990033"/>
                </a:solidFill>
              </a:rPr>
              <a:t>motivating the research? </a:t>
            </a:r>
          </a:p>
        </p:txBody>
      </p:sp>
    </p:spTree>
    <p:extLst>
      <p:ext uri="{BB962C8B-B14F-4D97-AF65-F5344CB8AC3E}">
        <p14:creationId xmlns:p14="http://schemas.microsoft.com/office/powerpoint/2010/main" val="7330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5CE37ED-7ADE-464E-A5A8-8AE4C314BA6F}"/>
              </a:ext>
            </a:extLst>
          </p:cNvPr>
          <p:cNvGraphicFramePr>
            <a:graphicFrameLocks noGrp="1"/>
          </p:cNvGraphicFramePr>
          <p:nvPr/>
        </p:nvGraphicFramePr>
        <p:xfrm>
          <a:off x="480766" y="965305"/>
          <a:ext cx="8069345" cy="5760720"/>
        </p:xfrm>
        <a:graphic>
          <a:graphicData uri="http://schemas.openxmlformats.org/drawingml/2006/table">
            <a:tbl>
              <a:tblPr firstRow="1" bandRow="1">
                <a:tableStyleId>{21E4AEA4-8DFA-4A89-87EB-49C32662AFE0}</a:tableStyleId>
              </a:tblPr>
              <a:tblGrid>
                <a:gridCol w="2582548">
                  <a:extLst>
                    <a:ext uri="{9D8B030D-6E8A-4147-A177-3AD203B41FA5}">
                      <a16:colId xmlns:a16="http://schemas.microsoft.com/office/drawing/2014/main" val="2342711043"/>
                    </a:ext>
                  </a:extLst>
                </a:gridCol>
                <a:gridCol w="5486797">
                  <a:extLst>
                    <a:ext uri="{9D8B030D-6E8A-4147-A177-3AD203B41FA5}">
                      <a16:colId xmlns:a16="http://schemas.microsoft.com/office/drawing/2014/main" val="3615038310"/>
                    </a:ext>
                  </a:extLst>
                </a:gridCol>
              </a:tblGrid>
              <a:tr h="0">
                <a:tc>
                  <a:txBody>
                    <a:bodyPr/>
                    <a:lstStyle/>
                    <a:p>
                      <a:pPr>
                        <a:spcBef>
                          <a:spcPts val="600"/>
                        </a:spcBef>
                        <a:spcAft>
                          <a:spcPts val="600"/>
                        </a:spcAft>
                      </a:pPr>
                      <a:r>
                        <a:rPr lang="en-AU" dirty="0"/>
                        <a:t>Broad need / motivating context</a:t>
                      </a:r>
                    </a:p>
                  </a:txBody>
                  <a:tcPr/>
                </a:tc>
                <a:tc>
                  <a:txBody>
                    <a:bodyPr/>
                    <a:lstStyle/>
                    <a:p>
                      <a:pPr>
                        <a:spcBef>
                          <a:spcPts val="600"/>
                        </a:spcBef>
                        <a:spcAft>
                          <a:spcPts val="600"/>
                        </a:spcAft>
                      </a:pPr>
                      <a:r>
                        <a:rPr lang="en-AU" dirty="0"/>
                        <a:t>Specific need (a gap or deficiency)</a:t>
                      </a:r>
                    </a:p>
                  </a:txBody>
                  <a:tcPr/>
                </a:tc>
                <a:extLst>
                  <a:ext uri="{0D108BD9-81ED-4DB2-BD59-A6C34878D82A}">
                    <a16:rowId xmlns:a16="http://schemas.microsoft.com/office/drawing/2014/main" val="1670322639"/>
                  </a:ext>
                </a:extLst>
              </a:tr>
              <a:tr h="793266">
                <a:tc>
                  <a:txBody>
                    <a:bodyPr/>
                    <a:lstStyle/>
                    <a:p>
                      <a:pPr>
                        <a:spcBef>
                          <a:spcPts val="600"/>
                        </a:spcBef>
                        <a:spcAft>
                          <a:spcPts val="600"/>
                        </a:spcAft>
                      </a:pPr>
                      <a:r>
                        <a:rPr lang="en-AU" dirty="0"/>
                        <a:t>Mosquitoes are a major health hazard.</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AU" dirty="0"/>
                        <a:t>D: Existing techniques for mapping the location of mosquito breeding pools have a </a:t>
                      </a:r>
                      <a:r>
                        <a:rPr lang="en-AU" dirty="0">
                          <a:solidFill>
                            <a:srgbClr val="FF0000"/>
                          </a:solidFill>
                        </a:rPr>
                        <a:t>significant limitation</a:t>
                      </a:r>
                      <a:r>
                        <a:rPr lang="en-AU" dirty="0"/>
                        <a:t>: they cannot see through cloud or canopy.</a:t>
                      </a:r>
                    </a:p>
                  </a:txBody>
                  <a:tcPr/>
                </a:tc>
                <a:extLst>
                  <a:ext uri="{0D108BD9-81ED-4DB2-BD59-A6C34878D82A}">
                    <a16:rowId xmlns:a16="http://schemas.microsoft.com/office/drawing/2014/main" val="3274447171"/>
                  </a:ext>
                </a:extLst>
              </a:tr>
              <a:tr h="370840">
                <a:tc>
                  <a:txBody>
                    <a:bodyPr/>
                    <a:lstStyle/>
                    <a:p>
                      <a:pPr>
                        <a:spcBef>
                          <a:spcPts val="600"/>
                        </a:spcBef>
                        <a:spcAft>
                          <a:spcPts val="600"/>
                        </a:spcAft>
                      </a:pPr>
                      <a:r>
                        <a:rPr lang="en-AU" dirty="0"/>
                        <a:t>Indigenous languages are dying out.</a:t>
                      </a:r>
                    </a:p>
                  </a:txBody>
                  <a:tcPr/>
                </a:tc>
                <a:tc>
                  <a:txBody>
                    <a:bodyPr/>
                    <a:lstStyle/>
                    <a:p>
                      <a:pPr>
                        <a:spcBef>
                          <a:spcPts val="600"/>
                        </a:spcBef>
                        <a:spcAft>
                          <a:spcPts val="600"/>
                        </a:spcAft>
                      </a:pPr>
                      <a:r>
                        <a:rPr kumimoji="0" lang="en-AU" b="0" i="0" u="none" strike="noStrike" kern="1200" cap="none" spc="0" normalizeH="0" baseline="0" noProof="0" dirty="0">
                          <a:ln>
                            <a:noFill/>
                          </a:ln>
                          <a:solidFill>
                            <a:srgbClr val="000000"/>
                          </a:solidFill>
                          <a:effectLst/>
                          <a:uLnTx/>
                          <a:uFillTx/>
                          <a:latin typeface="+mn-lt"/>
                          <a:ea typeface="+mn-ea"/>
                          <a:cs typeface="+mn-cs"/>
                        </a:rPr>
                        <a:t>D: Existing tools for preventing this loss of heritage give only a </a:t>
                      </a:r>
                      <a:r>
                        <a:rPr kumimoji="0" lang="en-AU" b="0" i="0" u="none" strike="noStrike" kern="1200" cap="none" spc="0" normalizeH="0" baseline="0" noProof="0" dirty="0">
                          <a:ln>
                            <a:noFill/>
                          </a:ln>
                          <a:solidFill>
                            <a:srgbClr val="FF0000"/>
                          </a:solidFill>
                          <a:effectLst/>
                          <a:uLnTx/>
                          <a:uFillTx/>
                          <a:latin typeface="+mn-lt"/>
                          <a:ea typeface="+mn-ea"/>
                          <a:cs typeface="+mn-cs"/>
                        </a:rPr>
                        <a:t>limited range </a:t>
                      </a:r>
                      <a:r>
                        <a:rPr kumimoji="0" lang="en-AU" b="0" i="0" u="none" strike="noStrike" kern="1200" cap="none" spc="0" normalizeH="0" baseline="0" noProof="0" dirty="0">
                          <a:ln>
                            <a:noFill/>
                          </a:ln>
                          <a:solidFill>
                            <a:srgbClr val="000000"/>
                          </a:solidFill>
                          <a:effectLst/>
                          <a:uLnTx/>
                          <a:uFillTx/>
                          <a:latin typeface="+mn-lt"/>
                          <a:ea typeface="+mn-ea"/>
                          <a:cs typeface="+mn-cs"/>
                        </a:rPr>
                        <a:t>of practice opportunities, and </a:t>
                      </a:r>
                      <a:r>
                        <a:rPr kumimoji="0" lang="en-AU" b="0" i="0" u="none" strike="noStrike" kern="1200" cap="none" spc="0" normalizeH="0" baseline="0" noProof="0" dirty="0">
                          <a:ln>
                            <a:noFill/>
                          </a:ln>
                          <a:solidFill>
                            <a:srgbClr val="FF0000"/>
                          </a:solidFill>
                          <a:effectLst/>
                          <a:uLnTx/>
                          <a:uFillTx/>
                          <a:latin typeface="+mn-lt"/>
                          <a:ea typeface="+mn-ea"/>
                          <a:cs typeface="+mn-cs"/>
                        </a:rPr>
                        <a:t>do not </a:t>
                      </a:r>
                      <a:r>
                        <a:rPr kumimoji="0" lang="en-AU" b="0" i="0" u="none" strike="noStrike" kern="1200" cap="none" spc="0" normalizeH="0" baseline="0" noProof="0" dirty="0">
                          <a:ln>
                            <a:noFill/>
                          </a:ln>
                          <a:solidFill>
                            <a:srgbClr val="000000"/>
                          </a:solidFill>
                          <a:effectLst/>
                          <a:uLnTx/>
                          <a:uFillTx/>
                          <a:latin typeface="+mn-lt"/>
                          <a:ea typeface="+mn-ea"/>
                          <a:cs typeface="+mn-cs"/>
                        </a:rPr>
                        <a:t>provide the feedback needed for optimal learning. </a:t>
                      </a:r>
                      <a:endParaRPr lang="en-AU" dirty="0"/>
                    </a:p>
                  </a:txBody>
                  <a:tcPr/>
                </a:tc>
                <a:extLst>
                  <a:ext uri="{0D108BD9-81ED-4DB2-BD59-A6C34878D82A}">
                    <a16:rowId xmlns:a16="http://schemas.microsoft.com/office/drawing/2014/main" val="2068051265"/>
                  </a:ext>
                </a:extLst>
              </a:tr>
              <a:tr h="370840">
                <a:tc>
                  <a:txBody>
                    <a:bodyPr/>
                    <a:lstStyle/>
                    <a:p>
                      <a:pPr>
                        <a:spcBef>
                          <a:spcPts val="600"/>
                        </a:spcBef>
                        <a:spcAft>
                          <a:spcPts val="600"/>
                        </a:spcAft>
                      </a:pPr>
                      <a:r>
                        <a:rPr lang="en-AU" dirty="0"/>
                        <a:t>Many lung transplants fail within 7 years</a:t>
                      </a:r>
                    </a:p>
                  </a:txBody>
                  <a:tcPr/>
                </a:tc>
                <a:tc>
                  <a:txBody>
                    <a:bodyPr/>
                    <a:lstStyle/>
                    <a:p>
                      <a:pPr>
                        <a:spcBef>
                          <a:spcPts val="600"/>
                        </a:spcBef>
                        <a:spcAft>
                          <a:spcPts val="600"/>
                        </a:spcAft>
                      </a:pPr>
                      <a:r>
                        <a:rPr lang="en-AU" dirty="0"/>
                        <a:t>G: Developing effective treatments is hampered by a </a:t>
                      </a:r>
                      <a:r>
                        <a:rPr lang="en-AU" dirty="0">
                          <a:solidFill>
                            <a:srgbClr val="FF0000"/>
                          </a:solidFill>
                        </a:rPr>
                        <a:t>lack of understanding </a:t>
                      </a:r>
                      <a:r>
                        <a:rPr lang="en-AU" dirty="0"/>
                        <a:t>of the biological mechanisms causing chronic rejection.</a:t>
                      </a:r>
                    </a:p>
                  </a:txBody>
                  <a:tcPr/>
                </a:tc>
                <a:extLst>
                  <a:ext uri="{0D108BD9-81ED-4DB2-BD59-A6C34878D82A}">
                    <a16:rowId xmlns:a16="http://schemas.microsoft.com/office/drawing/2014/main" val="3858631336"/>
                  </a:ext>
                </a:extLst>
              </a:tr>
              <a:tr h="370840">
                <a:tc>
                  <a:txBody>
                    <a:bodyPr/>
                    <a:lstStyle/>
                    <a:p>
                      <a:pPr>
                        <a:spcBef>
                          <a:spcPts val="600"/>
                        </a:spcBef>
                        <a:spcAft>
                          <a:spcPts val="600"/>
                        </a:spcAft>
                      </a:pPr>
                      <a:r>
                        <a:rPr lang="en-AU" dirty="0"/>
                        <a:t>Toddlers differ markedly in the level of inhibition they show in unfamiliar situations.</a:t>
                      </a:r>
                    </a:p>
                  </a:txBody>
                  <a:tcPr/>
                </a:tc>
                <a:tc>
                  <a:txBody>
                    <a:bodyPr/>
                    <a:lstStyle/>
                    <a:p>
                      <a:pPr>
                        <a:spcBef>
                          <a:spcPts val="600"/>
                        </a:spcBef>
                        <a:spcAft>
                          <a:spcPts val="600"/>
                        </a:spcAft>
                      </a:pPr>
                      <a:r>
                        <a:rPr lang="en-AU" dirty="0"/>
                        <a:t>G: It is unknown to what extent cultural differences can be explained by cultural differences in parenting style.</a:t>
                      </a:r>
                    </a:p>
                  </a:txBody>
                  <a:tcPr/>
                </a:tc>
                <a:extLst>
                  <a:ext uri="{0D108BD9-81ED-4DB2-BD59-A6C34878D82A}">
                    <a16:rowId xmlns:a16="http://schemas.microsoft.com/office/drawing/2014/main" val="1167593673"/>
                  </a:ext>
                </a:extLst>
              </a:tr>
              <a:tr h="370840">
                <a:tc>
                  <a:txBody>
                    <a:bodyPr/>
                    <a:lstStyle/>
                    <a:p>
                      <a:pPr>
                        <a:spcBef>
                          <a:spcPts val="600"/>
                        </a:spcBef>
                        <a:spcAft>
                          <a:spcPts val="600"/>
                        </a:spcAft>
                      </a:pPr>
                      <a:r>
                        <a:rPr lang="en-AU" dirty="0"/>
                        <a:t>The threats of climate change mean we need to expand our supply of clean energy.</a:t>
                      </a:r>
                    </a:p>
                  </a:txBody>
                  <a:tcPr/>
                </a:tc>
                <a:tc>
                  <a:txBody>
                    <a:bodyPr/>
                    <a:lstStyle/>
                    <a:p>
                      <a:pPr>
                        <a:spcBef>
                          <a:spcPts val="600"/>
                        </a:spcBef>
                        <a:spcAft>
                          <a:spcPts val="600"/>
                        </a:spcAft>
                      </a:pPr>
                      <a:r>
                        <a:rPr lang="en-AU" dirty="0"/>
                        <a:t>D: For wind power, this means putting wind farms on low wind speed sites for which existing turbine blade designs are inadequate both in terms of materials costs and structurally.</a:t>
                      </a:r>
                    </a:p>
                  </a:txBody>
                  <a:tcPr/>
                </a:tc>
                <a:extLst>
                  <a:ext uri="{0D108BD9-81ED-4DB2-BD59-A6C34878D82A}">
                    <a16:rowId xmlns:a16="http://schemas.microsoft.com/office/drawing/2014/main" val="278350632"/>
                  </a:ext>
                </a:extLst>
              </a:tr>
            </a:tbl>
          </a:graphicData>
        </a:graphic>
      </p:graphicFrame>
      <p:sp>
        <p:nvSpPr>
          <p:cNvPr id="3" name="TextBox 2">
            <a:extLst>
              <a:ext uri="{FF2B5EF4-FFF2-40B4-BE49-F238E27FC236}">
                <a16:creationId xmlns:a16="http://schemas.microsoft.com/office/drawing/2014/main" id="{B70D8238-897F-4364-8578-0627A3941EF6}"/>
              </a:ext>
            </a:extLst>
          </p:cNvPr>
          <p:cNvSpPr txBox="1"/>
          <p:nvPr/>
        </p:nvSpPr>
        <p:spPr>
          <a:xfrm>
            <a:off x="179109" y="131975"/>
            <a:ext cx="8672660" cy="707886"/>
          </a:xfrm>
          <a:prstGeom prst="rect">
            <a:avLst/>
          </a:prstGeom>
          <a:noFill/>
        </p:spPr>
        <p:txBody>
          <a:bodyPr wrap="square" rtlCol="0">
            <a:spAutoFit/>
          </a:bodyPr>
          <a:lstStyle/>
          <a:p>
            <a:r>
              <a:rPr lang="en-AU" sz="2000" dirty="0">
                <a:solidFill>
                  <a:schemeClr val="tx1">
                    <a:lumMod val="75000"/>
                    <a:lumOff val="25000"/>
                  </a:schemeClr>
                </a:solidFill>
              </a:rPr>
              <a:t>Practice:</a:t>
            </a:r>
            <a:r>
              <a:rPr lang="en-AU" sz="2000" dirty="0">
                <a:solidFill>
                  <a:srgbClr val="0033CC"/>
                </a:solidFill>
              </a:rPr>
              <a:t> </a:t>
            </a:r>
            <a:r>
              <a:rPr lang="en-AU" sz="2000" dirty="0">
                <a:solidFill>
                  <a:srgbClr val="990033"/>
                </a:solidFill>
              </a:rPr>
              <a:t>What are the </a:t>
            </a:r>
            <a:r>
              <a:rPr lang="en-AU" sz="2000" dirty="0">
                <a:solidFill>
                  <a:srgbClr val="0033CC"/>
                </a:solidFill>
              </a:rPr>
              <a:t>broad</a:t>
            </a:r>
            <a:r>
              <a:rPr lang="en-AU" sz="2000" dirty="0">
                <a:solidFill>
                  <a:srgbClr val="990033"/>
                </a:solidFill>
              </a:rPr>
              <a:t> and </a:t>
            </a:r>
            <a:r>
              <a:rPr lang="en-AU" sz="2000" dirty="0">
                <a:solidFill>
                  <a:srgbClr val="0033CC"/>
                </a:solidFill>
              </a:rPr>
              <a:t>specific needs </a:t>
            </a:r>
            <a:r>
              <a:rPr lang="en-AU" sz="2000" dirty="0">
                <a:solidFill>
                  <a:srgbClr val="990033"/>
                </a:solidFill>
              </a:rPr>
              <a:t>motivating your research? </a:t>
            </a:r>
          </a:p>
          <a:p>
            <a:r>
              <a:rPr lang="en-AU" sz="2000" dirty="0">
                <a:solidFill>
                  <a:srgbClr val="990033"/>
                </a:solidFill>
              </a:rPr>
              <a:t>Try to capture their essence in 2 sentences and drop in chat!</a:t>
            </a:r>
          </a:p>
        </p:txBody>
      </p:sp>
    </p:spTree>
    <p:extLst>
      <p:ext uri="{BB962C8B-B14F-4D97-AF65-F5344CB8AC3E}">
        <p14:creationId xmlns:p14="http://schemas.microsoft.com/office/powerpoint/2010/main" val="133584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08304" y="1015334"/>
            <a:ext cx="1547664" cy="1547664"/>
          </a:xfrm>
          <a:prstGeom prst="rect">
            <a:avLst/>
          </a:prstGeom>
        </p:spPr>
      </p:pic>
      <p:sp>
        <p:nvSpPr>
          <p:cNvPr id="3" name="TextBox 2"/>
          <p:cNvSpPr txBox="1"/>
          <p:nvPr/>
        </p:nvSpPr>
        <p:spPr>
          <a:xfrm>
            <a:off x="500902" y="78957"/>
            <a:ext cx="7332772" cy="2369880"/>
          </a:xfrm>
          <a:prstGeom prst="rect">
            <a:avLst/>
          </a:prstGeom>
          <a:noFill/>
        </p:spPr>
        <p:txBody>
          <a:bodyPr wrap="square" rtlCol="0">
            <a:spAutoFit/>
          </a:bodyPr>
          <a:lstStyle/>
          <a:p>
            <a:pPr marL="0" marR="0" lvl="0" indent="0" algn="l" defTabSz="914400" rtl="0" eaLnBrk="1" fontAlgn="auto" latinLnBrk="0" hangingPunct="1">
              <a:lnSpc>
                <a:spcPct val="100000"/>
              </a:lnSpc>
              <a:buClrTx/>
              <a:buSzTx/>
              <a:buFontTx/>
              <a:buNone/>
              <a:tabLst/>
              <a:defRPr/>
            </a:pPr>
            <a:r>
              <a:rPr kumimoji="0" lang="en-AU" sz="2400" b="0" i="0" strike="noStrike" kern="0" cap="none" spc="0" normalizeH="0" baseline="0" noProof="0" dirty="0">
                <a:ln>
                  <a:noFill/>
                </a:ln>
                <a:solidFill>
                  <a:srgbClr val="990033"/>
                </a:solidFill>
                <a:effectLst/>
                <a:uLnTx/>
                <a:uFillTx/>
                <a:latin typeface="Corbel"/>
                <a:ea typeface="+mn-ea"/>
                <a:cs typeface="+mn-cs"/>
              </a:rPr>
              <a:t>Explaining your research to others </a:t>
            </a:r>
          </a:p>
          <a:p>
            <a:pPr marL="0" marR="0" lvl="0" indent="0" algn="l" defTabSz="914400" rtl="0" eaLnBrk="1" fontAlgn="auto" latinLnBrk="0" hangingPunct="1">
              <a:lnSpc>
                <a:spcPct val="100000"/>
              </a:lnSpc>
              <a:buClrTx/>
              <a:buSzTx/>
              <a:buFontTx/>
              <a:buNone/>
              <a:tabLst/>
              <a:defRPr/>
            </a:pPr>
            <a:r>
              <a:rPr kumimoji="0" lang="en-AU" sz="2400" b="0" i="0" strike="noStrike" kern="0" cap="none" spc="0" normalizeH="0" baseline="0" noProof="0" dirty="0">
                <a:ln>
                  <a:noFill/>
                </a:ln>
                <a:solidFill>
                  <a:srgbClr val="990033"/>
                </a:solidFill>
                <a:effectLst/>
                <a:uLnTx/>
                <a:uFillTx/>
                <a:latin typeface="Corbel"/>
                <a:ea typeface="+mn-ea"/>
                <a:cs typeface="+mn-cs"/>
              </a:rPr>
              <a:t>will help you explain it better in your writing.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b="0" i="0" u="none" strike="noStrike" kern="0" cap="none" spc="0" normalizeH="0" baseline="0" noProof="0" dirty="0">
                <a:ln>
                  <a:noFill/>
                </a:ln>
                <a:solidFill>
                  <a:srgbClr val="000000">
                    <a:lumMod val="75000"/>
                    <a:lumOff val="25000"/>
                  </a:srgbClr>
                </a:solidFill>
                <a:effectLst/>
                <a:uLnTx/>
                <a:uFillTx/>
                <a:latin typeface="Corbel"/>
                <a:ea typeface="+mn-ea"/>
                <a:cs typeface="+mn-cs"/>
              </a:rPr>
              <a:t>Pretend you need funding in order to pursue your research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b="0" i="0" u="none" strike="noStrike" kern="0" cap="none" spc="0" normalizeH="0" baseline="0" noProof="0" dirty="0">
                <a:ln>
                  <a:noFill/>
                </a:ln>
                <a:solidFill>
                  <a:srgbClr val="000000">
                    <a:lumMod val="75000"/>
                    <a:lumOff val="25000"/>
                  </a:srgbClr>
                </a:solidFill>
                <a:effectLst/>
                <a:uLnTx/>
                <a:uFillTx/>
                <a:latin typeface="Corbel"/>
                <a:ea typeface="+mn-ea"/>
                <a:cs typeface="+mn-cs"/>
              </a:rPr>
              <a:t>… and your neighbour has a pot of money.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b="0" i="0" u="none" strike="noStrike" kern="0" cap="none" spc="0" normalizeH="0" baseline="0" noProof="0" dirty="0">
                <a:ln>
                  <a:noFill/>
                </a:ln>
                <a:solidFill>
                  <a:srgbClr val="000000">
                    <a:lumMod val="75000"/>
                    <a:lumOff val="25000"/>
                  </a:srgbClr>
                </a:solidFill>
                <a:effectLst/>
                <a:uLnTx/>
                <a:uFillTx/>
                <a:latin typeface="Corbel"/>
                <a:ea typeface="+mn-ea"/>
                <a:cs typeface="+mn-cs"/>
              </a:rPr>
              <a:t>You have </a:t>
            </a:r>
            <a:r>
              <a:rPr kumimoji="0" lang="en-AU" b="0" i="0" u="none" strike="noStrike" kern="0" cap="none" spc="0" normalizeH="0" baseline="0" noProof="0" dirty="0">
                <a:ln>
                  <a:noFill/>
                </a:ln>
                <a:solidFill>
                  <a:srgbClr val="FF5050"/>
                </a:solidFill>
                <a:effectLst/>
                <a:uLnTx/>
                <a:uFillTx/>
                <a:latin typeface="Corbel"/>
                <a:ea typeface="+mn-ea"/>
                <a:cs typeface="+mn-cs"/>
              </a:rPr>
              <a:t>2 minutes </a:t>
            </a:r>
            <a:r>
              <a:rPr kumimoji="0" lang="en-AU" b="0" i="0" u="none" strike="noStrike" kern="0" cap="none" spc="0" normalizeH="0" baseline="0" noProof="0" dirty="0">
                <a:ln>
                  <a:noFill/>
                </a:ln>
                <a:solidFill>
                  <a:srgbClr val="000000">
                    <a:lumMod val="75000"/>
                    <a:lumOff val="25000"/>
                  </a:srgbClr>
                </a:solidFill>
                <a:effectLst/>
                <a:uLnTx/>
                <a:uFillTx/>
                <a:latin typeface="Corbel"/>
                <a:ea typeface="+mn-ea"/>
                <a:cs typeface="+mn-cs"/>
              </a:rPr>
              <a:t>to </a:t>
            </a:r>
            <a:r>
              <a:rPr kumimoji="0" lang="en-AU" b="0" i="1" u="none" strike="noStrike" kern="0" cap="none" spc="0" normalizeH="0" baseline="0" noProof="0" dirty="0">
                <a:ln>
                  <a:noFill/>
                </a:ln>
                <a:solidFill>
                  <a:srgbClr val="FF5050"/>
                </a:solidFill>
                <a:effectLst/>
                <a:uLnTx/>
                <a:uFillTx/>
                <a:latin typeface="Corbel"/>
                <a:ea typeface="+mn-ea"/>
                <a:cs typeface="+mn-cs"/>
              </a:rPr>
              <a:t>convince</a:t>
            </a:r>
            <a:r>
              <a:rPr kumimoji="0" lang="en-AU" b="0" i="0" u="none" strike="noStrike" kern="0" cap="none" spc="0" normalizeH="0" baseline="0" noProof="0" dirty="0">
                <a:ln>
                  <a:noFill/>
                </a:ln>
                <a:solidFill>
                  <a:srgbClr val="000000">
                    <a:lumMod val="75000"/>
                    <a:lumOff val="25000"/>
                  </a:srgbClr>
                </a:solidFill>
                <a:effectLst/>
                <a:uLnTx/>
                <a:uFillTx/>
                <a:latin typeface="Corbel"/>
                <a:ea typeface="+mn-ea"/>
                <a:cs typeface="+mn-cs"/>
              </a:rPr>
              <a:t> them that they should fund your project. (Then swap.) </a:t>
            </a:r>
            <a:r>
              <a:rPr kumimoji="0" lang="en-AU" b="0" i="0" u="none" strike="noStrike" kern="0" cap="none" spc="0" normalizeH="0" baseline="0" noProof="0" dirty="0">
                <a:ln>
                  <a:noFill/>
                </a:ln>
                <a:solidFill>
                  <a:prstClr val="white">
                    <a:lumMod val="50000"/>
                  </a:prstClr>
                </a:solidFill>
                <a:effectLst/>
                <a:uLnTx/>
                <a:uFillTx/>
                <a:latin typeface="Corbel"/>
                <a:ea typeface="+mn-ea"/>
                <a:cs typeface="+mn-cs"/>
              </a:rPr>
              <a:t>[This is the best way to “describe” your research!]</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b="0" i="0" u="none" strike="noStrike" kern="0" cap="none" spc="0" normalizeH="0" baseline="0" noProof="0" dirty="0">
                <a:ln>
                  <a:noFill/>
                </a:ln>
                <a:solidFill>
                  <a:srgbClr val="3333FF"/>
                </a:solidFill>
                <a:effectLst/>
                <a:uLnTx/>
                <a:uFillTx/>
                <a:latin typeface="Corbel"/>
                <a:ea typeface="+mn-ea"/>
                <a:cs typeface="+mn-cs"/>
              </a:rPr>
              <a:t>Do this by answering these 4 questions </a:t>
            </a:r>
            <a:r>
              <a:rPr kumimoji="0" lang="en-AU" b="0" i="0" u="none" strike="noStrike" kern="0" cap="none" spc="0" normalizeH="0" baseline="0" noProof="0" dirty="0">
                <a:ln>
                  <a:noFill/>
                </a:ln>
                <a:solidFill>
                  <a:srgbClr val="008080"/>
                </a:solidFill>
                <a:effectLst/>
                <a:uLnTx/>
                <a:uFillTx/>
                <a:latin typeface="Corbel"/>
                <a:ea typeface="+mn-ea"/>
                <a:cs typeface="+mn-cs"/>
              </a:rPr>
              <a:t>(1 min. to collect your thoughts first)</a:t>
            </a:r>
          </a:p>
        </p:txBody>
      </p:sp>
      <p:sp>
        <p:nvSpPr>
          <p:cNvPr id="5" name="Rounded Rectangular Callout 4"/>
          <p:cNvSpPr/>
          <p:nvPr/>
        </p:nvSpPr>
        <p:spPr>
          <a:xfrm>
            <a:off x="7308304" y="122606"/>
            <a:ext cx="1547664" cy="660577"/>
          </a:xfrm>
          <a:prstGeom prst="wedgeRoundRectCallout">
            <a:avLst>
              <a:gd name="adj1" fmla="val 4516"/>
              <a:gd name="adj2" fmla="val 904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Why bother?</a:t>
            </a:r>
          </a:p>
        </p:txBody>
      </p:sp>
      <p:graphicFrame>
        <p:nvGraphicFramePr>
          <p:cNvPr id="2" name="Table 1">
            <a:extLst>
              <a:ext uri="{FF2B5EF4-FFF2-40B4-BE49-F238E27FC236}">
                <a16:creationId xmlns:a16="http://schemas.microsoft.com/office/drawing/2014/main" id="{CF0A622B-0A1B-4A64-93EB-0D5AA812F312}"/>
              </a:ext>
            </a:extLst>
          </p:cNvPr>
          <p:cNvGraphicFramePr>
            <a:graphicFrameLocks noGrp="1"/>
          </p:cNvGraphicFramePr>
          <p:nvPr/>
        </p:nvGraphicFramePr>
        <p:xfrm>
          <a:off x="401823" y="2562998"/>
          <a:ext cx="8424936" cy="4314793"/>
        </p:xfrm>
        <a:graphic>
          <a:graphicData uri="http://schemas.openxmlformats.org/drawingml/2006/table">
            <a:tbl>
              <a:tblPr firstRow="1" bandRow="1">
                <a:tableStyleId>{21E4AEA4-8DFA-4A89-87EB-49C32662AFE0}</a:tableStyleId>
              </a:tblPr>
              <a:tblGrid>
                <a:gridCol w="3528392">
                  <a:extLst>
                    <a:ext uri="{9D8B030D-6E8A-4147-A177-3AD203B41FA5}">
                      <a16:colId xmlns:a16="http://schemas.microsoft.com/office/drawing/2014/main" val="1182175140"/>
                    </a:ext>
                  </a:extLst>
                </a:gridCol>
                <a:gridCol w="4896544">
                  <a:extLst>
                    <a:ext uri="{9D8B030D-6E8A-4147-A177-3AD203B41FA5}">
                      <a16:colId xmlns:a16="http://schemas.microsoft.com/office/drawing/2014/main" val="1265923525"/>
                    </a:ext>
                  </a:extLst>
                </a:gridCol>
              </a:tblGrid>
              <a:tr h="382873">
                <a:tc>
                  <a:txBody>
                    <a:bodyPr/>
                    <a:lstStyle/>
                    <a:p>
                      <a:r>
                        <a:rPr lang="en-AU" dirty="0"/>
                        <a:t>Question</a:t>
                      </a:r>
                    </a:p>
                  </a:txBody>
                  <a:tcPr/>
                </a:tc>
                <a:tc>
                  <a:txBody>
                    <a:bodyPr/>
                    <a:lstStyle/>
                    <a:p>
                      <a:r>
                        <a:rPr lang="en-AU" dirty="0"/>
                        <a:t>Example (in brief)</a:t>
                      </a:r>
                    </a:p>
                  </a:txBody>
                  <a:tcPr/>
                </a:tc>
                <a:extLst>
                  <a:ext uri="{0D108BD9-81ED-4DB2-BD59-A6C34878D82A}">
                    <a16:rowId xmlns:a16="http://schemas.microsoft.com/office/drawing/2014/main" val="3308745592"/>
                  </a:ext>
                </a:extLst>
              </a:tr>
              <a:tr h="775743">
                <a:tc>
                  <a:txBody>
                    <a:bodyPr/>
                    <a:lstStyle/>
                    <a:p>
                      <a:r>
                        <a:rPr lang="en-AU" dirty="0">
                          <a:solidFill>
                            <a:srgbClr val="990033"/>
                          </a:solidFill>
                        </a:rPr>
                        <a:t>1. Context: What </a:t>
                      </a:r>
                      <a:r>
                        <a:rPr lang="en-AU" dirty="0">
                          <a:solidFill>
                            <a:srgbClr val="3333FF"/>
                          </a:solidFill>
                        </a:rPr>
                        <a:t>broad need </a:t>
                      </a:r>
                      <a:r>
                        <a:rPr lang="en-AU" dirty="0">
                          <a:solidFill>
                            <a:srgbClr val="990033"/>
                          </a:solidFill>
                        </a:rPr>
                        <a:t>is providing the ultimate driver for your research?</a:t>
                      </a:r>
                    </a:p>
                  </a:txBody>
                  <a:tcPr/>
                </a:tc>
                <a:tc>
                  <a:txBody>
                    <a:bodyPr/>
                    <a:lstStyle/>
                    <a:p>
                      <a:r>
                        <a:rPr lang="en-AU" dirty="0"/>
                        <a:t>The problems of global warming mean we need to expand our use of clean energy sources.</a:t>
                      </a:r>
                    </a:p>
                  </a:txBody>
                  <a:tcPr/>
                </a:tc>
                <a:extLst>
                  <a:ext uri="{0D108BD9-81ED-4DB2-BD59-A6C34878D82A}">
                    <a16:rowId xmlns:a16="http://schemas.microsoft.com/office/drawing/2014/main" val="1496576185"/>
                  </a:ext>
                </a:extLst>
              </a:tr>
              <a:tr h="792088">
                <a:tc>
                  <a:txBody>
                    <a:bodyPr/>
                    <a:lstStyle/>
                    <a:p>
                      <a:r>
                        <a:rPr lang="en-AU" dirty="0">
                          <a:solidFill>
                            <a:srgbClr val="3333FF"/>
                          </a:solidFill>
                        </a:rPr>
                        <a:t>2. What </a:t>
                      </a:r>
                      <a:r>
                        <a:rPr lang="en-AU" dirty="0">
                          <a:solidFill>
                            <a:srgbClr val="A50021"/>
                          </a:solidFill>
                        </a:rPr>
                        <a:t>specific need </a:t>
                      </a:r>
                      <a:r>
                        <a:rPr lang="en-AU" dirty="0">
                          <a:solidFill>
                            <a:srgbClr val="3333FF"/>
                          </a:solidFill>
                        </a:rPr>
                        <a:t>(gaps or deficiencies) provide a need for more research?</a:t>
                      </a:r>
                    </a:p>
                  </a:txBody>
                  <a:tcPr/>
                </a:tc>
                <a:tc>
                  <a:txBody>
                    <a:bodyPr/>
                    <a:lstStyle/>
                    <a:p>
                      <a:r>
                        <a:rPr lang="en-AU" dirty="0"/>
                        <a:t>To expand wind farming we need to site them in low wind speed sites which requires longer turbine blades because …, but these </a:t>
                      </a:r>
                      <a:r>
                        <a:rPr lang="en-AU"/>
                        <a:t>longer blades are </a:t>
                      </a:r>
                      <a:r>
                        <a:rPr lang="en-AU" dirty="0"/>
                        <a:t>economically uncompetitive.</a:t>
                      </a:r>
                    </a:p>
                  </a:txBody>
                  <a:tcPr/>
                </a:tc>
                <a:extLst>
                  <a:ext uri="{0D108BD9-81ED-4DB2-BD59-A6C34878D82A}">
                    <a16:rowId xmlns:a16="http://schemas.microsoft.com/office/drawing/2014/main" val="4020525678"/>
                  </a:ext>
                </a:extLst>
              </a:tr>
              <a:tr h="792088">
                <a:tc>
                  <a:txBody>
                    <a:bodyPr/>
                    <a:lstStyle/>
                    <a:p>
                      <a:r>
                        <a:rPr lang="en-AU" dirty="0">
                          <a:solidFill>
                            <a:srgbClr val="990033"/>
                          </a:solidFill>
                        </a:rPr>
                        <a:t>3. </a:t>
                      </a:r>
                      <a:r>
                        <a:rPr lang="en-AU" dirty="0">
                          <a:solidFill>
                            <a:srgbClr val="3333FF"/>
                          </a:solidFill>
                        </a:rPr>
                        <a:t>Response (objective + method): </a:t>
                      </a:r>
                      <a:r>
                        <a:rPr lang="en-AU" sz="1400" dirty="0">
                          <a:solidFill>
                            <a:srgbClr val="990033"/>
                          </a:solidFill>
                        </a:rPr>
                        <a:t>How are you addressing those specific needs?</a:t>
                      </a:r>
                    </a:p>
                    <a:p>
                      <a:r>
                        <a:rPr lang="en-AU" sz="1400" dirty="0">
                          <a:solidFill>
                            <a:schemeClr val="bg1">
                              <a:lumMod val="50000"/>
                            </a:schemeClr>
                          </a:solidFill>
                        </a:rPr>
                        <a:t>[“I am / My</a:t>
                      </a:r>
                      <a:r>
                        <a:rPr lang="en-AU" sz="1400" baseline="0" dirty="0">
                          <a:solidFill>
                            <a:schemeClr val="bg1">
                              <a:lumMod val="50000"/>
                            </a:schemeClr>
                          </a:solidFill>
                        </a:rPr>
                        <a:t> project </a:t>
                      </a:r>
                      <a:r>
                        <a:rPr lang="en-AU" sz="1400" dirty="0">
                          <a:solidFill>
                            <a:schemeClr val="bg1">
                              <a:lumMod val="50000"/>
                            </a:schemeClr>
                          </a:solidFill>
                        </a:rPr>
                        <a:t> …” first comes in here.]</a:t>
                      </a:r>
                    </a:p>
                  </a:txBody>
                  <a:tcPr/>
                </a:tc>
                <a:tc>
                  <a:txBody>
                    <a:bodyPr/>
                    <a:lstStyle/>
                    <a:p>
                      <a:r>
                        <a:rPr lang="en-AU" dirty="0"/>
                        <a:t>By redesigning the blade to shift material from the box spar to the shell reduces material costs and addressed the bending problem.</a:t>
                      </a:r>
                    </a:p>
                  </a:txBody>
                  <a:tcPr/>
                </a:tc>
                <a:extLst>
                  <a:ext uri="{0D108BD9-81ED-4DB2-BD59-A6C34878D82A}">
                    <a16:rowId xmlns:a16="http://schemas.microsoft.com/office/drawing/2014/main" val="2194960853"/>
                  </a:ext>
                </a:extLst>
              </a:tr>
              <a:tr h="695843">
                <a:tc>
                  <a:txBody>
                    <a:bodyPr/>
                    <a:lstStyle/>
                    <a:p>
                      <a:r>
                        <a:rPr lang="en-AU" dirty="0">
                          <a:solidFill>
                            <a:srgbClr val="3333FF"/>
                          </a:solidFill>
                        </a:rPr>
                        <a:t>4. Why do you think your direction is a promising one to take?</a:t>
                      </a:r>
                    </a:p>
                  </a:txBody>
                  <a:tcPr/>
                </a:tc>
                <a:tc>
                  <a:txBody>
                    <a:bodyPr/>
                    <a:lstStyle/>
                    <a:p>
                      <a:r>
                        <a:rPr lang="en-AU" dirty="0"/>
                        <a:t>a. Reducing costs will make wind farms economically competitive. b. Redesign should be possible because …</a:t>
                      </a:r>
                    </a:p>
                  </a:txBody>
                  <a:tcPr/>
                </a:tc>
                <a:extLst>
                  <a:ext uri="{0D108BD9-81ED-4DB2-BD59-A6C34878D82A}">
                    <a16:rowId xmlns:a16="http://schemas.microsoft.com/office/drawing/2014/main" val="2348085646"/>
                  </a:ext>
                </a:extLst>
              </a:tr>
            </a:tbl>
          </a:graphicData>
        </a:graphic>
      </p:graphicFrame>
      <p:sp>
        <p:nvSpPr>
          <p:cNvPr id="6" name="Rectangle 5"/>
          <p:cNvSpPr/>
          <p:nvPr/>
        </p:nvSpPr>
        <p:spPr>
          <a:xfrm>
            <a:off x="395045" y="2979065"/>
            <a:ext cx="3522105" cy="864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3948886" y="2996952"/>
            <a:ext cx="4877873" cy="864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393557" y="3874365"/>
            <a:ext cx="3522105" cy="11796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a:xfrm>
            <a:off x="3957286" y="3959710"/>
            <a:ext cx="4869473" cy="112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0" name="Rectangle 9"/>
          <p:cNvSpPr/>
          <p:nvPr/>
        </p:nvSpPr>
        <p:spPr>
          <a:xfrm>
            <a:off x="410223" y="5053055"/>
            <a:ext cx="3547063" cy="8640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1" name="Rectangle 10"/>
          <p:cNvSpPr/>
          <p:nvPr/>
        </p:nvSpPr>
        <p:spPr>
          <a:xfrm>
            <a:off x="3932136" y="5093867"/>
            <a:ext cx="4877873" cy="864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p:cNvSpPr/>
          <p:nvPr/>
        </p:nvSpPr>
        <p:spPr>
          <a:xfrm>
            <a:off x="393557" y="5916230"/>
            <a:ext cx="3560902" cy="8791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Rectangle 12"/>
          <p:cNvSpPr/>
          <p:nvPr/>
        </p:nvSpPr>
        <p:spPr>
          <a:xfrm>
            <a:off x="3978095" y="6013696"/>
            <a:ext cx="4877873" cy="86409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365500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47624" y="1061088"/>
            <a:ext cx="1469023" cy="1345122"/>
          </a:xfrm>
          <a:prstGeom prst="rect">
            <a:avLst/>
          </a:prstGeom>
        </p:spPr>
      </p:pic>
      <p:sp>
        <p:nvSpPr>
          <p:cNvPr id="3" name="TextBox 2"/>
          <p:cNvSpPr txBox="1"/>
          <p:nvPr/>
        </p:nvSpPr>
        <p:spPr>
          <a:xfrm>
            <a:off x="683568" y="97886"/>
            <a:ext cx="691276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2400" b="0" i="0" u="sng" strike="noStrike" kern="0" cap="none" spc="0" normalizeH="0" baseline="0" noProof="0" dirty="0">
                <a:ln>
                  <a:noFill/>
                </a:ln>
                <a:solidFill>
                  <a:srgbClr val="990033"/>
                </a:solidFill>
                <a:effectLst/>
                <a:uLnTx/>
                <a:uFillTx/>
                <a:latin typeface="Corbel"/>
                <a:ea typeface="+mn-ea"/>
                <a:cs typeface="+mn-cs"/>
              </a:rPr>
              <a:t>Practice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000" b="0" i="0" u="none" strike="noStrike" kern="0" cap="none" spc="0" normalizeH="0" baseline="0" noProof="0" dirty="0">
                <a:ln>
                  <a:noFill/>
                </a:ln>
                <a:solidFill>
                  <a:srgbClr val="000000">
                    <a:lumMod val="75000"/>
                    <a:lumOff val="25000"/>
                  </a:srgbClr>
                </a:solidFill>
                <a:effectLst/>
                <a:uLnTx/>
                <a:uFillTx/>
                <a:latin typeface="Corbel"/>
                <a:ea typeface="+mn-ea"/>
                <a:cs typeface="+mn-cs"/>
              </a:rPr>
              <a:t>Pretend you need funding in order to pursue your research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000" b="0" i="0" u="none" strike="noStrike" kern="0" cap="none" spc="0" normalizeH="0" baseline="0" noProof="0" dirty="0">
                <a:ln>
                  <a:noFill/>
                </a:ln>
                <a:solidFill>
                  <a:srgbClr val="000000">
                    <a:lumMod val="75000"/>
                    <a:lumOff val="25000"/>
                  </a:srgbClr>
                </a:solidFill>
                <a:effectLst/>
                <a:uLnTx/>
                <a:uFillTx/>
                <a:latin typeface="Corbel"/>
                <a:ea typeface="+mn-ea"/>
                <a:cs typeface="+mn-cs"/>
              </a:rPr>
              <a:t>… and your neighbour has a pot if money.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000" b="0" i="0" u="none" strike="noStrike" kern="0" cap="none" spc="0" normalizeH="0" baseline="0" noProof="0" dirty="0">
                <a:ln>
                  <a:noFill/>
                </a:ln>
                <a:solidFill>
                  <a:srgbClr val="000000">
                    <a:lumMod val="75000"/>
                    <a:lumOff val="25000"/>
                  </a:srgbClr>
                </a:solidFill>
                <a:effectLst/>
                <a:uLnTx/>
                <a:uFillTx/>
                <a:latin typeface="Corbel"/>
                <a:ea typeface="+mn-ea"/>
                <a:cs typeface="+mn-cs"/>
              </a:rPr>
              <a:t>You have </a:t>
            </a:r>
            <a:r>
              <a:rPr kumimoji="0" lang="en-AU" sz="2000" b="0" i="0" u="none" strike="noStrike" kern="0" cap="none" spc="0" normalizeH="0" baseline="0" noProof="0" dirty="0">
                <a:ln>
                  <a:noFill/>
                </a:ln>
                <a:solidFill>
                  <a:srgbClr val="FF5050"/>
                </a:solidFill>
                <a:effectLst/>
                <a:uLnTx/>
                <a:uFillTx/>
                <a:latin typeface="Corbel"/>
                <a:ea typeface="+mn-ea"/>
                <a:cs typeface="+mn-cs"/>
              </a:rPr>
              <a:t>2 minutes </a:t>
            </a:r>
            <a:r>
              <a:rPr kumimoji="0" lang="en-AU" sz="2000" b="0" i="0" u="none" strike="noStrike" kern="0" cap="none" spc="0" normalizeH="0" baseline="0" noProof="0" dirty="0">
                <a:ln>
                  <a:noFill/>
                </a:ln>
                <a:solidFill>
                  <a:srgbClr val="000000">
                    <a:lumMod val="75000"/>
                    <a:lumOff val="25000"/>
                  </a:srgbClr>
                </a:solidFill>
                <a:effectLst/>
                <a:uLnTx/>
                <a:uFillTx/>
                <a:latin typeface="Corbel"/>
                <a:ea typeface="+mn-ea"/>
                <a:cs typeface="+mn-cs"/>
              </a:rPr>
              <a:t>to </a:t>
            </a:r>
            <a:r>
              <a:rPr kumimoji="0" lang="en-AU" sz="2000" b="0" i="1" u="none" strike="noStrike" kern="0" cap="none" spc="0" normalizeH="0" baseline="0" noProof="0" dirty="0">
                <a:ln>
                  <a:noFill/>
                </a:ln>
                <a:solidFill>
                  <a:srgbClr val="FF5050"/>
                </a:solidFill>
                <a:effectLst/>
                <a:uLnTx/>
                <a:uFillTx/>
                <a:latin typeface="Corbel"/>
                <a:ea typeface="+mn-ea"/>
                <a:cs typeface="+mn-cs"/>
              </a:rPr>
              <a:t>convince</a:t>
            </a:r>
            <a:r>
              <a:rPr kumimoji="0" lang="en-AU" sz="2000" b="0" i="0" u="none" strike="noStrike" kern="0" cap="none" spc="0" normalizeH="0" baseline="0" noProof="0" dirty="0">
                <a:ln>
                  <a:noFill/>
                </a:ln>
                <a:solidFill>
                  <a:srgbClr val="000000">
                    <a:lumMod val="75000"/>
                    <a:lumOff val="25000"/>
                  </a:srgbClr>
                </a:solidFill>
                <a:effectLst/>
                <a:uLnTx/>
                <a:uFillTx/>
                <a:latin typeface="Corbel"/>
                <a:ea typeface="+mn-ea"/>
                <a:cs typeface="+mn-cs"/>
              </a:rPr>
              <a:t> them that they should fund your project. (Then swap.)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2000" b="0" i="0" u="none" strike="noStrike" kern="0" cap="none" spc="0" normalizeH="0" baseline="0" noProof="0" dirty="0">
                <a:ln>
                  <a:noFill/>
                </a:ln>
                <a:solidFill>
                  <a:srgbClr val="3333FF"/>
                </a:solidFill>
                <a:effectLst/>
                <a:uLnTx/>
                <a:uFillTx/>
                <a:latin typeface="Corbel"/>
                <a:ea typeface="+mn-ea"/>
                <a:cs typeface="+mn-cs"/>
              </a:rPr>
              <a:t>Do this by answering these 4 questions:</a:t>
            </a:r>
          </a:p>
        </p:txBody>
      </p:sp>
      <p:sp>
        <p:nvSpPr>
          <p:cNvPr id="5" name="Rounded Rectangular Callout 4"/>
          <p:cNvSpPr/>
          <p:nvPr/>
        </p:nvSpPr>
        <p:spPr>
          <a:xfrm>
            <a:off x="7308304" y="122606"/>
            <a:ext cx="1547664" cy="660577"/>
          </a:xfrm>
          <a:prstGeom prst="wedgeRoundRectCallout">
            <a:avLst>
              <a:gd name="adj1" fmla="val 4516"/>
              <a:gd name="adj2" fmla="val 904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Why bother?</a:t>
            </a:r>
          </a:p>
        </p:txBody>
      </p:sp>
      <p:graphicFrame>
        <p:nvGraphicFramePr>
          <p:cNvPr id="2" name="Table 1">
            <a:extLst>
              <a:ext uri="{FF2B5EF4-FFF2-40B4-BE49-F238E27FC236}">
                <a16:creationId xmlns:a16="http://schemas.microsoft.com/office/drawing/2014/main" id="{CF0A622B-0A1B-4A64-93EB-0D5AA812F312}"/>
              </a:ext>
            </a:extLst>
          </p:cNvPr>
          <p:cNvGraphicFramePr>
            <a:graphicFrameLocks noGrp="1"/>
          </p:cNvGraphicFramePr>
          <p:nvPr/>
        </p:nvGraphicFramePr>
        <p:xfrm>
          <a:off x="359532" y="2458159"/>
          <a:ext cx="8424936" cy="4314793"/>
        </p:xfrm>
        <a:graphic>
          <a:graphicData uri="http://schemas.openxmlformats.org/drawingml/2006/table">
            <a:tbl>
              <a:tblPr firstRow="1" bandRow="1">
                <a:tableStyleId>{21E4AEA4-8DFA-4A89-87EB-49C32662AFE0}</a:tableStyleId>
              </a:tblPr>
              <a:tblGrid>
                <a:gridCol w="3528392">
                  <a:extLst>
                    <a:ext uri="{9D8B030D-6E8A-4147-A177-3AD203B41FA5}">
                      <a16:colId xmlns:a16="http://schemas.microsoft.com/office/drawing/2014/main" val="1182175140"/>
                    </a:ext>
                  </a:extLst>
                </a:gridCol>
                <a:gridCol w="4896544">
                  <a:extLst>
                    <a:ext uri="{9D8B030D-6E8A-4147-A177-3AD203B41FA5}">
                      <a16:colId xmlns:a16="http://schemas.microsoft.com/office/drawing/2014/main" val="1265923525"/>
                    </a:ext>
                  </a:extLst>
                </a:gridCol>
              </a:tblGrid>
              <a:tr h="382873">
                <a:tc>
                  <a:txBody>
                    <a:bodyPr/>
                    <a:lstStyle/>
                    <a:p>
                      <a:r>
                        <a:rPr lang="en-AU" dirty="0"/>
                        <a:t>Question</a:t>
                      </a:r>
                    </a:p>
                  </a:txBody>
                  <a:tcPr/>
                </a:tc>
                <a:tc>
                  <a:txBody>
                    <a:bodyPr/>
                    <a:lstStyle/>
                    <a:p>
                      <a:r>
                        <a:rPr lang="en-AU" dirty="0"/>
                        <a:t>Example (in brief)</a:t>
                      </a:r>
                    </a:p>
                  </a:txBody>
                  <a:tcPr/>
                </a:tc>
                <a:extLst>
                  <a:ext uri="{0D108BD9-81ED-4DB2-BD59-A6C34878D82A}">
                    <a16:rowId xmlns:a16="http://schemas.microsoft.com/office/drawing/2014/main" val="3308745592"/>
                  </a:ext>
                </a:extLst>
              </a:tr>
              <a:tr h="775743">
                <a:tc>
                  <a:txBody>
                    <a:bodyPr/>
                    <a:lstStyle/>
                    <a:p>
                      <a:r>
                        <a:rPr lang="en-AU" dirty="0">
                          <a:solidFill>
                            <a:srgbClr val="990033"/>
                          </a:solidFill>
                        </a:rPr>
                        <a:t>1. Context: What </a:t>
                      </a:r>
                      <a:r>
                        <a:rPr lang="en-AU" dirty="0">
                          <a:solidFill>
                            <a:srgbClr val="3333FF"/>
                          </a:solidFill>
                        </a:rPr>
                        <a:t>broad need </a:t>
                      </a:r>
                      <a:r>
                        <a:rPr lang="en-AU" dirty="0">
                          <a:solidFill>
                            <a:srgbClr val="990033"/>
                          </a:solidFill>
                        </a:rPr>
                        <a:t>is providing the ultimate driver for your research?</a:t>
                      </a:r>
                    </a:p>
                  </a:txBody>
                  <a:tcPr/>
                </a:tc>
                <a:tc>
                  <a:txBody>
                    <a:bodyPr/>
                    <a:lstStyle/>
                    <a:p>
                      <a:r>
                        <a:rPr lang="en-AU" dirty="0"/>
                        <a:t>The problems of global warming mean we need to expand our use of clean energy sources.</a:t>
                      </a:r>
                    </a:p>
                  </a:txBody>
                  <a:tcPr/>
                </a:tc>
                <a:extLst>
                  <a:ext uri="{0D108BD9-81ED-4DB2-BD59-A6C34878D82A}">
                    <a16:rowId xmlns:a16="http://schemas.microsoft.com/office/drawing/2014/main" val="1496576185"/>
                  </a:ext>
                </a:extLst>
              </a:tr>
              <a:tr h="792088">
                <a:tc>
                  <a:txBody>
                    <a:bodyPr/>
                    <a:lstStyle/>
                    <a:p>
                      <a:r>
                        <a:rPr lang="en-AU" dirty="0">
                          <a:solidFill>
                            <a:srgbClr val="3333FF"/>
                          </a:solidFill>
                        </a:rPr>
                        <a:t>2. What </a:t>
                      </a:r>
                      <a:r>
                        <a:rPr lang="en-AU" dirty="0">
                          <a:solidFill>
                            <a:srgbClr val="A50021"/>
                          </a:solidFill>
                        </a:rPr>
                        <a:t>specific need </a:t>
                      </a:r>
                      <a:r>
                        <a:rPr lang="en-AU" dirty="0">
                          <a:solidFill>
                            <a:srgbClr val="3333FF"/>
                          </a:solidFill>
                        </a:rPr>
                        <a:t>(gaps or deficiencies) provide a need for more research?</a:t>
                      </a:r>
                    </a:p>
                  </a:txBody>
                  <a:tcPr/>
                </a:tc>
                <a:tc>
                  <a:txBody>
                    <a:bodyPr/>
                    <a:lstStyle/>
                    <a:p>
                      <a:r>
                        <a:rPr lang="en-AU" dirty="0"/>
                        <a:t>To expand wind farming we need to site them in low wind speed sites which requires longer turbine blades because …, but these </a:t>
                      </a:r>
                      <a:r>
                        <a:rPr lang="en-AU"/>
                        <a:t>longer blades are </a:t>
                      </a:r>
                      <a:r>
                        <a:rPr lang="en-AU" dirty="0"/>
                        <a:t>economically uncompetitive.</a:t>
                      </a:r>
                    </a:p>
                  </a:txBody>
                  <a:tcPr/>
                </a:tc>
                <a:extLst>
                  <a:ext uri="{0D108BD9-81ED-4DB2-BD59-A6C34878D82A}">
                    <a16:rowId xmlns:a16="http://schemas.microsoft.com/office/drawing/2014/main" val="4020525678"/>
                  </a:ext>
                </a:extLst>
              </a:tr>
              <a:tr h="792088">
                <a:tc>
                  <a:txBody>
                    <a:bodyPr/>
                    <a:lstStyle/>
                    <a:p>
                      <a:r>
                        <a:rPr lang="en-AU" dirty="0">
                          <a:solidFill>
                            <a:srgbClr val="990033"/>
                          </a:solidFill>
                        </a:rPr>
                        <a:t>3. Response (objective + method): </a:t>
                      </a:r>
                      <a:r>
                        <a:rPr lang="en-AU" sz="1400" dirty="0">
                          <a:solidFill>
                            <a:srgbClr val="990033"/>
                          </a:solidFill>
                        </a:rPr>
                        <a:t>How are you addressing those specific needs?</a:t>
                      </a:r>
                    </a:p>
                    <a:p>
                      <a:r>
                        <a:rPr lang="en-AU" sz="1400" dirty="0">
                          <a:solidFill>
                            <a:schemeClr val="bg1">
                              <a:lumMod val="50000"/>
                            </a:schemeClr>
                          </a:solidFill>
                        </a:rPr>
                        <a:t>[“I am / My</a:t>
                      </a:r>
                      <a:r>
                        <a:rPr lang="en-AU" sz="1400" baseline="0" dirty="0">
                          <a:solidFill>
                            <a:schemeClr val="bg1">
                              <a:lumMod val="50000"/>
                            </a:schemeClr>
                          </a:solidFill>
                        </a:rPr>
                        <a:t> project </a:t>
                      </a:r>
                      <a:r>
                        <a:rPr lang="en-AU" sz="1400" dirty="0">
                          <a:solidFill>
                            <a:schemeClr val="bg1">
                              <a:lumMod val="50000"/>
                            </a:schemeClr>
                          </a:solidFill>
                        </a:rPr>
                        <a:t> …” first comes in here.]</a:t>
                      </a:r>
                    </a:p>
                  </a:txBody>
                  <a:tcPr/>
                </a:tc>
                <a:tc>
                  <a:txBody>
                    <a:bodyPr/>
                    <a:lstStyle/>
                    <a:p>
                      <a:r>
                        <a:rPr lang="en-AU" dirty="0"/>
                        <a:t>By redesigning the blade to shift material from the box spar to the shell reduces material costs and addressed the bending problem.</a:t>
                      </a:r>
                    </a:p>
                  </a:txBody>
                  <a:tcPr/>
                </a:tc>
                <a:extLst>
                  <a:ext uri="{0D108BD9-81ED-4DB2-BD59-A6C34878D82A}">
                    <a16:rowId xmlns:a16="http://schemas.microsoft.com/office/drawing/2014/main" val="2194960853"/>
                  </a:ext>
                </a:extLst>
              </a:tr>
              <a:tr h="695843">
                <a:tc>
                  <a:txBody>
                    <a:bodyPr/>
                    <a:lstStyle/>
                    <a:p>
                      <a:r>
                        <a:rPr lang="en-AU" dirty="0">
                          <a:solidFill>
                            <a:srgbClr val="3333FF"/>
                          </a:solidFill>
                        </a:rPr>
                        <a:t>4. Why do you think your direction is a promising one to take?</a:t>
                      </a:r>
                    </a:p>
                  </a:txBody>
                  <a:tcPr/>
                </a:tc>
                <a:tc>
                  <a:txBody>
                    <a:bodyPr/>
                    <a:lstStyle/>
                    <a:p>
                      <a:r>
                        <a:rPr lang="en-AU" dirty="0"/>
                        <a:t>a. Reducing costs will make wind farms economically competitive. b. Redesign should be possible because …</a:t>
                      </a:r>
                    </a:p>
                  </a:txBody>
                  <a:tcPr/>
                </a:tc>
                <a:extLst>
                  <a:ext uri="{0D108BD9-81ED-4DB2-BD59-A6C34878D82A}">
                    <a16:rowId xmlns:a16="http://schemas.microsoft.com/office/drawing/2014/main" val="2348085646"/>
                  </a:ext>
                </a:extLst>
              </a:tr>
            </a:tbl>
          </a:graphicData>
        </a:graphic>
      </p:graphicFrame>
    </p:spTree>
    <p:extLst>
      <p:ext uri="{BB962C8B-B14F-4D97-AF65-F5344CB8AC3E}">
        <p14:creationId xmlns:p14="http://schemas.microsoft.com/office/powerpoint/2010/main" val="135159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8714" y="258216"/>
            <a:ext cx="6785848" cy="59246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Associated literature: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What do I need to make progress?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white">
                  <a:lumMod val="50000"/>
                </a:prstClr>
              </a:solidFill>
              <a:effectLst/>
              <a:uLnTx/>
              <a:uFillTx/>
              <a:latin typeface="Corbel"/>
              <a:ea typeface="+mn-ea"/>
              <a:cs typeface="+mn-cs"/>
            </a:endParaRPr>
          </a:p>
          <a:p>
            <a:pPr marL="715963" marR="0" lvl="0" indent="0" algn="l" defTabSz="457200"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Deep understanding of problem trying to solve</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Hypotheses to test / ideas to try</a:t>
            </a:r>
          </a:p>
          <a:p>
            <a:pPr marL="715963" marR="0" lvl="0" indent="0" algn="l" defTabSz="457200" rtl="0" eaLnBrk="1" fontAlgn="auto" latinLnBrk="0" hangingPunct="1">
              <a:lnSpc>
                <a:spcPct val="100000"/>
              </a:lnSpc>
              <a:spcBef>
                <a:spcPts val="180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A theoretical / conceptual framework</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To guide what questions to ask, </a:t>
            </a:r>
          </a:p>
          <a:p>
            <a:pPr marL="715963" marR="0" lvl="1"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what observations to make.</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To guide analysis and interpretation of “data”.</a:t>
            </a:r>
          </a:p>
          <a:p>
            <a:pPr marL="715963" marR="0" lvl="0" indent="0" algn="l" defTabSz="457200" rtl="0" eaLnBrk="1" fontAlgn="auto" latinLnBrk="0" hangingPunct="1">
              <a:lnSpc>
                <a:spcPct val="100000"/>
              </a:lnSpc>
              <a:spcBef>
                <a:spcPts val="180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What’s been tried before </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 strengths and weaknesses</a:t>
            </a:r>
          </a:p>
          <a:p>
            <a:pPr marL="715963" marR="0" lvl="0" indent="0" algn="l" defTabSz="457200" rtl="0" eaLnBrk="1" fontAlgn="auto" latinLnBrk="0" hangingPunct="1">
              <a:lnSpc>
                <a:spcPct val="100000"/>
              </a:lnSpc>
              <a:spcBef>
                <a:spcPts val="180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An appropriate methodology</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Strengths / weaknesses of various approaches.</a:t>
            </a:r>
          </a:p>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Measurement instruments: Validity and reliability.</a:t>
            </a:r>
            <a:endPar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endParaRPr>
          </a:p>
        </p:txBody>
      </p:sp>
      <p:pic>
        <p:nvPicPr>
          <p:cNvPr id="6" name="Picture 2" descr="C:\Users\uqdrowla\AppData\Local\Microsoft\Windows\Temporary Internet Files\Content.IE5\NOCW7M11\MC90013938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801" y="487313"/>
            <a:ext cx="1940535" cy="165618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17D26B66-B98A-412D-8FE3-0562429C7C6C}"/>
              </a:ext>
            </a:extLst>
          </p:cNvPr>
          <p:cNvSpPr/>
          <p:nvPr/>
        </p:nvSpPr>
        <p:spPr>
          <a:xfrm>
            <a:off x="6248400" y="2661920"/>
            <a:ext cx="314960" cy="1432560"/>
          </a:xfrm>
          <a:prstGeom prst="rightBrace">
            <a:avLst/>
          </a:prstGeom>
          <a:ln>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 name="TextBox 2">
            <a:extLst>
              <a:ext uri="{FF2B5EF4-FFF2-40B4-BE49-F238E27FC236}">
                <a16:creationId xmlns:a16="http://schemas.microsoft.com/office/drawing/2014/main" id="{A76E175C-C717-4183-AD2A-1C43A9529C62}"/>
              </a:ext>
            </a:extLst>
          </p:cNvPr>
          <p:cNvSpPr txBox="1"/>
          <p:nvPr/>
        </p:nvSpPr>
        <p:spPr>
          <a:xfrm>
            <a:off x="6605350" y="2682240"/>
            <a:ext cx="2169936" cy="1200329"/>
          </a:xfrm>
          <a:prstGeom prst="rect">
            <a:avLst/>
          </a:prstGeom>
          <a:noFill/>
        </p:spPr>
        <p:txBody>
          <a:bodyPr wrap="square" rtlCol="0">
            <a:spAutoFit/>
          </a:bodyPr>
          <a:lstStyle/>
          <a:p>
            <a:r>
              <a:rPr lang="en-AU" dirty="0">
                <a:solidFill>
                  <a:srgbClr val="008080"/>
                </a:solidFill>
              </a:rPr>
              <a:t>E.g. parents asking children why they did something silly or naughty.</a:t>
            </a:r>
          </a:p>
        </p:txBody>
      </p:sp>
    </p:spTree>
    <p:extLst>
      <p:ext uri="{BB962C8B-B14F-4D97-AF65-F5344CB8AC3E}">
        <p14:creationId xmlns:p14="http://schemas.microsoft.com/office/powerpoint/2010/main" val="56923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9FF69-12EB-4A16-806D-93504BF4A82B}"/>
              </a:ext>
            </a:extLst>
          </p:cNvPr>
          <p:cNvSpPr txBox="1"/>
          <p:nvPr/>
        </p:nvSpPr>
        <p:spPr>
          <a:xfrm>
            <a:off x="248356" y="81843"/>
            <a:ext cx="843280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Turning </a:t>
            </a:r>
            <a:r>
              <a:rPr kumimoji="0" lang="en-AU" sz="2400" b="0" i="1" u="none" strike="noStrike" kern="1200" cap="none" spc="0" normalizeH="0" baseline="0" noProof="0" dirty="0">
                <a:ln>
                  <a:noFill/>
                </a:ln>
                <a:solidFill>
                  <a:srgbClr val="3333FF"/>
                </a:solidFill>
                <a:effectLst/>
                <a:uLnTx/>
                <a:uFillTx/>
                <a:latin typeface="Corbel"/>
                <a:ea typeface="+mn-ea"/>
                <a:cs typeface="+mn-cs"/>
              </a:rPr>
              <a:t>topics</a:t>
            </a:r>
            <a:r>
              <a:rPr kumimoji="0" lang="en-AU" sz="2400" b="0" i="0" u="none" strike="noStrike" kern="1200" cap="none" spc="0" normalizeH="0" baseline="0" noProof="0" dirty="0">
                <a:ln>
                  <a:noFill/>
                </a:ln>
                <a:solidFill>
                  <a:srgbClr val="3333FF"/>
                </a:solidFill>
                <a:effectLst/>
                <a:uLnTx/>
                <a:uFillTx/>
                <a:latin typeface="Corbel"/>
                <a:ea typeface="+mn-ea"/>
                <a:cs typeface="+mn-cs"/>
              </a:rPr>
              <a:t> to </a:t>
            </a:r>
            <a:r>
              <a:rPr kumimoji="0" lang="en-AU" sz="2400" b="0" i="1" u="none" strike="noStrike" kern="1200" cap="none" spc="0" normalizeH="0" baseline="0" noProof="0" dirty="0">
                <a:ln>
                  <a:noFill/>
                </a:ln>
                <a:solidFill>
                  <a:srgbClr val="3333FF"/>
                </a:solidFill>
                <a:effectLst/>
                <a:uLnTx/>
                <a:uFillTx/>
                <a:latin typeface="Corbel"/>
                <a:ea typeface="+mn-ea"/>
                <a:cs typeface="+mn-cs"/>
              </a:rPr>
              <a:t>analytical</a:t>
            </a:r>
            <a:r>
              <a:rPr kumimoji="0" lang="en-AU" sz="2400" b="0" i="0" u="none" strike="noStrike" kern="1200" cap="none" spc="0" normalizeH="0" baseline="0" noProof="0" dirty="0">
                <a:ln>
                  <a:noFill/>
                </a:ln>
                <a:solidFill>
                  <a:srgbClr val="3333FF"/>
                </a:solidFill>
                <a:effectLst/>
                <a:uLnTx/>
                <a:uFillTx/>
                <a:latin typeface="Corbel"/>
                <a:ea typeface="+mn-ea"/>
                <a:cs typeface="+mn-cs"/>
              </a:rPr>
              <a:t> </a:t>
            </a:r>
            <a:r>
              <a:rPr kumimoji="0" lang="en-AU" sz="2400" b="0" i="1" u="none" strike="noStrike" kern="1200" cap="none" spc="0" normalizeH="0" baseline="0" noProof="0" dirty="0">
                <a:ln>
                  <a:noFill/>
                </a:ln>
                <a:solidFill>
                  <a:srgbClr val="3333FF"/>
                </a:solidFill>
                <a:effectLst/>
                <a:uLnTx/>
                <a:uFillTx/>
                <a:latin typeface="Corbel"/>
                <a:ea typeface="+mn-ea"/>
                <a:cs typeface="+mn-cs"/>
              </a:rPr>
              <a:t>questions</a:t>
            </a:r>
            <a:r>
              <a:rPr kumimoji="0" lang="en-AU" sz="2400" b="0" i="0" u="none" strike="noStrike" kern="1200" cap="none" spc="0" normalizeH="0" baseline="0" noProof="0" dirty="0">
                <a:ln>
                  <a:noFill/>
                </a:ln>
                <a:solidFill>
                  <a:srgbClr val="3333FF"/>
                </a:solidFill>
                <a:effectLst/>
                <a:uLnTx/>
                <a:uFillTx/>
                <a:latin typeface="Corbel"/>
                <a:ea typeface="+mn-ea"/>
                <a:cs typeface="+mn-cs"/>
              </a:rPr>
              <a:t> </a:t>
            </a:r>
            <a:r>
              <a:rPr kumimoji="0" lang="en-AU" sz="2400" b="0" i="0" u="none" strike="noStrike" kern="1200" cap="none" spc="0" normalizeH="0" baseline="0" noProof="0" dirty="0">
                <a:ln>
                  <a:noFill/>
                </a:ln>
                <a:solidFill>
                  <a:srgbClr val="990033"/>
                </a:solidFill>
                <a:effectLst/>
                <a:uLnTx/>
                <a:uFillTx/>
                <a:latin typeface="Corbel"/>
                <a:ea typeface="+mn-ea"/>
                <a:cs typeface="+mn-cs"/>
              </a:rPr>
              <a:t>focused on your research purposes helps focus your writing.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7931103-9672-4106-95E2-D9E048AF68F8}"/>
                  </a:ext>
                </a:extLst>
              </p:cNvPr>
              <p:cNvSpPr txBox="1"/>
              <p:nvPr/>
            </p:nvSpPr>
            <p:spPr>
              <a:xfrm>
                <a:off x="615244" y="1916751"/>
                <a:ext cx="5102578"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sng" strike="noStrike" kern="1200" cap="none" spc="0" normalizeH="0" baseline="0" noProof="0" dirty="0">
                    <a:ln>
                      <a:noFill/>
                    </a:ln>
                    <a:solidFill>
                      <a:srgbClr val="008080"/>
                    </a:solidFill>
                    <a:effectLst/>
                    <a:uLnTx/>
                    <a:uFillTx/>
                    <a:latin typeface="Corbel"/>
                    <a:ea typeface="+mn-ea"/>
                    <a:cs typeface="+mn-cs"/>
                  </a:rPr>
                  <a:t>Topic</a:t>
                </a:r>
                <a:r>
                  <a:rPr kumimoji="0" lang="en-AU" sz="2000" b="0" i="0" u="none" strike="noStrike" kern="1200" cap="none" spc="0" normalizeH="0" baseline="0" noProof="0" dirty="0">
                    <a:ln>
                      <a:noFill/>
                    </a:ln>
                    <a:solidFill>
                      <a:srgbClr val="008080"/>
                    </a:solidFill>
                    <a:effectLst/>
                    <a:uLnTx/>
                    <a:uFillTx/>
                    <a:latin typeface="Corbel"/>
                    <a:ea typeface="+mn-ea"/>
                    <a:cs typeface="+mn-cs"/>
                  </a:rPr>
                  <a:t>: Background on optical fibre sensors </a:t>
                </a:r>
                <a14:m>
                  <m:oMath xmlns:m="http://schemas.openxmlformats.org/officeDocument/2006/math">
                    <m:r>
                      <a:rPr kumimoji="0" lang="en-AU" sz="2000" b="0" i="1" u="none" strike="noStrike" kern="1200" cap="none" spc="0" normalizeH="0" baseline="0" noProof="0" smtClean="0">
                        <a:ln>
                          <a:noFill/>
                        </a:ln>
                        <a:solidFill>
                          <a:srgbClr val="008080"/>
                        </a:solidFill>
                        <a:effectLst/>
                        <a:uLnTx/>
                        <a:uFillTx/>
                        <a:latin typeface="Cambria Math" panose="02040503050406030204" pitchFamily="18" charset="0"/>
                        <a:ea typeface="+mn-ea"/>
                        <a:cs typeface="+mn-cs"/>
                      </a:rPr>
                      <m:t>→</m:t>
                    </m:r>
                  </m:oMath>
                </a14:m>
                <a:endParaRPr kumimoji="0" lang="en-AU" sz="2000" b="0" i="0" u="none" strike="noStrike" kern="1200" cap="none" spc="0" normalizeH="0" baseline="0" noProof="0" dirty="0">
                  <a:ln>
                    <a:noFill/>
                  </a:ln>
                  <a:solidFill>
                    <a:srgbClr val="008080"/>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“How do optical fibre sensors work?” </a:t>
                </a: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 “What have </a:t>
                </a:r>
                <a:r>
                  <a:rPr kumimoji="0" lang="en-AU" sz="2000" b="0" i="0" u="none" strike="noStrike" kern="1200" cap="none" spc="0" normalizeH="0" baseline="0" noProof="0" dirty="0">
                    <a:ln>
                      <a:noFill/>
                    </a:ln>
                    <a:solidFill>
                      <a:srgbClr val="FF5050"/>
                    </a:solidFill>
                    <a:effectLst/>
                    <a:uLnTx/>
                    <a:uFillTx/>
                    <a:latin typeface="Corbel"/>
                    <a:ea typeface="+mn-ea"/>
                    <a:cs typeface="+mn-cs"/>
                  </a:rPr>
                  <a:t>I learned </a:t>
                </a: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about how optical fibre sensors 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“Why did I think fibre sensor type X </a:t>
                </a:r>
                <a:r>
                  <a:rPr kumimoji="0" lang="en-AU" sz="2000" b="0" i="0" u="none" strike="noStrike" kern="1200" cap="none" spc="0" normalizeH="0" baseline="0" noProof="0" dirty="0">
                    <a:ln>
                      <a:noFill/>
                    </a:ln>
                    <a:solidFill>
                      <a:srgbClr val="FF0000"/>
                    </a:solidFill>
                    <a:effectLst/>
                    <a:uLnTx/>
                    <a:uFillTx/>
                    <a:latin typeface="Corbel"/>
                    <a:ea typeface="+mn-ea"/>
                    <a:cs typeface="+mn-cs"/>
                  </a:rPr>
                  <a:t>was the best choice</a:t>
                </a:r>
                <a:r>
                  <a:rPr kumimoji="0" lang="en-AU" sz="2000" b="0" i="0" u="none" strike="noStrike" kern="1200" cap="none" spc="0" normalizeH="0" baseline="0" noProof="0" dirty="0">
                    <a:ln>
                      <a:noFill/>
                    </a:ln>
                    <a:solidFill>
                      <a:srgbClr val="000000"/>
                    </a:solidFill>
                    <a:effectLst/>
                    <a:uLnTx/>
                    <a:uFillTx/>
                    <a:latin typeface="Corbel"/>
                    <a:ea typeface="+mn-ea"/>
                    <a:cs typeface="+mn-cs"/>
                  </a:rPr>
                  <a:t> for </a:t>
                </a:r>
                <a:r>
                  <a:rPr kumimoji="0" lang="en-AU" sz="2000" b="0" i="0" u="none" strike="noStrike" kern="1200" cap="none" spc="0" normalizeH="0" baseline="0" noProof="0" dirty="0">
                    <a:ln>
                      <a:noFill/>
                    </a:ln>
                    <a:solidFill>
                      <a:srgbClr val="FF0000"/>
                    </a:solidFill>
                    <a:effectLst/>
                    <a:uLnTx/>
                    <a:uFillTx/>
                    <a:latin typeface="Corbel"/>
                    <a:ea typeface="+mn-ea"/>
                    <a:cs typeface="+mn-cs"/>
                  </a:rPr>
                  <a:t>rock bolt </a:t>
                </a:r>
                <a:r>
                  <a:rPr kumimoji="0" lang="en-AU" sz="2000" b="0" i="0" u="none" strike="noStrike" kern="1200" cap="none" spc="0" normalizeH="0" baseline="0" noProof="0" dirty="0">
                    <a:ln>
                      <a:noFill/>
                    </a:ln>
                    <a:solidFill>
                      <a:srgbClr val="000000"/>
                    </a:solidFill>
                    <a:effectLst/>
                    <a:uLnTx/>
                    <a:uFillTx/>
                    <a:latin typeface="Corbel"/>
                    <a:ea typeface="+mn-ea"/>
                    <a:cs typeface="+mn-cs"/>
                  </a:rPr>
                  <a:t>strain measurements?”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What options were potentially applicable?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What application relevant criteria were used to assess the options?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How did each option fare against the criteria?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How was a decision about best choice finally decided on?</a:t>
                </a:r>
              </a:p>
            </p:txBody>
          </p:sp>
        </mc:Choice>
        <mc:Fallback xmlns="">
          <p:sp>
            <p:nvSpPr>
              <p:cNvPr id="3" name="TextBox 2">
                <a:extLst>
                  <a:ext uri="{FF2B5EF4-FFF2-40B4-BE49-F238E27FC236}">
                    <a16:creationId xmlns:a16="http://schemas.microsoft.com/office/drawing/2014/main" id="{17931103-9672-4106-95E2-D9E048AF68F8}"/>
                  </a:ext>
                </a:extLst>
              </p:cNvPr>
              <p:cNvSpPr txBox="1">
                <a:spLocks noRot="1" noChangeAspect="1" noMove="1" noResize="1" noEditPoints="1" noAdjustHandles="1" noChangeArrowheads="1" noChangeShapeType="1" noTextEdit="1"/>
              </p:cNvSpPr>
              <p:nvPr/>
            </p:nvSpPr>
            <p:spPr>
              <a:xfrm>
                <a:off x="615244" y="1916751"/>
                <a:ext cx="5102578" cy="4708981"/>
              </a:xfrm>
              <a:prstGeom prst="rect">
                <a:avLst/>
              </a:prstGeom>
              <a:blipFill>
                <a:blip r:embed="rId2"/>
                <a:stretch>
                  <a:fillRect l="-1314" t="-647" b="-1294"/>
                </a:stretch>
              </a:blipFill>
            </p:spPr>
            <p:txBody>
              <a:bodyPr/>
              <a:lstStyle/>
              <a:p>
                <a:r>
                  <a:rPr lang="en-AU">
                    <a:noFill/>
                  </a:rPr>
                  <a:t> </a:t>
                </a:r>
              </a:p>
            </p:txBody>
          </p:sp>
        </mc:Fallback>
      </mc:AlternateContent>
      <p:sp>
        <p:nvSpPr>
          <p:cNvPr id="4" name="TextBox 3">
            <a:extLst>
              <a:ext uri="{FF2B5EF4-FFF2-40B4-BE49-F238E27FC236}">
                <a16:creationId xmlns:a16="http://schemas.microsoft.com/office/drawing/2014/main" id="{8C9190D9-D7F5-4448-A4A8-1B8C43AFF1E3}"/>
              </a:ext>
            </a:extLst>
          </p:cNvPr>
          <p:cNvSpPr txBox="1"/>
          <p:nvPr/>
        </p:nvSpPr>
        <p:spPr>
          <a:xfrm>
            <a:off x="5825067" y="2167467"/>
            <a:ext cx="316088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Is this really a question your readers would want answered? Its focus seems to be on </a:t>
            </a:r>
            <a:r>
              <a:rPr kumimoji="0" lang="en-AU" sz="1800" b="0" i="1" u="none" strike="noStrike" kern="1200" cap="none" spc="0" normalizeH="0" baseline="0" noProof="0" dirty="0">
                <a:ln>
                  <a:noFill/>
                </a:ln>
                <a:solidFill>
                  <a:srgbClr val="000000">
                    <a:lumMod val="65000"/>
                    <a:lumOff val="35000"/>
                  </a:srgbClr>
                </a:solidFill>
                <a:effectLst/>
                <a:uLnTx/>
                <a:uFillTx/>
                <a:latin typeface="Corbel"/>
                <a:ea typeface="+mn-ea"/>
                <a:cs typeface="+mn-cs"/>
              </a:rPr>
              <a:t>you</a:t>
            </a: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rather than </a:t>
            </a:r>
            <a:r>
              <a:rPr kumimoji="0" lang="en-AU" sz="1800" b="0" i="1" u="none" strike="noStrike" kern="1200" cap="none" spc="0" normalizeH="0" baseline="0" noProof="0" dirty="0">
                <a:ln>
                  <a:noFill/>
                </a:ln>
                <a:solidFill>
                  <a:srgbClr val="000000">
                    <a:lumMod val="65000"/>
                    <a:lumOff val="35000"/>
                  </a:srgbClr>
                </a:solidFill>
                <a:effectLst/>
                <a:uLnTx/>
                <a:uFillTx/>
                <a:latin typeface="Corbel"/>
                <a:ea typeface="+mn-ea"/>
                <a:cs typeface="+mn-cs"/>
              </a:rPr>
              <a:t>your project</a:t>
            </a: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a:t>
            </a:r>
          </a:p>
        </p:txBody>
      </p:sp>
      <p:sp>
        <p:nvSpPr>
          <p:cNvPr id="5" name="TextBox 4">
            <a:extLst>
              <a:ext uri="{FF2B5EF4-FFF2-40B4-BE49-F238E27FC236}">
                <a16:creationId xmlns:a16="http://schemas.microsoft.com/office/drawing/2014/main" id="{92EE2AE2-617C-4527-B525-D202D80D8DEA}"/>
              </a:ext>
            </a:extLst>
          </p:cNvPr>
          <p:cNvSpPr txBox="1"/>
          <p:nvPr/>
        </p:nvSpPr>
        <p:spPr>
          <a:xfrm>
            <a:off x="5825066" y="3429000"/>
            <a:ext cx="3160889"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Focus now on project and this seems like a question readers would ask.</a:t>
            </a:r>
          </a:p>
        </p:txBody>
      </p:sp>
      <p:sp>
        <p:nvSpPr>
          <p:cNvPr id="6" name="Right Brace 5">
            <a:extLst>
              <a:ext uri="{FF2B5EF4-FFF2-40B4-BE49-F238E27FC236}">
                <a16:creationId xmlns:a16="http://schemas.microsoft.com/office/drawing/2014/main" id="{180DC30A-E792-446F-94B9-C5AFFC1A98A5}"/>
              </a:ext>
            </a:extLst>
          </p:cNvPr>
          <p:cNvSpPr/>
          <p:nvPr/>
        </p:nvSpPr>
        <p:spPr>
          <a:xfrm>
            <a:off x="5610578" y="4352329"/>
            <a:ext cx="338666" cy="22734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7" name="TextBox 6">
            <a:extLst>
              <a:ext uri="{FF2B5EF4-FFF2-40B4-BE49-F238E27FC236}">
                <a16:creationId xmlns:a16="http://schemas.microsoft.com/office/drawing/2014/main" id="{E66904FA-BB1B-4C01-8B4E-CB680D8C106E}"/>
              </a:ext>
            </a:extLst>
          </p:cNvPr>
          <p:cNvSpPr txBox="1"/>
          <p:nvPr/>
        </p:nvSpPr>
        <p:spPr>
          <a:xfrm>
            <a:off x="5949244" y="4413534"/>
            <a:ext cx="2867497"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Note how one often needs to answer a series of sub-questions to answer an overarching question.</a:t>
            </a:r>
          </a:p>
        </p:txBody>
      </p:sp>
      <p:sp>
        <p:nvSpPr>
          <p:cNvPr id="8" name="Rectangle 7"/>
          <p:cNvSpPr/>
          <p:nvPr/>
        </p:nvSpPr>
        <p:spPr>
          <a:xfrm>
            <a:off x="615244" y="967315"/>
            <a:ext cx="7525146"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For a project exploring the use of an optical fibre sensor to detect possible failure of rock bolts in mining operations:</a:t>
            </a:r>
          </a:p>
        </p:txBody>
      </p:sp>
      <p:sp>
        <p:nvSpPr>
          <p:cNvPr id="9" name="TextBox 8">
            <a:extLst>
              <a:ext uri="{FF2B5EF4-FFF2-40B4-BE49-F238E27FC236}">
                <a16:creationId xmlns:a16="http://schemas.microsoft.com/office/drawing/2014/main" id="{5A321E9D-C8D3-45C0-884E-52020A5F36CA}"/>
              </a:ext>
            </a:extLst>
          </p:cNvPr>
          <p:cNvSpPr txBox="1"/>
          <p:nvPr/>
        </p:nvSpPr>
        <p:spPr>
          <a:xfrm>
            <a:off x="5971761" y="6071734"/>
            <a:ext cx="2867497"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Criteria: Required sensitivity, dynamic range, capacity to survive in the operating environment, ease of use, cost, ...</a:t>
            </a:r>
          </a:p>
        </p:txBody>
      </p:sp>
      <p:sp>
        <p:nvSpPr>
          <p:cNvPr id="10" name="Isosceles Triangle 9">
            <a:extLst>
              <a:ext uri="{FF2B5EF4-FFF2-40B4-BE49-F238E27FC236}">
                <a16:creationId xmlns:a16="http://schemas.microsoft.com/office/drawing/2014/main" id="{B1836C49-A752-4831-8117-59DF27F859D7}"/>
              </a:ext>
            </a:extLst>
          </p:cNvPr>
          <p:cNvSpPr/>
          <p:nvPr/>
        </p:nvSpPr>
        <p:spPr>
          <a:xfrm rot="3560204">
            <a:off x="2876117" y="3175735"/>
            <a:ext cx="179669" cy="152036"/>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1" name="TextBox 10">
            <a:extLst>
              <a:ext uri="{FF2B5EF4-FFF2-40B4-BE49-F238E27FC236}">
                <a16:creationId xmlns:a16="http://schemas.microsoft.com/office/drawing/2014/main" id="{C7ABFF1B-A1F9-41B5-BC74-CE823268711C}"/>
              </a:ext>
            </a:extLst>
          </p:cNvPr>
          <p:cNvSpPr txBox="1"/>
          <p:nvPr/>
        </p:nvSpPr>
        <p:spPr>
          <a:xfrm>
            <a:off x="1828800" y="1154390"/>
            <a:ext cx="1668027" cy="2646878"/>
          </a:xfrm>
          <a:prstGeom prst="rect">
            <a:avLst/>
          </a:prstGeom>
          <a:noFill/>
        </p:spPr>
        <p:txBody>
          <a:bodyPr wrap="square" rtlCol="0">
            <a:spAutoFit/>
          </a:bodyPr>
          <a:lstStyle/>
          <a:p>
            <a:r>
              <a:rPr lang="en-AU" sz="16600" dirty="0">
                <a:solidFill>
                  <a:srgbClr val="C00000">
                    <a:alpha val="40000"/>
                  </a:srgbClr>
                </a:solidFill>
                <a:sym typeface="Wingdings" panose="05000000000000000000" pitchFamily="2" charset="2"/>
              </a:rPr>
              <a:t></a:t>
            </a:r>
            <a:endParaRPr lang="en-AU" sz="16600" dirty="0">
              <a:solidFill>
                <a:srgbClr val="C00000">
                  <a:alpha val="40000"/>
                </a:srgbClr>
              </a:solidFill>
            </a:endParaRPr>
          </a:p>
        </p:txBody>
      </p:sp>
    </p:spTree>
    <p:extLst>
      <p:ext uri="{BB962C8B-B14F-4D97-AF65-F5344CB8AC3E}">
        <p14:creationId xmlns:p14="http://schemas.microsoft.com/office/powerpoint/2010/main" val="82831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P spid="9" grpId="0"/>
      <p:bldP spid="10"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98" y="234349"/>
            <a:ext cx="8257736"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FF5050"/>
                </a:solidFill>
                <a:effectLst/>
                <a:uLnTx/>
                <a:uFillTx/>
                <a:latin typeface="Corbel"/>
                <a:ea typeface="+mn-ea"/>
                <a:cs typeface="+mn-cs"/>
              </a:rPr>
              <a:t>Move from </a:t>
            </a:r>
            <a:r>
              <a:rPr kumimoji="0" lang="en-AU" sz="2400" b="0" i="0" u="none" strike="noStrike" kern="1200" cap="none" spc="0" normalizeH="0" baseline="0" noProof="0" dirty="0">
                <a:ln>
                  <a:noFill/>
                </a:ln>
                <a:solidFill>
                  <a:srgbClr val="3333FF"/>
                </a:solidFill>
                <a:effectLst/>
                <a:uLnTx/>
                <a:uFillTx/>
                <a:latin typeface="Corbel"/>
                <a:ea typeface="+mn-ea"/>
                <a:cs typeface="+mn-cs"/>
              </a:rPr>
              <a:t>information giving </a:t>
            </a:r>
            <a:r>
              <a:rPr kumimoji="0" lang="en-AU" sz="2400" b="0" i="0" u="none" strike="noStrike" kern="1200" cap="none" spc="0" normalizeH="0" baseline="0" noProof="0" dirty="0">
                <a:ln>
                  <a:noFill/>
                </a:ln>
                <a:solidFill>
                  <a:srgbClr val="FF5050"/>
                </a:solidFill>
                <a:effectLst/>
                <a:uLnTx/>
                <a:uFillTx/>
                <a:latin typeface="Corbel"/>
                <a:ea typeface="+mn-ea"/>
                <a:cs typeface="+mn-cs"/>
              </a:rPr>
              <a:t>to </a:t>
            </a:r>
            <a:r>
              <a:rPr kumimoji="0" lang="en-AU" sz="2400" b="0" i="0" u="none" strike="noStrike" kern="1200" cap="none" spc="0" normalizeH="0" baseline="0" noProof="0" dirty="0">
                <a:ln>
                  <a:noFill/>
                </a:ln>
                <a:solidFill>
                  <a:srgbClr val="3333FF"/>
                </a:solidFill>
                <a:effectLst/>
                <a:uLnTx/>
                <a:uFillTx/>
                <a:latin typeface="Corbel"/>
                <a:ea typeface="+mn-ea"/>
                <a:cs typeface="+mn-cs"/>
              </a:rPr>
              <a:t>message giving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FF5050"/>
                </a:solidFill>
                <a:effectLst/>
                <a:uLnTx/>
                <a:uFillTx/>
                <a:latin typeface="Corbel"/>
                <a:ea typeface="+mn-ea"/>
                <a:cs typeface="+mn-cs"/>
              </a:rPr>
              <a:t>by indicating to you and your readers, the </a:t>
            </a:r>
            <a:r>
              <a:rPr kumimoji="0" lang="en-AU" sz="2400" b="0" i="1" u="none" strike="noStrike" kern="1200" cap="none" spc="0" normalizeH="0" baseline="0" noProof="0" dirty="0">
                <a:ln>
                  <a:noFill/>
                </a:ln>
                <a:solidFill>
                  <a:srgbClr val="3333FF"/>
                </a:solidFill>
                <a:effectLst/>
                <a:uLnTx/>
                <a:uFillTx/>
                <a:latin typeface="Corbel"/>
                <a:ea typeface="+mn-ea"/>
                <a:cs typeface="+mn-cs"/>
              </a:rPr>
              <a:t>purposes</a:t>
            </a:r>
            <a:r>
              <a:rPr kumimoji="0" lang="en-AU" sz="2400" b="0" i="1" u="none" strike="noStrike" kern="1200" cap="none" spc="0" normalizeH="0" baseline="0" noProof="0" dirty="0">
                <a:ln>
                  <a:noFill/>
                </a:ln>
                <a:solidFill>
                  <a:srgbClr val="FF5050"/>
                </a:solidFill>
                <a:effectLst/>
                <a:uLnTx/>
                <a:uFillTx/>
                <a:latin typeface="Corbel"/>
                <a:ea typeface="+mn-ea"/>
                <a:cs typeface="+mn-cs"/>
              </a:rPr>
              <a:t> </a:t>
            </a:r>
            <a:r>
              <a:rPr kumimoji="0" lang="en-AU" sz="2400" b="0" i="0" u="none" strike="noStrike" kern="1200" cap="none" spc="0" normalizeH="0" baseline="0" noProof="0" dirty="0">
                <a:ln>
                  <a:noFill/>
                </a:ln>
                <a:solidFill>
                  <a:srgbClr val="FF5050"/>
                </a:solidFill>
                <a:effectLst/>
                <a:uLnTx/>
                <a:uFillTx/>
                <a:latin typeface="Corbel"/>
                <a:ea typeface="+mn-ea"/>
                <a:cs typeface="+mn-cs"/>
              </a:rPr>
              <a:t>in relation to your research objectives of each section of reviewed literature.</a:t>
            </a:r>
          </a:p>
        </p:txBody>
      </p:sp>
      <p:sp>
        <p:nvSpPr>
          <p:cNvPr id="3" name="Rectangle 2"/>
          <p:cNvSpPr/>
          <p:nvPr/>
        </p:nvSpPr>
        <p:spPr>
          <a:xfrm>
            <a:off x="2729132" y="1575355"/>
            <a:ext cx="6063176" cy="50167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rPr>
              <a:t>“Four different explanations have been offered for the memory conformity effect: (1) normative social influence, (2) informational influence, (3) biased guessing, and (4) modification of the memory.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6666"/>
                </a:solidFill>
                <a:effectLst/>
                <a:uLnTx/>
                <a:uFillTx/>
                <a:latin typeface="Corbel" panose="020B0503020204020204" pitchFamily="34" charset="0"/>
                <a:ea typeface="+mn-ea"/>
                <a:cs typeface="+mn-cs"/>
              </a:rPr>
              <a:t>These explanations are not necessarily mutually exclusive, </a:t>
            </a:r>
            <a:r>
              <a:rPr kumimoji="0" lang="en-AU" sz="2000" b="0" i="0" u="none" strike="noStrike" kern="1200" cap="none" spc="0" normalizeH="0" baseline="0" noProof="0" dirty="0">
                <a:ln>
                  <a:noFill/>
                </a:ln>
                <a:solidFill>
                  <a:srgbClr val="3333FF"/>
                </a:solidFill>
                <a:effectLst/>
                <a:uLnTx/>
                <a:uFillTx/>
                <a:latin typeface="Corbel" panose="020B0503020204020204" pitchFamily="34" charset="0"/>
                <a:ea typeface="+mn-ea"/>
                <a:cs typeface="+mn-cs"/>
              </a:rPr>
              <a:t>however the research described in this thesis attempts to identify the mechanism most likely responsible for memory conformity following co-witness discussion by comparing predictions made by the alternative explanations.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sng" strike="noStrike" kern="1200" cap="none" spc="0" normalizeH="0" baseline="0" noProof="0" dirty="0">
                <a:ln>
                  <a:noFill/>
                </a:ln>
                <a:solidFill>
                  <a:srgbClr val="FF5050"/>
                </a:solidFill>
                <a:effectLst/>
                <a:uLnTx/>
                <a:uFillTx/>
                <a:latin typeface="Corbel" panose="020B0503020204020204" pitchFamily="34" charset="0"/>
                <a:ea typeface="+mn-ea"/>
                <a:cs typeface="+mn-cs"/>
              </a:rPr>
              <a:t>To establish</a:t>
            </a:r>
            <a:r>
              <a:rPr kumimoji="0" lang="en-AU" sz="2000" b="0" i="0" u="none" strike="noStrike" kern="1200" cap="none" spc="0" normalizeH="0" baseline="0" noProof="0" dirty="0">
                <a:ln>
                  <a:noFill/>
                </a:ln>
                <a:solidFill>
                  <a:srgbClr val="FF5050"/>
                </a:solidFill>
                <a:effectLst/>
                <a:uLnTx/>
                <a:uFillTx/>
                <a:latin typeface="Corbel" panose="020B0503020204020204" pitchFamily="34" charset="0"/>
                <a:ea typeface="+mn-ea"/>
                <a:cs typeface="+mn-cs"/>
              </a:rPr>
              <a:t> the predictions made by the alternative mechanisms </a:t>
            </a:r>
            <a:r>
              <a:rPr kumimoji="0" lang="en-AU" sz="2000" b="0" i="0" u="none" strike="noStrike" kern="1200" cap="none" spc="0" normalizeH="0" baseline="0" noProof="0" dirty="0">
                <a:ln>
                  <a:noFill/>
                </a:ln>
                <a:solidFill>
                  <a:srgbClr val="006666"/>
                </a:solidFill>
                <a:effectLst/>
                <a:uLnTx/>
                <a:uFillTx/>
                <a:latin typeface="Corbel" panose="020B0503020204020204" pitchFamily="34" charset="0"/>
                <a:ea typeface="+mn-ea"/>
                <a:cs typeface="+mn-cs"/>
              </a:rPr>
              <a:t>in the context of co-witness discussions held under different circumstances, the theory and empirical evidence relevant to each of these explanations is first reviewed in this section, </a:t>
            </a:r>
            <a:r>
              <a:rPr kumimoji="0" lang="en-AU" sz="2000" b="0" i="0" u="none" strike="noStrike" kern="1200" cap="none" spc="0" normalizeH="0" baseline="0" noProof="0" dirty="0">
                <a:ln>
                  <a:noFill/>
                </a:ln>
                <a:solidFill>
                  <a:srgbClr val="FF5050"/>
                </a:solidFill>
                <a:effectLst/>
                <a:uLnTx/>
                <a:uFillTx/>
                <a:latin typeface="Corbel" panose="020B0503020204020204" pitchFamily="34" charset="0"/>
                <a:ea typeface="+mn-ea"/>
                <a:cs typeface="+mn-cs"/>
              </a:rPr>
              <a:t>with the relevant predictions being made in the next</a:t>
            </a:r>
            <a:r>
              <a:rPr kumimoji="0" lang="en-AU" sz="2000" b="0" i="0" u="none" strike="noStrike" kern="1200" cap="none" spc="0" normalizeH="0" baseline="0" noProof="0" dirty="0">
                <a:ln>
                  <a:noFill/>
                </a:ln>
                <a:solidFill>
                  <a:srgbClr val="006666"/>
                </a:solidFill>
                <a:effectLst/>
                <a:uLnTx/>
                <a:uFillTx/>
                <a:latin typeface="Corbel" panose="020B0503020204020204" pitchFamily="34" charset="0"/>
                <a:ea typeface="+mn-ea"/>
                <a:cs typeface="+mn-cs"/>
              </a:rPr>
              <a:t>. ...”</a:t>
            </a:r>
          </a:p>
        </p:txBody>
      </p:sp>
      <p:sp>
        <p:nvSpPr>
          <p:cNvPr id="4" name="Left Brace 3"/>
          <p:cNvSpPr/>
          <p:nvPr/>
        </p:nvSpPr>
        <p:spPr>
          <a:xfrm>
            <a:off x="2335237" y="1575356"/>
            <a:ext cx="298939" cy="1325738"/>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5" name="TextBox 4"/>
          <p:cNvSpPr txBox="1"/>
          <p:nvPr/>
        </p:nvSpPr>
        <p:spPr>
          <a:xfrm>
            <a:off x="481819" y="1575355"/>
            <a:ext cx="2152357"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Information: the “What?”, but not the “So what?”</a:t>
            </a:r>
          </a:p>
        </p:txBody>
      </p:sp>
      <p:sp>
        <p:nvSpPr>
          <p:cNvPr id="6" name="Left Brace 5"/>
          <p:cNvSpPr/>
          <p:nvPr/>
        </p:nvSpPr>
        <p:spPr>
          <a:xfrm>
            <a:off x="2312378" y="2901094"/>
            <a:ext cx="298938" cy="1750509"/>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7" name="TextBox 6"/>
          <p:cNvSpPr txBox="1"/>
          <p:nvPr/>
        </p:nvSpPr>
        <p:spPr>
          <a:xfrm>
            <a:off x="805378" y="3082139"/>
            <a:ext cx="165647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Relevance to thesis to established.</a:t>
            </a:r>
          </a:p>
        </p:txBody>
      </p:sp>
      <p:sp>
        <p:nvSpPr>
          <p:cNvPr id="8" name="Left Brace 7"/>
          <p:cNvSpPr/>
          <p:nvPr/>
        </p:nvSpPr>
        <p:spPr>
          <a:xfrm>
            <a:off x="2312378" y="4742126"/>
            <a:ext cx="298939" cy="1659987"/>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orbel"/>
              <a:ea typeface="+mn-ea"/>
              <a:cs typeface="+mn-cs"/>
            </a:endParaRPr>
          </a:p>
        </p:txBody>
      </p:sp>
      <p:sp>
        <p:nvSpPr>
          <p:cNvPr id="9" name="TextBox 8"/>
          <p:cNvSpPr txBox="1"/>
          <p:nvPr/>
        </p:nvSpPr>
        <p:spPr>
          <a:xfrm>
            <a:off x="655908" y="4742126"/>
            <a:ext cx="1656470"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Purpose of section in relation to thesis goals made explicit.</a:t>
            </a:r>
          </a:p>
        </p:txBody>
      </p:sp>
    </p:spTree>
    <p:extLst>
      <p:ext uri="{BB962C8B-B14F-4D97-AF65-F5344CB8AC3E}">
        <p14:creationId xmlns:p14="http://schemas.microsoft.com/office/powerpoint/2010/main" val="249375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49601-CC3D-41DC-AD8C-1025D6BE1D9D}"/>
              </a:ext>
            </a:extLst>
          </p:cNvPr>
          <p:cNvSpPr txBox="1"/>
          <p:nvPr/>
        </p:nvSpPr>
        <p:spPr>
          <a:xfrm>
            <a:off x="561776" y="1336564"/>
            <a:ext cx="3254543"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a:ea typeface="+mn-ea"/>
                <a:cs typeface="+mn-cs"/>
              </a:rPr>
              <a:t>Description, or </a:t>
            </a:r>
            <a:r>
              <a:rPr kumimoji="0" lang="en-US" sz="2000" b="0" i="1" u="none" strike="noStrike" kern="1200" cap="none" spc="0" normalizeH="0" baseline="0" noProof="0" dirty="0">
                <a:ln>
                  <a:noFill/>
                </a:ln>
                <a:solidFill>
                  <a:srgbClr val="0000FF"/>
                </a:solidFill>
                <a:effectLst/>
                <a:uLnTx/>
                <a:uFillTx/>
                <a:latin typeface="Corbel"/>
                <a:ea typeface="+mn-ea"/>
                <a:cs typeface="+mn-cs"/>
              </a:rPr>
              <a:t>information</a:t>
            </a:r>
            <a:r>
              <a:rPr kumimoji="0" lang="en-US" sz="2000" b="0" i="0" u="none" strike="noStrike" kern="1200" cap="none" spc="0" normalizeH="0" baseline="0" noProof="0" dirty="0">
                <a:ln>
                  <a:noFill/>
                </a:ln>
                <a:solidFill>
                  <a:srgbClr val="000000"/>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a:ea typeface="+mn-ea"/>
                <a:cs typeface="+mn-cs"/>
              </a:rPr>
              <a:t>only answers the </a:t>
            </a:r>
            <a:r>
              <a:rPr kumimoji="0" lang="en-US" sz="2000" b="0" i="1" u="none" strike="noStrike" kern="1200" cap="none" spc="0" normalizeH="0" baseline="0" noProof="0" dirty="0">
                <a:ln>
                  <a:noFill/>
                </a:ln>
                <a:solidFill>
                  <a:srgbClr val="FF5050"/>
                </a:solidFill>
                <a:effectLst/>
                <a:uLnTx/>
                <a:uFillTx/>
                <a:latin typeface="Corbel"/>
                <a:ea typeface="+mn-ea"/>
                <a:cs typeface="+mn-cs"/>
              </a:rPr>
              <a:t>what</a:t>
            </a:r>
            <a:r>
              <a:rPr kumimoji="0" lang="en-US" sz="2000" b="0" i="0" u="none" strike="noStrike" kern="1200" cap="none" spc="0" normalizeH="0" baseline="0" noProof="0" dirty="0">
                <a:ln>
                  <a:noFill/>
                </a:ln>
                <a:solidFill>
                  <a:srgbClr val="000000"/>
                </a:solidFill>
                <a:effectLst/>
                <a:uLnTx/>
                <a:uFillTx/>
                <a:latin typeface="Corbel"/>
                <a:ea typeface="+mn-ea"/>
                <a:cs typeface="+mn-cs"/>
              </a:rPr>
              <a:t>, but not the </a:t>
            </a:r>
            <a:r>
              <a:rPr kumimoji="0" lang="en-US" sz="2000" b="0" i="1" u="none" strike="noStrike" kern="1200" cap="none" spc="0" normalizeH="0" baseline="0" noProof="0" dirty="0">
                <a:ln>
                  <a:noFill/>
                </a:ln>
                <a:solidFill>
                  <a:srgbClr val="FF5050"/>
                </a:solidFill>
                <a:effectLst/>
                <a:uLnTx/>
                <a:uFillTx/>
                <a:latin typeface="Corbel"/>
                <a:ea typeface="+mn-ea"/>
                <a:cs typeface="+mn-cs"/>
              </a:rPr>
              <a:t>so what?</a:t>
            </a:r>
          </a:p>
        </p:txBody>
      </p:sp>
      <p:sp>
        <p:nvSpPr>
          <p:cNvPr id="3" name="TextBox 2">
            <a:extLst>
              <a:ext uri="{FF2B5EF4-FFF2-40B4-BE49-F238E27FC236}">
                <a16:creationId xmlns:a16="http://schemas.microsoft.com/office/drawing/2014/main" id="{327B98BA-7128-4FD3-A8D1-26CFFDA7C882}"/>
              </a:ext>
            </a:extLst>
          </p:cNvPr>
          <p:cNvSpPr txBox="1"/>
          <p:nvPr/>
        </p:nvSpPr>
        <p:spPr>
          <a:xfrm>
            <a:off x="561775" y="2887728"/>
            <a:ext cx="308023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a:ea typeface="+mn-ea"/>
                <a:cs typeface="+mn-cs"/>
              </a:rPr>
              <a:t>A </a:t>
            </a:r>
            <a:r>
              <a:rPr kumimoji="0" lang="en-US" sz="2000" b="0" i="1" u="none" strike="noStrike" kern="1200" cap="none" spc="0" normalizeH="0" baseline="0" noProof="0" dirty="0">
                <a:ln>
                  <a:noFill/>
                </a:ln>
                <a:solidFill>
                  <a:srgbClr val="0000FF"/>
                </a:solidFill>
                <a:effectLst/>
                <a:uLnTx/>
                <a:uFillTx/>
                <a:latin typeface="Corbel"/>
                <a:ea typeface="+mn-ea"/>
                <a:cs typeface="+mn-cs"/>
              </a:rPr>
              <a:t>message</a:t>
            </a:r>
            <a:r>
              <a:rPr kumimoji="0" lang="en-US" sz="2000" b="0" i="0" u="none" strike="noStrike" kern="1200" cap="none" spc="0" normalizeH="0" baseline="0" noProof="0" dirty="0">
                <a:ln>
                  <a:noFill/>
                </a:ln>
                <a:solidFill>
                  <a:srgbClr val="000000"/>
                </a:solidFill>
                <a:effectLst/>
                <a:uLnTx/>
                <a:uFillTx/>
                <a:latin typeface="Corbel"/>
                <a:ea typeface="+mn-ea"/>
                <a:cs typeface="+mn-cs"/>
              </a:rPr>
              <a:t> is information with a point, and so answers the </a:t>
            </a:r>
            <a:r>
              <a:rPr kumimoji="0" lang="en-US" sz="2000" b="0" i="1" u="none" strike="noStrike" kern="1200" cap="none" spc="0" normalizeH="0" baseline="0" noProof="0" dirty="0">
                <a:ln>
                  <a:noFill/>
                </a:ln>
                <a:solidFill>
                  <a:srgbClr val="FF5050"/>
                </a:solidFill>
                <a:effectLst/>
                <a:uLnTx/>
                <a:uFillTx/>
                <a:latin typeface="Corbel"/>
                <a:ea typeface="+mn-ea"/>
                <a:cs typeface="+mn-cs"/>
              </a:rPr>
              <a:t>so what?</a:t>
            </a:r>
          </a:p>
        </p:txBody>
      </p:sp>
      <p:grpSp>
        <p:nvGrpSpPr>
          <p:cNvPr id="4" name="Group 3">
            <a:extLst>
              <a:ext uri="{FF2B5EF4-FFF2-40B4-BE49-F238E27FC236}">
                <a16:creationId xmlns:a16="http://schemas.microsoft.com/office/drawing/2014/main" id="{08E36229-5749-4E3F-BE07-B080B34ECF0D}"/>
              </a:ext>
            </a:extLst>
          </p:cNvPr>
          <p:cNvGrpSpPr/>
          <p:nvPr/>
        </p:nvGrpSpPr>
        <p:grpSpPr>
          <a:xfrm>
            <a:off x="3605915" y="1558052"/>
            <a:ext cx="631005" cy="1068494"/>
            <a:chOff x="5364088" y="2060848"/>
            <a:chExt cx="864096" cy="1728192"/>
          </a:xfrm>
        </p:grpSpPr>
        <p:cxnSp>
          <p:nvCxnSpPr>
            <p:cNvPr id="5" name="Straight Connector 4">
              <a:extLst>
                <a:ext uri="{FF2B5EF4-FFF2-40B4-BE49-F238E27FC236}">
                  <a16:creationId xmlns:a16="http://schemas.microsoft.com/office/drawing/2014/main" id="{1A042CC5-C5D3-4494-8574-E9394AA3A08C}"/>
                </a:ext>
              </a:extLst>
            </p:cNvPr>
            <p:cNvCxnSpPr/>
            <p:nvPr/>
          </p:nvCxnSpPr>
          <p:spPr>
            <a:xfrm>
              <a:off x="5364088" y="2060848"/>
              <a:ext cx="8640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35892D4-8D23-4C52-A0E4-8600A9233886}"/>
                </a:ext>
              </a:extLst>
            </p:cNvPr>
            <p:cNvCxnSpPr/>
            <p:nvPr/>
          </p:nvCxnSpPr>
          <p:spPr>
            <a:xfrm>
              <a:off x="6228184" y="2060848"/>
              <a:ext cx="0" cy="1728192"/>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6DDA48F-EBBF-4213-B161-7A04FAEEC243}"/>
                  </a:ext>
                </a:extLst>
              </p:cNvPr>
              <p:cNvSpPr/>
              <p:nvPr/>
            </p:nvSpPr>
            <p:spPr>
              <a:xfrm>
                <a:off x="4325805" y="1488898"/>
                <a:ext cx="451264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The infrared imaging systems used in aerial surveys to determine the location of mosquito breeding pools typically operate at a wavelength of 2.11–2.29 </a:t>
                </a:r>
                <a14:m>
                  <m:oMath xmlns:m="http://schemas.openxmlformats.org/officeDocument/2006/math">
                    <m:r>
                      <m:rPr>
                        <m:sty m:val="p"/>
                      </m:rPr>
                      <a:rPr kumimoji="0" lang="en-AU" sz="1800" b="0" i="0" u="none" strike="noStrike" kern="1200" cap="none" spc="0" normalizeH="0" baseline="0" noProof="0">
                        <a:ln>
                          <a:noFill/>
                        </a:ln>
                        <a:solidFill>
                          <a:srgbClr val="008080"/>
                        </a:solidFill>
                        <a:effectLst/>
                        <a:uLnTx/>
                        <a:uFillTx/>
                        <a:latin typeface="Cambria Math" panose="02040503050406030204" pitchFamily="18" charset="0"/>
                        <a:ea typeface="+mn-ea"/>
                        <a:cs typeface="+mn-cs"/>
                      </a:rPr>
                      <m:t>μ</m:t>
                    </m:r>
                  </m:oMath>
                </a14:m>
                <a:r>
                  <a:rPr kumimoji="0" lang="en-AU" sz="1800" b="0" i="0" u="none" strike="noStrike" kern="1200" cap="none" spc="0" normalizeH="0" baseline="0" noProof="0" dirty="0">
                    <a:ln>
                      <a:noFill/>
                    </a:ln>
                    <a:solidFill>
                      <a:srgbClr val="008080"/>
                    </a:solidFill>
                    <a:effectLst/>
                    <a:uLnTx/>
                    <a:uFillTx/>
                    <a:latin typeface="Corbel"/>
                    <a:ea typeface="+mn-ea"/>
                    <a:cs typeface="+mn-cs"/>
                  </a:rPr>
                  <a:t>m (ref.).</a:t>
                </a:r>
              </a:p>
            </p:txBody>
          </p:sp>
        </mc:Choice>
        <mc:Fallback xmlns="">
          <p:sp>
            <p:nvSpPr>
              <p:cNvPr id="7" name="Rectangle 6">
                <a:extLst>
                  <a:ext uri="{FF2B5EF4-FFF2-40B4-BE49-F238E27FC236}">
                    <a16:creationId xmlns:a16="http://schemas.microsoft.com/office/drawing/2014/main" id="{C6DDA48F-EBBF-4213-B161-7A04FAEEC243}"/>
                  </a:ext>
                </a:extLst>
              </p:cNvPr>
              <p:cNvSpPr>
                <a:spLocks noRot="1" noChangeAspect="1" noMove="1" noResize="1" noEditPoints="1" noAdjustHandles="1" noChangeArrowheads="1" noChangeShapeType="1" noTextEdit="1"/>
              </p:cNvSpPr>
              <p:nvPr/>
            </p:nvSpPr>
            <p:spPr>
              <a:xfrm>
                <a:off x="4325805" y="1488898"/>
                <a:ext cx="4512640" cy="1200329"/>
              </a:xfrm>
              <a:prstGeom prst="rect">
                <a:avLst/>
              </a:prstGeom>
              <a:blipFill>
                <a:blip r:embed="rId2"/>
                <a:stretch>
                  <a:fillRect l="-1216" t="-2538" b="-710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6AC1555-931D-4F67-B73B-649333D802FE}"/>
                  </a:ext>
                </a:extLst>
              </p:cNvPr>
              <p:cNvSpPr/>
              <p:nvPr/>
            </p:nvSpPr>
            <p:spPr>
              <a:xfrm>
                <a:off x="4031411" y="2860670"/>
                <a:ext cx="4710678"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The infrared imaging systems used in aerial surveys to determine the location of mosquito breeding pools typically operate in the wavelength band of 2.11–2.29 </a:t>
                </a:r>
                <a14:m>
                  <m:oMath xmlns:m="http://schemas.openxmlformats.org/officeDocument/2006/math">
                    <m:r>
                      <m:rPr>
                        <m:sty m:val="p"/>
                      </m:rPr>
                      <a:rPr kumimoji="0" lang="en-AU" sz="1800" b="0" i="0" u="none" strike="noStrike" kern="1200" cap="none" spc="0" normalizeH="0" baseline="0" noProof="0">
                        <a:ln>
                          <a:noFill/>
                        </a:ln>
                        <a:solidFill>
                          <a:srgbClr val="008080"/>
                        </a:solidFill>
                        <a:effectLst/>
                        <a:uLnTx/>
                        <a:uFillTx/>
                        <a:latin typeface="Cambria Math" panose="02040503050406030204" pitchFamily="18" charset="0"/>
                        <a:ea typeface="+mn-ea"/>
                        <a:cs typeface="+mn-cs"/>
                      </a:rPr>
                      <m:t>μ</m:t>
                    </m:r>
                  </m:oMath>
                </a14:m>
                <a:r>
                  <a:rPr kumimoji="0" lang="en-AU" sz="1800" b="0" i="0" u="none" strike="noStrike" kern="1200" cap="none" spc="0" normalizeH="0" baseline="0" noProof="0" dirty="0">
                    <a:ln>
                      <a:noFill/>
                    </a:ln>
                    <a:solidFill>
                      <a:srgbClr val="008080"/>
                    </a:solidFill>
                    <a:effectLst/>
                    <a:uLnTx/>
                    <a:uFillTx/>
                    <a:latin typeface="Corbel"/>
                    <a:ea typeface="+mn-ea"/>
                    <a:cs typeface="+mn-cs"/>
                  </a:rPr>
                  <a:t>m (ref.), </a:t>
                </a:r>
                <a:r>
                  <a:rPr kumimoji="0" lang="en-AU" sz="1800" b="0" i="0" u="none" strike="noStrike" kern="1200" cap="none" spc="0" normalizeH="0" baseline="0" noProof="0" dirty="0">
                    <a:ln>
                      <a:noFill/>
                    </a:ln>
                    <a:solidFill>
                      <a:srgbClr val="FF5050"/>
                    </a:solidFill>
                    <a:effectLst/>
                    <a:uLnTx/>
                    <a:uFillTx/>
                    <a:latin typeface="Corbel"/>
                    <a:ea typeface="+mn-ea"/>
                    <a:cs typeface="+mn-cs"/>
                  </a:rPr>
                  <a:t>and this is a significant limitation because canopy is opaque at these wavelengths</a:t>
                </a:r>
                <a:r>
                  <a:rPr kumimoji="0" lang="en-AU" sz="1800" b="0" i="0" u="none" strike="noStrike" kern="1200" cap="none" spc="0" normalizeH="0" baseline="0" noProof="0" dirty="0">
                    <a:ln>
                      <a:noFill/>
                    </a:ln>
                    <a:solidFill>
                      <a:srgbClr val="008080"/>
                    </a:solidFill>
                    <a:effectLst/>
                    <a:uLnTx/>
                    <a:uFillTx/>
                    <a:latin typeface="Corbel"/>
                    <a:ea typeface="+mn-ea"/>
                    <a:cs typeface="+mn-cs"/>
                  </a:rPr>
                  <a:t> (refs.).</a:t>
                </a:r>
              </a:p>
            </p:txBody>
          </p:sp>
        </mc:Choice>
        <mc:Fallback xmlns="">
          <p:sp>
            <p:nvSpPr>
              <p:cNvPr id="8" name="Rectangle 7">
                <a:extLst>
                  <a:ext uri="{FF2B5EF4-FFF2-40B4-BE49-F238E27FC236}">
                    <a16:creationId xmlns:a16="http://schemas.microsoft.com/office/drawing/2014/main" id="{26AC1555-931D-4F67-B73B-649333D802FE}"/>
                  </a:ext>
                </a:extLst>
              </p:cNvPr>
              <p:cNvSpPr>
                <a:spLocks noRot="1" noChangeAspect="1" noMove="1" noResize="1" noEditPoints="1" noAdjustHandles="1" noChangeArrowheads="1" noChangeShapeType="1" noTextEdit="1"/>
              </p:cNvSpPr>
              <p:nvPr/>
            </p:nvSpPr>
            <p:spPr>
              <a:xfrm>
                <a:off x="4031411" y="2860670"/>
                <a:ext cx="4710678" cy="1754326"/>
              </a:xfrm>
              <a:prstGeom prst="rect">
                <a:avLst/>
              </a:prstGeom>
              <a:blipFill>
                <a:blip r:embed="rId3"/>
                <a:stretch>
                  <a:fillRect l="-1035" t="-1736" b="-4514"/>
                </a:stretch>
              </a:blipFill>
            </p:spPr>
            <p:txBody>
              <a:bodyPr/>
              <a:lstStyle/>
              <a:p>
                <a:r>
                  <a:rPr lang="en-AU">
                    <a:noFill/>
                  </a:rPr>
                  <a:t> </a:t>
                </a:r>
              </a:p>
            </p:txBody>
          </p:sp>
        </mc:Fallback>
      </mc:AlternateContent>
      <p:grpSp>
        <p:nvGrpSpPr>
          <p:cNvPr id="9" name="Group 8">
            <a:extLst>
              <a:ext uri="{FF2B5EF4-FFF2-40B4-BE49-F238E27FC236}">
                <a16:creationId xmlns:a16="http://schemas.microsoft.com/office/drawing/2014/main" id="{D8BBD7F7-99A8-473D-AA8D-391BE3D99E93}"/>
              </a:ext>
            </a:extLst>
          </p:cNvPr>
          <p:cNvGrpSpPr/>
          <p:nvPr/>
        </p:nvGrpSpPr>
        <p:grpSpPr>
          <a:xfrm>
            <a:off x="3398738" y="2887728"/>
            <a:ext cx="542587" cy="1600503"/>
            <a:chOff x="5364088" y="1681737"/>
            <a:chExt cx="864096" cy="2962636"/>
          </a:xfrm>
        </p:grpSpPr>
        <p:cxnSp>
          <p:nvCxnSpPr>
            <p:cNvPr id="10" name="Straight Connector 9">
              <a:extLst>
                <a:ext uri="{FF2B5EF4-FFF2-40B4-BE49-F238E27FC236}">
                  <a16:creationId xmlns:a16="http://schemas.microsoft.com/office/drawing/2014/main" id="{15C09518-9A74-4872-B439-C49608D6B633}"/>
                </a:ext>
              </a:extLst>
            </p:cNvPr>
            <p:cNvCxnSpPr/>
            <p:nvPr/>
          </p:nvCxnSpPr>
          <p:spPr>
            <a:xfrm>
              <a:off x="5364088" y="2060848"/>
              <a:ext cx="8640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B31392-03B4-4854-A344-97F9A1F717C7}"/>
                </a:ext>
              </a:extLst>
            </p:cNvPr>
            <p:cNvCxnSpPr>
              <a:cxnSpLocks/>
            </p:cNvCxnSpPr>
            <p:nvPr/>
          </p:nvCxnSpPr>
          <p:spPr>
            <a:xfrm>
              <a:off x="6228184" y="1681737"/>
              <a:ext cx="0" cy="2962636"/>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EE8A2AB-0368-41F6-9190-D91B739AD804}"/>
              </a:ext>
            </a:extLst>
          </p:cNvPr>
          <p:cNvSpPr txBox="1"/>
          <p:nvPr/>
        </p:nvSpPr>
        <p:spPr>
          <a:xfrm>
            <a:off x="561776" y="4536401"/>
            <a:ext cx="2770269"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rbel"/>
                <a:ea typeface="+mn-ea"/>
                <a:cs typeface="+mn-cs"/>
              </a:rPr>
              <a:t>An </a:t>
            </a:r>
            <a:r>
              <a:rPr kumimoji="0" lang="en-US" sz="2000" b="0" i="1" u="none" strike="noStrike" kern="1200" cap="none" spc="0" normalizeH="0" baseline="0" noProof="0" dirty="0">
                <a:ln>
                  <a:noFill/>
                </a:ln>
                <a:solidFill>
                  <a:srgbClr val="0000FF"/>
                </a:solidFill>
                <a:effectLst/>
                <a:uLnTx/>
                <a:uFillTx/>
                <a:latin typeface="Corbel"/>
                <a:ea typeface="+mn-ea"/>
                <a:cs typeface="+mn-cs"/>
              </a:rPr>
              <a:t>argument</a:t>
            </a:r>
            <a:r>
              <a:rPr kumimoji="0" lang="en-US" sz="2000" b="0" i="0" u="none" strike="noStrike" kern="1200" cap="none" spc="0" normalizeH="0" baseline="0" noProof="0" dirty="0">
                <a:ln>
                  <a:noFill/>
                </a:ln>
                <a:solidFill>
                  <a:srgbClr val="000000"/>
                </a:solidFill>
                <a:effectLst/>
                <a:uLnTx/>
                <a:uFillTx/>
                <a:latin typeface="Corbel"/>
                <a:ea typeface="+mn-ea"/>
                <a:cs typeface="+mn-cs"/>
              </a:rPr>
              <a:t> aims to convince, and so also answers </a:t>
            </a:r>
            <a:r>
              <a:rPr kumimoji="0" lang="en-US" sz="2000" b="0" i="1" u="none" strike="noStrike" kern="1200" cap="none" spc="0" normalizeH="0" baseline="0" noProof="0" dirty="0">
                <a:ln>
                  <a:noFill/>
                </a:ln>
                <a:solidFill>
                  <a:srgbClr val="FF5050"/>
                </a:solidFill>
                <a:effectLst/>
                <a:uLnTx/>
                <a:uFillTx/>
                <a:latin typeface="Corbel"/>
                <a:ea typeface="+mn-ea"/>
                <a:cs typeface="+mn-cs"/>
              </a:rPr>
              <a:t>why?</a:t>
            </a:r>
          </a:p>
        </p:txBody>
      </p:sp>
      <p:grpSp>
        <p:nvGrpSpPr>
          <p:cNvPr id="13" name="Group 12">
            <a:extLst>
              <a:ext uri="{FF2B5EF4-FFF2-40B4-BE49-F238E27FC236}">
                <a16:creationId xmlns:a16="http://schemas.microsoft.com/office/drawing/2014/main" id="{25DB927F-9EF8-41E6-A350-32A1806E9987}"/>
              </a:ext>
            </a:extLst>
          </p:cNvPr>
          <p:cNvGrpSpPr/>
          <p:nvPr/>
        </p:nvGrpSpPr>
        <p:grpSpPr>
          <a:xfrm>
            <a:off x="2967519" y="4875604"/>
            <a:ext cx="1276345" cy="1587027"/>
            <a:chOff x="5368940" y="2264151"/>
            <a:chExt cx="864096" cy="1353364"/>
          </a:xfrm>
        </p:grpSpPr>
        <p:cxnSp>
          <p:nvCxnSpPr>
            <p:cNvPr id="14" name="Straight Connector 13">
              <a:extLst>
                <a:ext uri="{FF2B5EF4-FFF2-40B4-BE49-F238E27FC236}">
                  <a16:creationId xmlns:a16="http://schemas.microsoft.com/office/drawing/2014/main" id="{B6C42CED-B06E-430F-B3CA-6584F1F5BFEA}"/>
                </a:ext>
              </a:extLst>
            </p:cNvPr>
            <p:cNvCxnSpPr/>
            <p:nvPr/>
          </p:nvCxnSpPr>
          <p:spPr>
            <a:xfrm>
              <a:off x="5368940" y="2264151"/>
              <a:ext cx="8640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243DC3-E405-4271-8F1B-667BD88BEF96}"/>
                </a:ext>
              </a:extLst>
            </p:cNvPr>
            <p:cNvCxnSpPr>
              <a:cxnSpLocks/>
            </p:cNvCxnSpPr>
            <p:nvPr/>
          </p:nvCxnSpPr>
          <p:spPr>
            <a:xfrm>
              <a:off x="6228184" y="2264151"/>
              <a:ext cx="0" cy="1353364"/>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EE98A394-675D-41D4-BEF0-3B163112E474}"/>
              </a:ext>
            </a:extLst>
          </p:cNvPr>
          <p:cNvSpPr/>
          <p:nvPr/>
        </p:nvSpPr>
        <p:spPr>
          <a:xfrm>
            <a:off x="4336531" y="4812311"/>
            <a:ext cx="4415086"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sng" strike="noStrike" kern="1200" cap="none" spc="0" normalizeH="0" baseline="0" noProof="0" dirty="0">
                <a:ln>
                  <a:noFill/>
                </a:ln>
                <a:solidFill>
                  <a:srgbClr val="FF5050"/>
                </a:solidFill>
                <a:effectLst/>
                <a:uLnTx/>
                <a:uFillTx/>
                <a:latin typeface="Corbel"/>
                <a:ea typeface="+mn-ea"/>
                <a:cs typeface="+mn-cs"/>
              </a:rPr>
              <a:t>As</a:t>
            </a:r>
            <a:r>
              <a:rPr kumimoji="0" lang="en-AU" sz="1800" b="0" i="0" u="none" strike="noStrike" kern="1200" cap="none" spc="0" normalizeH="0" baseline="0" noProof="0" dirty="0">
                <a:ln>
                  <a:noFill/>
                </a:ln>
                <a:solidFill>
                  <a:srgbClr val="FF5050"/>
                </a:solidFill>
                <a:effectLst/>
                <a:uLnTx/>
                <a:uFillTx/>
                <a:latin typeface="Corbel"/>
                <a:ea typeface="+mn-ea"/>
                <a:cs typeface="+mn-cs"/>
              </a:rPr>
              <a:t> canopy is opaque </a:t>
            </a:r>
            <a:r>
              <a:rPr kumimoji="0" lang="en-AU" sz="1800" b="0" i="0" u="none" strike="noStrike" kern="1200" cap="none" spc="0" normalizeH="0" baseline="0" noProof="0" dirty="0">
                <a:ln>
                  <a:noFill/>
                </a:ln>
                <a:solidFill>
                  <a:srgbClr val="008080"/>
                </a:solidFill>
                <a:effectLst/>
                <a:uLnTx/>
                <a:uFillTx/>
                <a:latin typeface="Corbel"/>
                <a:ea typeface="+mn-ea"/>
                <a:cs typeface="+mn-cs"/>
              </a:rPr>
              <a:t>at the operating wavelength of infrared imaging systems (…),</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3333FF"/>
                </a:solidFill>
                <a:effectLst/>
                <a:uLnTx/>
                <a:uFillTx/>
                <a:latin typeface="Corbel"/>
                <a:ea typeface="+mn-ea"/>
                <a:cs typeface="+mn-cs"/>
              </a:rPr>
              <a:t>such systems can only indirectly determine the location of mosquito breeding pools by measuring canopy attributes (ref.), </a:t>
            </a:r>
            <a:r>
              <a:rPr kumimoji="0" lang="en-AU" sz="1800" b="0" i="0" u="none" strike="noStrike" kern="1200" cap="none" spc="0" normalizeH="0" baseline="0" noProof="0" dirty="0">
                <a:ln>
                  <a:noFill/>
                </a:ln>
                <a:solidFill>
                  <a:srgbClr val="FF5050"/>
                </a:solidFill>
                <a:effectLst/>
                <a:uLnTx/>
                <a:uFillTx/>
                <a:latin typeface="Corbel"/>
                <a:ea typeface="+mn-ea"/>
                <a:cs typeface="+mn-cs"/>
              </a:rPr>
              <a:t>and this is a significant limitation. </a:t>
            </a:r>
          </a:p>
        </p:txBody>
      </p:sp>
      <p:sp>
        <p:nvSpPr>
          <p:cNvPr id="17" name="TextBox 16">
            <a:extLst>
              <a:ext uri="{FF2B5EF4-FFF2-40B4-BE49-F238E27FC236}">
                <a16:creationId xmlns:a16="http://schemas.microsoft.com/office/drawing/2014/main" id="{1AF914B2-5A2E-40A6-87BE-38BC555BB1AC}"/>
              </a:ext>
            </a:extLst>
          </p:cNvPr>
          <p:cNvSpPr txBox="1"/>
          <p:nvPr/>
        </p:nvSpPr>
        <p:spPr>
          <a:xfrm>
            <a:off x="89697" y="154299"/>
            <a:ext cx="8698934"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90033"/>
                </a:solidFill>
                <a:effectLst/>
                <a:uLnTx/>
                <a:uFillTx/>
                <a:latin typeface="Corbel"/>
                <a:ea typeface="+mn-ea"/>
                <a:cs typeface="+mn-cs"/>
              </a:rPr>
              <a:t>Good writing is </a:t>
            </a:r>
            <a:r>
              <a:rPr kumimoji="0" lang="en-US" sz="2400" b="0" i="1" u="none" strike="noStrike" kern="1200" cap="none" spc="0" normalizeH="0" baseline="0" noProof="0" dirty="0">
                <a:ln>
                  <a:noFill/>
                </a:ln>
                <a:solidFill>
                  <a:srgbClr val="3366CC"/>
                </a:solidFill>
                <a:effectLst/>
                <a:uLnTx/>
                <a:uFillTx/>
                <a:latin typeface="Corbel"/>
                <a:ea typeface="+mn-ea"/>
                <a:cs typeface="+mn-cs"/>
              </a:rPr>
              <a:t>convincing</a:t>
            </a:r>
            <a:r>
              <a:rPr kumimoji="0" lang="en-US" sz="2400" b="0" i="0" u="none" strike="noStrike" kern="1200" cap="none" spc="0" normalizeH="0" baseline="0" noProof="0" dirty="0">
                <a:ln>
                  <a:noFill/>
                </a:ln>
                <a:solidFill>
                  <a:srgbClr val="990033"/>
                </a:solidFill>
                <a:effectLst/>
                <a:uLnTx/>
                <a:uFillTx/>
                <a:latin typeface="Corbel"/>
                <a:ea typeface="+mn-ea"/>
                <a:cs typeface="+mn-cs"/>
              </a:rPr>
              <a:t>, and so consists of </a:t>
            </a:r>
            <a:r>
              <a:rPr kumimoji="0" lang="en-US" sz="2400" b="0" i="1" u="none" strike="noStrike" kern="1200" cap="none" spc="0" normalizeH="0" baseline="0" noProof="0" dirty="0">
                <a:ln>
                  <a:noFill/>
                </a:ln>
                <a:solidFill>
                  <a:srgbClr val="3366CC"/>
                </a:solidFill>
                <a:effectLst/>
                <a:uLnTx/>
                <a:uFillTx/>
                <a:latin typeface="Corbel"/>
                <a:ea typeface="+mn-ea"/>
                <a:cs typeface="+mn-cs"/>
              </a:rPr>
              <a:t>arguments</a:t>
            </a:r>
            <a:r>
              <a:rPr kumimoji="0" lang="en-US" sz="2400" b="0" i="0" u="none" strike="noStrike" kern="1200" cap="none" spc="0" normalizeH="0" baseline="0" noProof="0" dirty="0">
                <a:ln>
                  <a:noFill/>
                </a:ln>
                <a:solidFill>
                  <a:srgbClr val="990033"/>
                </a:solidFill>
                <a:effectLst/>
                <a:uLnTx/>
                <a:uFillTx/>
                <a:latin typeface="Corbel"/>
                <a:ea typeface="+mn-ea"/>
                <a:cs typeface="+mn-cs"/>
              </a:rPr>
              <a:t>.</a:t>
            </a:r>
            <a:endParaRPr kumimoji="0" lang="en-AU" sz="2400" b="0" i="0" u="none" strike="noStrike" kern="1200" cap="none" spc="0" normalizeH="0" baseline="0" noProof="0" dirty="0">
              <a:ln>
                <a:noFill/>
              </a:ln>
              <a:solidFill>
                <a:srgbClr val="990033"/>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a:ea typeface="+mn-ea"/>
                <a:cs typeface="+mn-cs"/>
              </a:rPr>
              <a:t>Think: you are presenting the case for the prosecution in a court of law.</a:t>
            </a:r>
            <a:endParaRPr kumimoji="0" lang="en-AU" sz="1600" b="0" i="0" u="none" strike="noStrike" kern="1200" cap="none" spc="0" normalizeH="0" baseline="0" noProof="0" dirty="0">
              <a:ln>
                <a:noFill/>
              </a:ln>
              <a:solidFill>
                <a:prstClr val="white">
                  <a:lumMod val="50000"/>
                </a:prstClr>
              </a:solidFill>
              <a:effectLst/>
              <a:uLnTx/>
              <a:uFillTx/>
              <a:latin typeface="Corbel"/>
              <a:ea typeface="+mn-ea"/>
              <a:cs typeface="+mn-cs"/>
            </a:endParaRPr>
          </a:p>
        </p:txBody>
      </p:sp>
      <p:pic>
        <p:nvPicPr>
          <p:cNvPr id="18" name="Picture 17" descr="MCj02121590000[1]">
            <a:extLst>
              <a:ext uri="{FF2B5EF4-FFF2-40B4-BE49-F238E27FC236}">
                <a16:creationId xmlns:a16="http://schemas.microsoft.com/office/drawing/2014/main" id="{0037CE91-E3E3-4D55-A899-68F920DCE1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836" y="98183"/>
            <a:ext cx="1265494" cy="139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69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2"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2837C-C4DC-47D4-A79F-544140EF5632}"/>
              </a:ext>
            </a:extLst>
          </p:cNvPr>
          <p:cNvPicPr>
            <a:picLocks noChangeAspect="1"/>
          </p:cNvPicPr>
          <p:nvPr/>
        </p:nvPicPr>
        <p:blipFill rotWithShape="1">
          <a:blip r:embed="rId2"/>
          <a:srcRect l="2118" t="5037" r="2118"/>
          <a:stretch/>
        </p:blipFill>
        <p:spPr>
          <a:xfrm>
            <a:off x="650675" y="215160"/>
            <a:ext cx="7160970" cy="6512560"/>
          </a:xfrm>
          <a:prstGeom prst="rect">
            <a:avLst/>
          </a:prstGeom>
        </p:spPr>
      </p:pic>
      <p:sp>
        <p:nvSpPr>
          <p:cNvPr id="3" name="TextBox 2">
            <a:extLst>
              <a:ext uri="{FF2B5EF4-FFF2-40B4-BE49-F238E27FC236}">
                <a16:creationId xmlns:a16="http://schemas.microsoft.com/office/drawing/2014/main" id="{B2B2ED87-A596-48FB-92AE-C3792E207764}"/>
              </a:ext>
            </a:extLst>
          </p:cNvPr>
          <p:cNvSpPr txBox="1"/>
          <p:nvPr/>
        </p:nvSpPr>
        <p:spPr>
          <a:xfrm>
            <a:off x="75763" y="0"/>
            <a:ext cx="2347432"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990033"/>
                </a:solidFill>
                <a:effectLst/>
                <a:uLnTx/>
                <a:uFillTx/>
                <a:latin typeface="Corbel"/>
                <a:ea typeface="+mn-ea"/>
                <a:cs typeface="+mn-cs"/>
              </a:rPr>
              <a:t>Argument maps help you understand the nature and structure of arguments.</a:t>
            </a:r>
          </a:p>
        </p:txBody>
      </p:sp>
      <p:sp>
        <p:nvSpPr>
          <p:cNvPr id="4" name="TextBox 3">
            <a:extLst>
              <a:ext uri="{FF2B5EF4-FFF2-40B4-BE49-F238E27FC236}">
                <a16:creationId xmlns:a16="http://schemas.microsoft.com/office/drawing/2014/main" id="{041BF222-0588-4C17-A85C-B3560141DD76}"/>
              </a:ext>
            </a:extLst>
          </p:cNvPr>
          <p:cNvSpPr txBox="1"/>
          <p:nvPr/>
        </p:nvSpPr>
        <p:spPr>
          <a:xfrm>
            <a:off x="147273" y="4443985"/>
            <a:ext cx="11016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So what?</a:t>
            </a:r>
          </a:p>
        </p:txBody>
      </p:sp>
      <p:cxnSp>
        <p:nvCxnSpPr>
          <p:cNvPr id="5" name="Straight Arrow Connector 4">
            <a:extLst>
              <a:ext uri="{FF2B5EF4-FFF2-40B4-BE49-F238E27FC236}">
                <a16:creationId xmlns:a16="http://schemas.microsoft.com/office/drawing/2014/main" id="{AD642915-1182-4A28-BAA3-9F3FDBDDD405}"/>
              </a:ext>
            </a:extLst>
          </p:cNvPr>
          <p:cNvCxnSpPr>
            <a:cxnSpLocks/>
            <a:stCxn id="4" idx="0"/>
          </p:cNvCxnSpPr>
          <p:nvPr/>
        </p:nvCxnSpPr>
        <p:spPr>
          <a:xfrm flipV="1">
            <a:off x="698117" y="4074653"/>
            <a:ext cx="502495" cy="3693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C91A2C-A09A-45B3-AA4A-73DA9A064819}"/>
              </a:ext>
            </a:extLst>
          </p:cNvPr>
          <p:cNvSpPr txBox="1"/>
          <p:nvPr/>
        </p:nvSpPr>
        <p:spPr>
          <a:xfrm>
            <a:off x="1443898" y="4816933"/>
            <a:ext cx="2677099"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Sounds problematic, but why should we be so concerned about this?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What other evidence could strengthen the claim?</a:t>
            </a:r>
          </a:p>
        </p:txBody>
      </p:sp>
      <p:cxnSp>
        <p:nvCxnSpPr>
          <p:cNvPr id="7" name="Straight Arrow Connector 6">
            <a:extLst>
              <a:ext uri="{FF2B5EF4-FFF2-40B4-BE49-F238E27FC236}">
                <a16:creationId xmlns:a16="http://schemas.microsoft.com/office/drawing/2014/main" id="{110117DF-E43D-47EC-91F6-D86ECD2DDA4B}"/>
              </a:ext>
            </a:extLst>
          </p:cNvPr>
          <p:cNvCxnSpPr>
            <a:cxnSpLocks/>
          </p:cNvCxnSpPr>
          <p:nvPr/>
        </p:nvCxnSpPr>
        <p:spPr>
          <a:xfrm flipV="1">
            <a:off x="3129480" y="3741169"/>
            <a:ext cx="445305" cy="107214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392460-E8F8-43FA-9688-DAD488C6A77B}"/>
              </a:ext>
            </a:extLst>
          </p:cNvPr>
          <p:cNvSpPr/>
          <p:nvPr/>
        </p:nvSpPr>
        <p:spPr>
          <a:xfrm>
            <a:off x="865118" y="2802319"/>
            <a:ext cx="400627" cy="237598"/>
          </a:xfrm>
          <a:prstGeom prst="rect">
            <a:avLst/>
          </a:prstGeom>
          <a:solidFill>
            <a:srgbClr val="00CC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2DF1AEA-47D7-41F6-90E5-2631E3E86450}"/>
              </a:ext>
            </a:extLst>
          </p:cNvPr>
          <p:cNvSpPr/>
          <p:nvPr/>
        </p:nvSpPr>
        <p:spPr>
          <a:xfrm>
            <a:off x="848970" y="3103374"/>
            <a:ext cx="1932593" cy="851530"/>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C194FC8-0173-42D6-9B3A-2E0891D55D7D}"/>
              </a:ext>
            </a:extLst>
          </p:cNvPr>
          <p:cNvSpPr/>
          <p:nvPr/>
        </p:nvSpPr>
        <p:spPr>
          <a:xfrm>
            <a:off x="3120340" y="2839605"/>
            <a:ext cx="1561135" cy="54931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1F8E55E-B9FC-4C4A-AAC5-B02A341C5B75}"/>
              </a:ext>
            </a:extLst>
          </p:cNvPr>
          <p:cNvSpPr/>
          <p:nvPr/>
        </p:nvSpPr>
        <p:spPr>
          <a:xfrm>
            <a:off x="5043299" y="3171450"/>
            <a:ext cx="2250186" cy="783454"/>
          </a:xfrm>
          <a:prstGeom prst="rect">
            <a:avLst/>
          </a:prstGeom>
          <a:solidFill>
            <a:srgbClr val="0066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66CC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70C667D-B6EC-45B2-BEFF-FED15DCB06D8}"/>
              </a:ext>
            </a:extLst>
          </p:cNvPr>
          <p:cNvSpPr/>
          <p:nvPr/>
        </p:nvSpPr>
        <p:spPr>
          <a:xfrm>
            <a:off x="3136123" y="3434323"/>
            <a:ext cx="1561134" cy="237598"/>
          </a:xfrm>
          <a:prstGeom prst="rect">
            <a:avLst/>
          </a:prstGeom>
          <a:solidFill>
            <a:schemeClr val="accent6">
              <a:lumMod val="25000"/>
              <a:lumOff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70CDA39-08B7-4E56-891C-211D3B3A389F}"/>
              </a:ext>
            </a:extLst>
          </p:cNvPr>
          <p:cNvSpPr/>
          <p:nvPr/>
        </p:nvSpPr>
        <p:spPr>
          <a:xfrm>
            <a:off x="2470337" y="470738"/>
            <a:ext cx="3220433" cy="760140"/>
          </a:xfrm>
          <a:prstGeom prst="rect">
            <a:avLst/>
          </a:prstGeom>
          <a:solidFill>
            <a:srgbClr val="00CC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D972C27-DE10-482E-80CC-1C20F55E55EF}"/>
              </a:ext>
            </a:extLst>
          </p:cNvPr>
          <p:cNvSpPr/>
          <p:nvPr/>
        </p:nvSpPr>
        <p:spPr>
          <a:xfrm>
            <a:off x="2470336" y="1319638"/>
            <a:ext cx="2516829" cy="265982"/>
          </a:xfrm>
          <a:prstGeom prst="rect">
            <a:avLst/>
          </a:prstGeom>
          <a:solidFill>
            <a:srgbClr val="0066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66CC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4F6307-D93B-42AF-B33B-4F0B3A6F9088}"/>
              </a:ext>
            </a:extLst>
          </p:cNvPr>
          <p:cNvSpPr/>
          <p:nvPr/>
        </p:nvSpPr>
        <p:spPr>
          <a:xfrm>
            <a:off x="5020251" y="2829746"/>
            <a:ext cx="1884772" cy="319992"/>
          </a:xfrm>
          <a:prstGeom prst="rect">
            <a:avLst/>
          </a:prstGeom>
          <a:solidFill>
            <a:schemeClr val="accent6">
              <a:lumMod val="25000"/>
              <a:lumOff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9FB65D2-8471-4613-B340-0715C9792A40}"/>
              </a:ext>
            </a:extLst>
          </p:cNvPr>
          <p:cNvSpPr txBox="1"/>
          <p:nvPr/>
        </p:nvSpPr>
        <p:spPr>
          <a:xfrm>
            <a:off x="865117" y="1799542"/>
            <a:ext cx="22105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Grounds (evidence)</a:t>
            </a:r>
          </a:p>
        </p:txBody>
      </p:sp>
      <p:cxnSp>
        <p:nvCxnSpPr>
          <p:cNvPr id="17" name="Straight Arrow Connector 16">
            <a:extLst>
              <a:ext uri="{FF2B5EF4-FFF2-40B4-BE49-F238E27FC236}">
                <a16:creationId xmlns:a16="http://schemas.microsoft.com/office/drawing/2014/main" id="{546D3F21-D95D-49FB-B709-5F8B53FB05AA}"/>
              </a:ext>
            </a:extLst>
          </p:cNvPr>
          <p:cNvCxnSpPr>
            <a:cxnSpLocks/>
            <a:stCxn id="16" idx="2"/>
          </p:cNvCxnSpPr>
          <p:nvPr/>
        </p:nvCxnSpPr>
        <p:spPr>
          <a:xfrm flipH="1">
            <a:off x="1436310" y="2168875"/>
            <a:ext cx="534100" cy="577395"/>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986EA8-3043-4A23-A3C0-595963213891}"/>
              </a:ext>
            </a:extLst>
          </p:cNvPr>
          <p:cNvSpPr txBox="1"/>
          <p:nvPr/>
        </p:nvSpPr>
        <p:spPr>
          <a:xfrm>
            <a:off x="5042982" y="1827183"/>
            <a:ext cx="23292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Warrants (reasons)</a:t>
            </a:r>
          </a:p>
        </p:txBody>
      </p:sp>
      <p:cxnSp>
        <p:nvCxnSpPr>
          <p:cNvPr id="19" name="Straight Arrow Connector 18">
            <a:extLst>
              <a:ext uri="{FF2B5EF4-FFF2-40B4-BE49-F238E27FC236}">
                <a16:creationId xmlns:a16="http://schemas.microsoft.com/office/drawing/2014/main" id="{25831E6A-33EE-4738-9ADC-01D2B9198572}"/>
              </a:ext>
            </a:extLst>
          </p:cNvPr>
          <p:cNvCxnSpPr>
            <a:cxnSpLocks/>
          </p:cNvCxnSpPr>
          <p:nvPr/>
        </p:nvCxnSpPr>
        <p:spPr>
          <a:xfrm flipH="1">
            <a:off x="4780170" y="2208954"/>
            <a:ext cx="684139" cy="475590"/>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93703-36B4-4619-8516-BA87F6A00FD0}"/>
              </a:ext>
            </a:extLst>
          </p:cNvPr>
          <p:cNvCxnSpPr>
            <a:cxnSpLocks/>
          </p:cNvCxnSpPr>
          <p:nvPr/>
        </p:nvCxnSpPr>
        <p:spPr>
          <a:xfrm flipH="1">
            <a:off x="5170045" y="2196515"/>
            <a:ext cx="294262" cy="2616802"/>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DCDF5AB-C68A-4870-96EF-A106DD029311}"/>
              </a:ext>
            </a:extLst>
          </p:cNvPr>
          <p:cNvSpPr/>
          <p:nvPr/>
        </p:nvSpPr>
        <p:spPr>
          <a:xfrm>
            <a:off x="3075703" y="2765152"/>
            <a:ext cx="1681974" cy="105662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405C622D-33C1-493E-84FD-FE91548CDCDF}"/>
              </a:ext>
            </a:extLst>
          </p:cNvPr>
          <p:cNvSpPr/>
          <p:nvPr/>
        </p:nvSpPr>
        <p:spPr>
          <a:xfrm>
            <a:off x="5027516" y="2769715"/>
            <a:ext cx="2329276" cy="120515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E8314C82-AF9E-46BF-B328-09C7418990B8}"/>
              </a:ext>
            </a:extLst>
          </p:cNvPr>
          <p:cNvSpPr/>
          <p:nvPr/>
        </p:nvSpPr>
        <p:spPr>
          <a:xfrm>
            <a:off x="4681475" y="5140053"/>
            <a:ext cx="2987931" cy="120515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24" name="TextBox 23">
            <a:extLst>
              <a:ext uri="{FF2B5EF4-FFF2-40B4-BE49-F238E27FC236}">
                <a16:creationId xmlns:a16="http://schemas.microsoft.com/office/drawing/2014/main" id="{55506B0F-EC7F-44AA-B5F5-D0DB2BE553B8}"/>
              </a:ext>
            </a:extLst>
          </p:cNvPr>
          <p:cNvSpPr txBox="1"/>
          <p:nvPr/>
        </p:nvSpPr>
        <p:spPr>
          <a:xfrm>
            <a:off x="5771078" y="1267963"/>
            <a:ext cx="7946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Why?</a:t>
            </a:r>
          </a:p>
        </p:txBody>
      </p:sp>
      <p:sp>
        <p:nvSpPr>
          <p:cNvPr id="25" name="Rectangle 24">
            <a:extLst>
              <a:ext uri="{FF2B5EF4-FFF2-40B4-BE49-F238E27FC236}">
                <a16:creationId xmlns:a16="http://schemas.microsoft.com/office/drawing/2014/main" id="{FC638A18-4AAC-4CFA-BB4D-3C8559F6CA5B}"/>
              </a:ext>
            </a:extLst>
          </p:cNvPr>
          <p:cNvSpPr/>
          <p:nvPr/>
        </p:nvSpPr>
        <p:spPr>
          <a:xfrm>
            <a:off x="809504" y="2760458"/>
            <a:ext cx="2041344" cy="126468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6" name="TextBox 25">
            <a:extLst>
              <a:ext uri="{FF2B5EF4-FFF2-40B4-BE49-F238E27FC236}">
                <a16:creationId xmlns:a16="http://schemas.microsoft.com/office/drawing/2014/main" id="{33BF48F8-7129-4F75-BDB0-2D0BE5A935A1}"/>
              </a:ext>
            </a:extLst>
          </p:cNvPr>
          <p:cNvSpPr txBox="1"/>
          <p:nvPr/>
        </p:nvSpPr>
        <p:spPr>
          <a:xfrm>
            <a:off x="3700290" y="6437545"/>
            <a:ext cx="504368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Map created with </a:t>
            </a:r>
            <a:r>
              <a:rPr kumimoji="0" lang="en-AU" sz="1600" b="0" i="0" u="none" strike="noStrike" kern="1200" cap="none" spc="0" normalizeH="0" baseline="0" noProof="0" dirty="0" err="1">
                <a:ln>
                  <a:noFill/>
                </a:ln>
                <a:solidFill>
                  <a:srgbClr val="008080"/>
                </a:solidFill>
                <a:effectLst/>
                <a:uLnTx/>
                <a:uFillTx/>
                <a:latin typeface="Corbel"/>
                <a:ea typeface="+mn-ea"/>
                <a:cs typeface="+mn-cs"/>
              </a:rPr>
              <a:t>MindMup’s</a:t>
            </a:r>
            <a:r>
              <a:rPr kumimoji="0" lang="en-AU" sz="1600" b="0" i="0" u="none" strike="noStrike" kern="1200" cap="none" spc="0" normalizeH="0" baseline="0" noProof="0" dirty="0">
                <a:ln>
                  <a:noFill/>
                </a:ln>
                <a:solidFill>
                  <a:srgbClr val="008080"/>
                </a:solidFill>
                <a:effectLst/>
                <a:uLnTx/>
                <a:uFillTx/>
                <a:latin typeface="Corbel"/>
                <a:ea typeface="+mn-ea"/>
                <a:cs typeface="+mn-cs"/>
              </a:rPr>
              <a:t> argument visualisation tool.</a:t>
            </a:r>
          </a:p>
        </p:txBody>
      </p:sp>
      <p:sp>
        <p:nvSpPr>
          <p:cNvPr id="27" name="TextBox 26">
            <a:extLst>
              <a:ext uri="{FF2B5EF4-FFF2-40B4-BE49-F238E27FC236}">
                <a16:creationId xmlns:a16="http://schemas.microsoft.com/office/drawing/2014/main" id="{3FCFE92B-F5EC-44D5-8027-EF6FAAE7C988}"/>
              </a:ext>
            </a:extLst>
          </p:cNvPr>
          <p:cNvSpPr txBox="1"/>
          <p:nvPr/>
        </p:nvSpPr>
        <p:spPr>
          <a:xfrm>
            <a:off x="5958350" y="196428"/>
            <a:ext cx="125101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Overarching claim</a:t>
            </a:r>
          </a:p>
        </p:txBody>
      </p:sp>
      <p:cxnSp>
        <p:nvCxnSpPr>
          <p:cNvPr id="28" name="Straight Arrow Connector 27">
            <a:extLst>
              <a:ext uri="{FF2B5EF4-FFF2-40B4-BE49-F238E27FC236}">
                <a16:creationId xmlns:a16="http://schemas.microsoft.com/office/drawing/2014/main" id="{F7651AC0-92E8-41DB-876D-6C687B74C1DF}"/>
              </a:ext>
            </a:extLst>
          </p:cNvPr>
          <p:cNvCxnSpPr>
            <a:cxnSpLocks/>
            <a:stCxn id="27" idx="1"/>
          </p:cNvCxnSpPr>
          <p:nvPr/>
        </p:nvCxnSpPr>
        <p:spPr>
          <a:xfrm flipH="1">
            <a:off x="5737911" y="488815"/>
            <a:ext cx="220439" cy="117526"/>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64042B-DC61-49F4-8057-2CBFBE6E3284}"/>
              </a:ext>
            </a:extLst>
          </p:cNvPr>
          <p:cNvSpPr txBox="1"/>
          <p:nvPr/>
        </p:nvSpPr>
        <p:spPr>
          <a:xfrm>
            <a:off x="7735124" y="966494"/>
            <a:ext cx="1409635"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8080"/>
                </a:solidFill>
                <a:effectLst/>
                <a:uLnTx/>
                <a:uFillTx/>
                <a:latin typeface="Corbel"/>
                <a:ea typeface="+mn-ea"/>
                <a:cs typeface="+mn-cs"/>
              </a:rPr>
              <a:t>Rabbit Rule: Every important component of a claim needs to appear in a supporting premise.</a:t>
            </a:r>
          </a:p>
        </p:txBody>
      </p:sp>
      <p:sp>
        <p:nvSpPr>
          <p:cNvPr id="30" name="TextBox 29">
            <a:extLst>
              <a:ext uri="{FF2B5EF4-FFF2-40B4-BE49-F238E27FC236}">
                <a16:creationId xmlns:a16="http://schemas.microsoft.com/office/drawing/2014/main" id="{6914BA09-37D6-4E0C-97FB-81714C959A93}"/>
              </a:ext>
            </a:extLst>
          </p:cNvPr>
          <p:cNvSpPr txBox="1"/>
          <p:nvPr/>
        </p:nvSpPr>
        <p:spPr>
          <a:xfrm>
            <a:off x="7647489" y="273994"/>
            <a:ext cx="1420748"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990033"/>
                </a:solidFill>
                <a:effectLst/>
                <a:uLnTx/>
                <a:uFillTx/>
                <a:latin typeface="Corbel"/>
                <a:ea typeface="+mn-ea"/>
                <a:cs typeface="+mn-cs"/>
              </a:rPr>
              <a:t>Rules for constructing good arguments:</a:t>
            </a:r>
          </a:p>
        </p:txBody>
      </p:sp>
      <p:sp>
        <p:nvSpPr>
          <p:cNvPr id="31" name="TextBox 30">
            <a:extLst>
              <a:ext uri="{FF2B5EF4-FFF2-40B4-BE49-F238E27FC236}">
                <a16:creationId xmlns:a16="http://schemas.microsoft.com/office/drawing/2014/main" id="{2BD6F2DD-4472-41C0-891E-5B5EEDF1E9C3}"/>
              </a:ext>
            </a:extLst>
          </p:cNvPr>
          <p:cNvSpPr txBox="1"/>
          <p:nvPr/>
        </p:nvSpPr>
        <p:spPr>
          <a:xfrm>
            <a:off x="7731055" y="2237557"/>
            <a:ext cx="1319246" cy="1277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8080"/>
                </a:solidFill>
                <a:effectLst/>
                <a:uLnTx/>
                <a:uFillTx/>
                <a:latin typeface="Corbel"/>
                <a:ea typeface="+mn-ea"/>
                <a:cs typeface="+mn-cs"/>
              </a:rPr>
              <a:t>Holding Hands Rule: To work together to support a claim, co-premises must have something in common.</a:t>
            </a:r>
          </a:p>
        </p:txBody>
      </p:sp>
      <p:pic>
        <p:nvPicPr>
          <p:cNvPr id="32" name="Picture 31">
            <a:extLst>
              <a:ext uri="{FF2B5EF4-FFF2-40B4-BE49-F238E27FC236}">
                <a16:creationId xmlns:a16="http://schemas.microsoft.com/office/drawing/2014/main" id="{55314E0D-D5B3-4DD5-A476-1FE5245ED78F}"/>
              </a:ext>
            </a:extLst>
          </p:cNvPr>
          <p:cNvPicPr>
            <a:picLocks noChangeAspect="1"/>
          </p:cNvPicPr>
          <p:nvPr/>
        </p:nvPicPr>
        <p:blipFill rotWithShape="1">
          <a:blip r:embed="rId3"/>
          <a:srcRect t="28137" b="35464"/>
          <a:stretch/>
        </p:blipFill>
        <p:spPr>
          <a:xfrm>
            <a:off x="7818559" y="3565525"/>
            <a:ext cx="1095767" cy="389379"/>
          </a:xfrm>
          <a:prstGeom prst="rect">
            <a:avLst/>
          </a:prstGeom>
        </p:spPr>
      </p:pic>
      <p:pic>
        <p:nvPicPr>
          <p:cNvPr id="33" name="Picture 2" descr="C:\Users\uqdrowla\AppData\Local\Microsoft\Windows\Temporary Internet Files\Content.IE5\WTKIZJ3M\magician with rabbit[1].jpg">
            <a:extLst>
              <a:ext uri="{FF2B5EF4-FFF2-40B4-BE49-F238E27FC236}">
                <a16:creationId xmlns:a16="http://schemas.microsoft.com/office/drawing/2014/main" id="{28E2ABAB-B6C4-40A4-9393-B37E210247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14"/>
          <a:stretch/>
        </p:blipFill>
        <p:spPr bwMode="auto">
          <a:xfrm>
            <a:off x="6826204" y="970441"/>
            <a:ext cx="985441" cy="78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4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P spid="9" grpId="0" animBg="1"/>
      <p:bldP spid="10" grpId="0" animBg="1"/>
      <p:bldP spid="11" grpId="0" animBg="1"/>
      <p:bldP spid="12" grpId="0" animBg="1"/>
      <p:bldP spid="13" grpId="0" animBg="1"/>
      <p:bldP spid="14" grpId="0" animBg="1"/>
      <p:bldP spid="15" grpId="0" animBg="1"/>
      <p:bldP spid="16" grpId="0"/>
      <p:bldP spid="18" grpId="0"/>
      <p:bldP spid="21" grpId="0" animBg="1"/>
      <p:bldP spid="22" grpId="0" animBg="1"/>
      <p:bldP spid="23" grpId="0" animBg="1"/>
      <p:bldP spid="24" grpId="0"/>
      <p:bldP spid="25" grpId="0" animBg="1"/>
      <p:bldP spid="26" grpId="0"/>
      <p:bldP spid="27"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9" y="821423"/>
            <a:ext cx="4294277" cy="59093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lumMod val="50000"/>
                  </a:prstClr>
                </a:solidFill>
                <a:effectLst/>
                <a:uLnTx/>
                <a:uFillTx/>
                <a:latin typeface="Corbel" panose="020B0503020204020204" pitchFamily="34" charset="0"/>
                <a:ea typeface="+mn-ea"/>
                <a:cs typeface="+mn-cs"/>
              </a:rPr>
              <a:t>Overview:</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panose="020B0503020204020204" pitchFamily="34" charset="0"/>
                <a:ea typeface="+mn-ea"/>
                <a:cs typeface="+mn-cs"/>
              </a:rPr>
              <a:t>To write a successful thesis: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AU" sz="2000" b="0" i="0" u="none" strike="noStrike" kern="1200" cap="none" spc="0" normalizeH="0" baseline="0" noProof="0" dirty="0">
                <a:ln>
                  <a:noFill/>
                </a:ln>
                <a:effectLst/>
                <a:uLnTx/>
                <a:uFillTx/>
                <a:latin typeface="Corbel" panose="020B0503020204020204" pitchFamily="34" charset="0"/>
                <a:ea typeface="+mn-ea"/>
                <a:cs typeface="+mn-cs"/>
              </a:rPr>
              <a:t>Manage the project &amp; use productivity enhancing tools</a:t>
            </a:r>
          </a:p>
          <a:p>
            <a:pPr marL="342900" marR="0" lvl="0" indent="-342900" algn="l" defTabSz="457200" rtl="0" eaLnBrk="1" fontAlgn="auto" latinLnBrk="0" hangingPunct="1">
              <a:lnSpc>
                <a:spcPct val="100000"/>
              </a:lnSpc>
              <a:spcBef>
                <a:spcPts val="2400"/>
              </a:spcBef>
              <a:spcAft>
                <a:spcPts val="3000"/>
              </a:spcAft>
              <a:buClrTx/>
              <a:buSzTx/>
              <a:buFont typeface="+mj-lt"/>
              <a:buAutoNum type="arabicPeriod"/>
              <a:tabLst/>
              <a:defRPr/>
            </a:pP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Have a clear </a:t>
            </a:r>
            <a:r>
              <a:rPr kumimoji="0" lang="en-US" sz="2000" b="0" i="0" u="none" strike="noStrike" kern="1200" cap="none" spc="0" normalizeH="0" baseline="0" noProof="0" dirty="0" err="1">
                <a:ln>
                  <a:noFill/>
                </a:ln>
                <a:solidFill>
                  <a:schemeClr val="bg1">
                    <a:lumMod val="65000"/>
                  </a:schemeClr>
                </a:solidFill>
                <a:effectLst/>
                <a:uLnTx/>
                <a:uFillTx/>
                <a:latin typeface="Corbel" panose="020B0503020204020204" pitchFamily="34" charset="0"/>
                <a:ea typeface="+mn-ea"/>
                <a:cs typeface="+mn-cs"/>
              </a:rPr>
              <a:t>conceptualisation</a:t>
            </a: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 of what you are trying to achieve</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Use the expectations of each structural element to construct effective structures / sections / chapters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Use editing guidelines and tools to effectively edit and proofread your writing</a:t>
            </a:r>
            <a:endParaRPr kumimoji="0" lang="en-AU" sz="28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endParaRPr>
          </a:p>
        </p:txBody>
      </p:sp>
      <p:grpSp>
        <p:nvGrpSpPr>
          <p:cNvPr id="10" name="Group 9">
            <a:extLst>
              <a:ext uri="{FF2B5EF4-FFF2-40B4-BE49-F238E27FC236}">
                <a16:creationId xmlns:a16="http://schemas.microsoft.com/office/drawing/2014/main" id="{9ADE6878-AD82-4E6F-9F89-16070A7B8675}"/>
              </a:ext>
            </a:extLst>
          </p:cNvPr>
          <p:cNvGrpSpPr/>
          <p:nvPr/>
        </p:nvGrpSpPr>
        <p:grpSpPr>
          <a:xfrm>
            <a:off x="3975135" y="2092037"/>
            <a:ext cx="1058239" cy="2339102"/>
            <a:chOff x="5364088" y="2060848"/>
            <a:chExt cx="864096" cy="1728192"/>
          </a:xfrm>
        </p:grpSpPr>
        <p:cxnSp>
          <p:nvCxnSpPr>
            <p:cNvPr id="11" name="Straight Connector 10">
              <a:extLst>
                <a:ext uri="{FF2B5EF4-FFF2-40B4-BE49-F238E27FC236}">
                  <a16:creationId xmlns:a16="http://schemas.microsoft.com/office/drawing/2014/main" id="{53F69E2A-D6FB-4C3E-9490-9FDA8CF57B21}"/>
                </a:ext>
              </a:extLst>
            </p:cNvPr>
            <p:cNvCxnSpPr/>
            <p:nvPr/>
          </p:nvCxnSpPr>
          <p:spPr>
            <a:xfrm>
              <a:off x="5364088" y="2060848"/>
              <a:ext cx="864096" cy="0"/>
            </a:xfrm>
            <a:prstGeom prst="line">
              <a:avLst/>
            </a:prstGeom>
            <a:noFill/>
            <a:ln w="6350" cap="rnd" cmpd="sng" algn="ctr">
              <a:solidFill>
                <a:srgbClr val="008080"/>
              </a:solidFill>
              <a:prstDash val="solid"/>
            </a:ln>
            <a:effectLst/>
          </p:spPr>
        </p:cxnSp>
        <p:cxnSp>
          <p:nvCxnSpPr>
            <p:cNvPr id="12" name="Straight Connector 11">
              <a:extLst>
                <a:ext uri="{FF2B5EF4-FFF2-40B4-BE49-F238E27FC236}">
                  <a16:creationId xmlns:a16="http://schemas.microsoft.com/office/drawing/2014/main" id="{466385E6-D296-405E-830B-3966ECF64342}"/>
                </a:ext>
              </a:extLst>
            </p:cNvPr>
            <p:cNvCxnSpPr/>
            <p:nvPr/>
          </p:nvCxnSpPr>
          <p:spPr>
            <a:xfrm>
              <a:off x="6228184" y="2060848"/>
              <a:ext cx="0" cy="1728192"/>
            </a:xfrm>
            <a:prstGeom prst="line">
              <a:avLst/>
            </a:prstGeom>
            <a:noFill/>
            <a:ln w="6350" cap="rnd" cmpd="sng" algn="ctr">
              <a:solidFill>
                <a:srgbClr val="008080"/>
              </a:solidFill>
              <a:prstDash val="solid"/>
            </a:ln>
            <a:effectLst/>
          </p:spPr>
        </p:cxnSp>
      </p:grpSp>
      <p:sp>
        <p:nvSpPr>
          <p:cNvPr id="13" name="Rectangle 12">
            <a:extLst>
              <a:ext uri="{FF2B5EF4-FFF2-40B4-BE49-F238E27FC236}">
                <a16:creationId xmlns:a16="http://schemas.microsoft.com/office/drawing/2014/main" id="{075F3EDB-1503-4BDC-9584-845F23EC2BBE}"/>
              </a:ext>
            </a:extLst>
          </p:cNvPr>
          <p:cNvSpPr/>
          <p:nvPr/>
        </p:nvSpPr>
        <p:spPr>
          <a:xfrm>
            <a:off x="5033374" y="2081188"/>
            <a:ext cx="3739793" cy="2339102"/>
          </a:xfrm>
          <a:prstGeom prst="rect">
            <a:avLst/>
          </a:prstGeom>
        </p:spPr>
        <p:txBody>
          <a:bodyPr wrap="square">
            <a:spAutoFit/>
          </a:bodyPr>
          <a:lstStyle/>
          <a:p>
            <a:pPr>
              <a:spcAft>
                <a:spcPts val="600"/>
              </a:spcAft>
            </a:pPr>
            <a:r>
              <a:rPr lang="en-AU" dirty="0">
                <a:solidFill>
                  <a:srgbClr val="008080"/>
                </a:solidFill>
                <a:latin typeface="Corbel"/>
              </a:rPr>
              <a:t>Break the project down into tasks and sub-tasks &amp; develop timelines</a:t>
            </a:r>
          </a:p>
          <a:p>
            <a:pPr>
              <a:spcAft>
                <a:spcPts val="600"/>
              </a:spcAft>
            </a:pPr>
            <a:r>
              <a:rPr lang="en-US" dirty="0">
                <a:solidFill>
                  <a:srgbClr val="008080"/>
                </a:solidFill>
                <a:latin typeface="Corbel"/>
              </a:rPr>
              <a:t>Maintain a close working relationship </a:t>
            </a:r>
            <a:r>
              <a:rPr lang="en-AU" dirty="0">
                <a:solidFill>
                  <a:srgbClr val="008080"/>
                </a:solidFill>
                <a:latin typeface="Corbel"/>
              </a:rPr>
              <a:t>with adviser(s)</a:t>
            </a:r>
          </a:p>
          <a:p>
            <a:pPr>
              <a:spcAft>
                <a:spcPts val="600"/>
              </a:spcAft>
            </a:pPr>
            <a:r>
              <a:rPr lang="en-US" dirty="0">
                <a:solidFill>
                  <a:srgbClr val="FF5050"/>
                </a:solidFill>
                <a:latin typeface="Corbel"/>
              </a:rPr>
              <a:t>Write up (at least rough drafts) </a:t>
            </a:r>
            <a:r>
              <a:rPr lang="en-AU" dirty="0">
                <a:solidFill>
                  <a:srgbClr val="FF5050"/>
                </a:solidFill>
                <a:latin typeface="Corbel"/>
              </a:rPr>
              <a:t>as you go</a:t>
            </a:r>
          </a:p>
          <a:p>
            <a:pPr>
              <a:spcAft>
                <a:spcPts val="600"/>
              </a:spcAft>
            </a:pPr>
            <a:r>
              <a:rPr lang="en-AU" dirty="0">
                <a:solidFill>
                  <a:srgbClr val="008080"/>
                </a:solidFill>
                <a:latin typeface="Corbel"/>
              </a:rPr>
              <a:t>Use productivity enhancers efficiently</a:t>
            </a:r>
            <a:endParaRPr lang="en-AU" sz="2000" dirty="0">
              <a:solidFill>
                <a:srgbClr val="008080"/>
              </a:solidFill>
              <a:latin typeface="Corbel"/>
            </a:endParaRPr>
          </a:p>
        </p:txBody>
      </p:sp>
      <p:sp>
        <p:nvSpPr>
          <p:cNvPr id="14" name="TextBox 13">
            <a:extLst>
              <a:ext uri="{FF2B5EF4-FFF2-40B4-BE49-F238E27FC236}">
                <a16:creationId xmlns:a16="http://schemas.microsoft.com/office/drawing/2014/main" id="{BB618C5D-CE0E-494C-88FD-4EBF5F054AC3}"/>
              </a:ext>
            </a:extLst>
          </p:cNvPr>
          <p:cNvSpPr txBox="1"/>
          <p:nvPr/>
        </p:nvSpPr>
        <p:spPr>
          <a:xfrm>
            <a:off x="843873" y="2439067"/>
            <a:ext cx="3728128" cy="646331"/>
          </a:xfrm>
          <a:prstGeom prst="rect">
            <a:avLst/>
          </a:prstGeom>
          <a:noFill/>
        </p:spPr>
        <p:txBody>
          <a:bodyPr wrap="square" rtlCol="0">
            <a:spAutoFit/>
          </a:bodyPr>
          <a:lstStyle/>
          <a:p>
            <a:r>
              <a:rPr lang="en-AU" dirty="0">
                <a:solidFill>
                  <a:srgbClr val="008080"/>
                </a:solidFill>
                <a:latin typeface="Corbel" panose="020B0503020204020204" pitchFamily="34" charset="0"/>
              </a:rPr>
              <a:t>Because the bigger the job, </a:t>
            </a:r>
          </a:p>
          <a:p>
            <a:r>
              <a:rPr lang="en-AU" dirty="0">
                <a:solidFill>
                  <a:srgbClr val="008080"/>
                </a:solidFill>
                <a:latin typeface="Corbel" panose="020B0503020204020204" pitchFamily="34" charset="0"/>
              </a:rPr>
              <a:t>the better your processes need to be.</a:t>
            </a:r>
          </a:p>
        </p:txBody>
      </p:sp>
    </p:spTree>
    <p:extLst>
      <p:ext uri="{BB962C8B-B14F-4D97-AF65-F5344CB8AC3E}">
        <p14:creationId xmlns:p14="http://schemas.microsoft.com/office/powerpoint/2010/main" val="8809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2837C-C4DC-47D4-A79F-544140EF5632}"/>
              </a:ext>
            </a:extLst>
          </p:cNvPr>
          <p:cNvPicPr>
            <a:picLocks noChangeAspect="1"/>
          </p:cNvPicPr>
          <p:nvPr/>
        </p:nvPicPr>
        <p:blipFill rotWithShape="1">
          <a:blip r:embed="rId2"/>
          <a:srcRect l="2118" t="5037" r="2118"/>
          <a:stretch/>
        </p:blipFill>
        <p:spPr>
          <a:xfrm>
            <a:off x="650675" y="215160"/>
            <a:ext cx="7160970" cy="6512560"/>
          </a:xfrm>
          <a:prstGeom prst="rect">
            <a:avLst/>
          </a:prstGeom>
        </p:spPr>
      </p:pic>
      <p:sp>
        <p:nvSpPr>
          <p:cNvPr id="3" name="TextBox 2">
            <a:extLst>
              <a:ext uri="{FF2B5EF4-FFF2-40B4-BE49-F238E27FC236}">
                <a16:creationId xmlns:a16="http://schemas.microsoft.com/office/drawing/2014/main" id="{B2B2ED87-A596-48FB-92AE-C3792E207764}"/>
              </a:ext>
            </a:extLst>
          </p:cNvPr>
          <p:cNvSpPr txBox="1"/>
          <p:nvPr/>
        </p:nvSpPr>
        <p:spPr>
          <a:xfrm>
            <a:off x="75763" y="0"/>
            <a:ext cx="2347432"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990033"/>
                </a:solidFill>
                <a:effectLst/>
                <a:uLnTx/>
                <a:uFillTx/>
                <a:latin typeface="Corbel"/>
                <a:ea typeface="+mn-ea"/>
                <a:cs typeface="+mn-cs"/>
              </a:rPr>
              <a:t>Argument maps help you understand the nature and structure of arguments.</a:t>
            </a:r>
          </a:p>
        </p:txBody>
      </p:sp>
      <p:sp>
        <p:nvSpPr>
          <p:cNvPr id="4" name="TextBox 3">
            <a:extLst>
              <a:ext uri="{FF2B5EF4-FFF2-40B4-BE49-F238E27FC236}">
                <a16:creationId xmlns:a16="http://schemas.microsoft.com/office/drawing/2014/main" id="{041BF222-0588-4C17-A85C-B3560141DD76}"/>
              </a:ext>
            </a:extLst>
          </p:cNvPr>
          <p:cNvSpPr txBox="1"/>
          <p:nvPr/>
        </p:nvSpPr>
        <p:spPr>
          <a:xfrm>
            <a:off x="147273" y="4443985"/>
            <a:ext cx="11016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So what?</a:t>
            </a:r>
          </a:p>
        </p:txBody>
      </p:sp>
      <p:cxnSp>
        <p:nvCxnSpPr>
          <p:cNvPr id="5" name="Straight Arrow Connector 4">
            <a:extLst>
              <a:ext uri="{FF2B5EF4-FFF2-40B4-BE49-F238E27FC236}">
                <a16:creationId xmlns:a16="http://schemas.microsoft.com/office/drawing/2014/main" id="{AD642915-1182-4A28-BAA3-9F3FDBDDD405}"/>
              </a:ext>
            </a:extLst>
          </p:cNvPr>
          <p:cNvCxnSpPr>
            <a:cxnSpLocks/>
            <a:stCxn id="4" idx="0"/>
          </p:cNvCxnSpPr>
          <p:nvPr/>
        </p:nvCxnSpPr>
        <p:spPr>
          <a:xfrm flipV="1">
            <a:off x="698117" y="4074653"/>
            <a:ext cx="502495" cy="3693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C91A2C-A09A-45B3-AA4A-73DA9A064819}"/>
              </a:ext>
            </a:extLst>
          </p:cNvPr>
          <p:cNvSpPr txBox="1"/>
          <p:nvPr/>
        </p:nvSpPr>
        <p:spPr>
          <a:xfrm>
            <a:off x="1443898" y="4816933"/>
            <a:ext cx="2677099"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Sounds problematic, but why should we be so concerned about this?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What other evidence could strengthen the claim?</a:t>
            </a:r>
          </a:p>
        </p:txBody>
      </p:sp>
      <p:cxnSp>
        <p:nvCxnSpPr>
          <p:cNvPr id="7" name="Straight Arrow Connector 6">
            <a:extLst>
              <a:ext uri="{FF2B5EF4-FFF2-40B4-BE49-F238E27FC236}">
                <a16:creationId xmlns:a16="http://schemas.microsoft.com/office/drawing/2014/main" id="{110117DF-E43D-47EC-91F6-D86ECD2DDA4B}"/>
              </a:ext>
            </a:extLst>
          </p:cNvPr>
          <p:cNvCxnSpPr>
            <a:cxnSpLocks/>
          </p:cNvCxnSpPr>
          <p:nvPr/>
        </p:nvCxnSpPr>
        <p:spPr>
          <a:xfrm flipV="1">
            <a:off x="3129480" y="3741169"/>
            <a:ext cx="445305" cy="107214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1392460-E8F8-43FA-9688-DAD488C6A77B}"/>
              </a:ext>
            </a:extLst>
          </p:cNvPr>
          <p:cNvSpPr/>
          <p:nvPr/>
        </p:nvSpPr>
        <p:spPr>
          <a:xfrm>
            <a:off x="865118" y="2802319"/>
            <a:ext cx="400627" cy="237598"/>
          </a:xfrm>
          <a:prstGeom prst="rect">
            <a:avLst/>
          </a:prstGeom>
          <a:solidFill>
            <a:srgbClr val="00CC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2DF1AEA-47D7-41F6-90E5-2631E3E86450}"/>
              </a:ext>
            </a:extLst>
          </p:cNvPr>
          <p:cNvSpPr/>
          <p:nvPr/>
        </p:nvSpPr>
        <p:spPr>
          <a:xfrm>
            <a:off x="848970" y="3103374"/>
            <a:ext cx="1932593" cy="851530"/>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C194FC8-0173-42D6-9B3A-2E0891D55D7D}"/>
              </a:ext>
            </a:extLst>
          </p:cNvPr>
          <p:cNvSpPr/>
          <p:nvPr/>
        </p:nvSpPr>
        <p:spPr>
          <a:xfrm>
            <a:off x="3120340" y="2839605"/>
            <a:ext cx="1561135" cy="54931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1F8E55E-B9FC-4C4A-AAC5-B02A341C5B75}"/>
              </a:ext>
            </a:extLst>
          </p:cNvPr>
          <p:cNvSpPr/>
          <p:nvPr/>
        </p:nvSpPr>
        <p:spPr>
          <a:xfrm>
            <a:off x="5043299" y="3171450"/>
            <a:ext cx="2250186" cy="783454"/>
          </a:xfrm>
          <a:prstGeom prst="rect">
            <a:avLst/>
          </a:prstGeom>
          <a:solidFill>
            <a:srgbClr val="0066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66CC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70C667D-B6EC-45B2-BEFF-FED15DCB06D8}"/>
              </a:ext>
            </a:extLst>
          </p:cNvPr>
          <p:cNvSpPr/>
          <p:nvPr/>
        </p:nvSpPr>
        <p:spPr>
          <a:xfrm>
            <a:off x="3136123" y="3434323"/>
            <a:ext cx="1561134" cy="237598"/>
          </a:xfrm>
          <a:prstGeom prst="rect">
            <a:avLst/>
          </a:prstGeom>
          <a:solidFill>
            <a:schemeClr val="accent6">
              <a:lumMod val="25000"/>
              <a:lumOff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70CDA39-08B7-4E56-891C-211D3B3A389F}"/>
              </a:ext>
            </a:extLst>
          </p:cNvPr>
          <p:cNvSpPr/>
          <p:nvPr/>
        </p:nvSpPr>
        <p:spPr>
          <a:xfrm>
            <a:off x="2470337" y="470738"/>
            <a:ext cx="3220433" cy="760140"/>
          </a:xfrm>
          <a:prstGeom prst="rect">
            <a:avLst/>
          </a:prstGeom>
          <a:solidFill>
            <a:srgbClr val="00CC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D972C27-DE10-482E-80CC-1C20F55E55EF}"/>
              </a:ext>
            </a:extLst>
          </p:cNvPr>
          <p:cNvSpPr/>
          <p:nvPr/>
        </p:nvSpPr>
        <p:spPr>
          <a:xfrm>
            <a:off x="2470336" y="1319638"/>
            <a:ext cx="2516829" cy="265982"/>
          </a:xfrm>
          <a:prstGeom prst="rect">
            <a:avLst/>
          </a:prstGeom>
          <a:solidFill>
            <a:srgbClr val="0066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66CC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4F6307-D93B-42AF-B33B-4F0B3A6F9088}"/>
              </a:ext>
            </a:extLst>
          </p:cNvPr>
          <p:cNvSpPr/>
          <p:nvPr/>
        </p:nvSpPr>
        <p:spPr>
          <a:xfrm>
            <a:off x="5020251" y="2829746"/>
            <a:ext cx="1884772" cy="319992"/>
          </a:xfrm>
          <a:prstGeom prst="rect">
            <a:avLst/>
          </a:prstGeom>
          <a:solidFill>
            <a:schemeClr val="accent6">
              <a:lumMod val="25000"/>
              <a:lumOff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9FB65D2-8471-4613-B340-0715C9792A40}"/>
              </a:ext>
            </a:extLst>
          </p:cNvPr>
          <p:cNvSpPr txBox="1"/>
          <p:nvPr/>
        </p:nvSpPr>
        <p:spPr>
          <a:xfrm>
            <a:off x="865117" y="1799542"/>
            <a:ext cx="22105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Grounds (evidence)</a:t>
            </a:r>
          </a:p>
        </p:txBody>
      </p:sp>
      <p:cxnSp>
        <p:nvCxnSpPr>
          <p:cNvPr id="17" name="Straight Arrow Connector 16">
            <a:extLst>
              <a:ext uri="{FF2B5EF4-FFF2-40B4-BE49-F238E27FC236}">
                <a16:creationId xmlns:a16="http://schemas.microsoft.com/office/drawing/2014/main" id="{546D3F21-D95D-49FB-B709-5F8B53FB05AA}"/>
              </a:ext>
            </a:extLst>
          </p:cNvPr>
          <p:cNvCxnSpPr>
            <a:cxnSpLocks/>
            <a:stCxn id="16" idx="2"/>
          </p:cNvCxnSpPr>
          <p:nvPr/>
        </p:nvCxnSpPr>
        <p:spPr>
          <a:xfrm flipH="1">
            <a:off x="1436310" y="2168875"/>
            <a:ext cx="534100" cy="577395"/>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986EA8-3043-4A23-A3C0-595963213891}"/>
              </a:ext>
            </a:extLst>
          </p:cNvPr>
          <p:cNvSpPr txBox="1"/>
          <p:nvPr/>
        </p:nvSpPr>
        <p:spPr>
          <a:xfrm>
            <a:off x="5042982" y="1827183"/>
            <a:ext cx="23292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Warrants (reasons)</a:t>
            </a:r>
          </a:p>
        </p:txBody>
      </p:sp>
      <p:cxnSp>
        <p:nvCxnSpPr>
          <p:cNvPr id="19" name="Straight Arrow Connector 18">
            <a:extLst>
              <a:ext uri="{FF2B5EF4-FFF2-40B4-BE49-F238E27FC236}">
                <a16:creationId xmlns:a16="http://schemas.microsoft.com/office/drawing/2014/main" id="{25831E6A-33EE-4738-9ADC-01D2B9198572}"/>
              </a:ext>
            </a:extLst>
          </p:cNvPr>
          <p:cNvCxnSpPr>
            <a:cxnSpLocks/>
          </p:cNvCxnSpPr>
          <p:nvPr/>
        </p:nvCxnSpPr>
        <p:spPr>
          <a:xfrm flipH="1">
            <a:off x="4780170" y="2208954"/>
            <a:ext cx="684139" cy="475590"/>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93703-36B4-4619-8516-BA87F6A00FD0}"/>
              </a:ext>
            </a:extLst>
          </p:cNvPr>
          <p:cNvCxnSpPr>
            <a:cxnSpLocks/>
          </p:cNvCxnSpPr>
          <p:nvPr/>
        </p:nvCxnSpPr>
        <p:spPr>
          <a:xfrm flipH="1">
            <a:off x="5170045" y="2196515"/>
            <a:ext cx="294262" cy="2616802"/>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506B0F-EC7F-44AA-B5F5-D0DB2BE553B8}"/>
              </a:ext>
            </a:extLst>
          </p:cNvPr>
          <p:cNvSpPr txBox="1"/>
          <p:nvPr/>
        </p:nvSpPr>
        <p:spPr>
          <a:xfrm>
            <a:off x="5771078" y="1267963"/>
            <a:ext cx="7946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Why?</a:t>
            </a:r>
          </a:p>
        </p:txBody>
      </p:sp>
      <p:sp>
        <p:nvSpPr>
          <p:cNvPr id="26" name="TextBox 25">
            <a:extLst>
              <a:ext uri="{FF2B5EF4-FFF2-40B4-BE49-F238E27FC236}">
                <a16:creationId xmlns:a16="http://schemas.microsoft.com/office/drawing/2014/main" id="{33BF48F8-7129-4F75-BDB0-2D0BE5A935A1}"/>
              </a:ext>
            </a:extLst>
          </p:cNvPr>
          <p:cNvSpPr txBox="1"/>
          <p:nvPr/>
        </p:nvSpPr>
        <p:spPr>
          <a:xfrm>
            <a:off x="3700290" y="6437545"/>
            <a:ext cx="504368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Map created with </a:t>
            </a:r>
            <a:r>
              <a:rPr kumimoji="0" lang="en-AU" sz="1600" b="0" i="0" u="none" strike="noStrike" kern="1200" cap="none" spc="0" normalizeH="0" baseline="0" noProof="0" dirty="0" err="1">
                <a:ln>
                  <a:noFill/>
                </a:ln>
                <a:solidFill>
                  <a:srgbClr val="008080"/>
                </a:solidFill>
                <a:effectLst/>
                <a:uLnTx/>
                <a:uFillTx/>
                <a:latin typeface="Corbel"/>
                <a:ea typeface="+mn-ea"/>
                <a:cs typeface="+mn-cs"/>
              </a:rPr>
              <a:t>MindMup’s</a:t>
            </a:r>
            <a:r>
              <a:rPr kumimoji="0" lang="en-AU" sz="1600" b="0" i="0" u="none" strike="noStrike" kern="1200" cap="none" spc="0" normalizeH="0" baseline="0" noProof="0" dirty="0">
                <a:ln>
                  <a:noFill/>
                </a:ln>
                <a:solidFill>
                  <a:srgbClr val="008080"/>
                </a:solidFill>
                <a:effectLst/>
                <a:uLnTx/>
                <a:uFillTx/>
                <a:latin typeface="Corbel"/>
                <a:ea typeface="+mn-ea"/>
                <a:cs typeface="+mn-cs"/>
              </a:rPr>
              <a:t> argument visualisation tool.</a:t>
            </a:r>
          </a:p>
        </p:txBody>
      </p:sp>
      <p:sp>
        <p:nvSpPr>
          <p:cNvPr id="27" name="TextBox 26">
            <a:extLst>
              <a:ext uri="{FF2B5EF4-FFF2-40B4-BE49-F238E27FC236}">
                <a16:creationId xmlns:a16="http://schemas.microsoft.com/office/drawing/2014/main" id="{3FCFE92B-F5EC-44D5-8027-EF6FAAE7C988}"/>
              </a:ext>
            </a:extLst>
          </p:cNvPr>
          <p:cNvSpPr txBox="1"/>
          <p:nvPr/>
        </p:nvSpPr>
        <p:spPr>
          <a:xfrm>
            <a:off x="5958350" y="196428"/>
            <a:ext cx="125101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Overarching claim</a:t>
            </a:r>
          </a:p>
        </p:txBody>
      </p:sp>
      <p:cxnSp>
        <p:nvCxnSpPr>
          <p:cNvPr id="28" name="Straight Arrow Connector 27">
            <a:extLst>
              <a:ext uri="{FF2B5EF4-FFF2-40B4-BE49-F238E27FC236}">
                <a16:creationId xmlns:a16="http://schemas.microsoft.com/office/drawing/2014/main" id="{F7651AC0-92E8-41DB-876D-6C687B74C1DF}"/>
              </a:ext>
            </a:extLst>
          </p:cNvPr>
          <p:cNvCxnSpPr>
            <a:cxnSpLocks/>
            <a:stCxn id="27" idx="1"/>
          </p:cNvCxnSpPr>
          <p:nvPr/>
        </p:nvCxnSpPr>
        <p:spPr>
          <a:xfrm flipH="1">
            <a:off x="5737911" y="488815"/>
            <a:ext cx="220439" cy="117526"/>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64042B-DC61-49F4-8057-2CBFBE6E3284}"/>
              </a:ext>
            </a:extLst>
          </p:cNvPr>
          <p:cNvSpPr txBox="1"/>
          <p:nvPr/>
        </p:nvSpPr>
        <p:spPr>
          <a:xfrm>
            <a:off x="7735124" y="966494"/>
            <a:ext cx="1409635"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8080"/>
                </a:solidFill>
                <a:effectLst/>
                <a:uLnTx/>
                <a:uFillTx/>
                <a:latin typeface="Corbel"/>
                <a:ea typeface="+mn-ea"/>
                <a:cs typeface="+mn-cs"/>
              </a:rPr>
              <a:t>Rabbit Rule: Every important component of a claim needs to appear in a supporting premise.</a:t>
            </a:r>
          </a:p>
        </p:txBody>
      </p:sp>
      <p:sp>
        <p:nvSpPr>
          <p:cNvPr id="30" name="TextBox 29">
            <a:extLst>
              <a:ext uri="{FF2B5EF4-FFF2-40B4-BE49-F238E27FC236}">
                <a16:creationId xmlns:a16="http://schemas.microsoft.com/office/drawing/2014/main" id="{6914BA09-37D6-4E0C-97FB-81714C959A93}"/>
              </a:ext>
            </a:extLst>
          </p:cNvPr>
          <p:cNvSpPr txBox="1"/>
          <p:nvPr/>
        </p:nvSpPr>
        <p:spPr>
          <a:xfrm>
            <a:off x="7647489" y="273994"/>
            <a:ext cx="1420748"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990033"/>
                </a:solidFill>
                <a:effectLst/>
                <a:uLnTx/>
                <a:uFillTx/>
                <a:latin typeface="Corbel"/>
                <a:ea typeface="+mn-ea"/>
                <a:cs typeface="+mn-cs"/>
              </a:rPr>
              <a:t>Rules for constructing good arguments:</a:t>
            </a:r>
          </a:p>
        </p:txBody>
      </p:sp>
      <p:sp>
        <p:nvSpPr>
          <p:cNvPr id="31" name="TextBox 30">
            <a:extLst>
              <a:ext uri="{FF2B5EF4-FFF2-40B4-BE49-F238E27FC236}">
                <a16:creationId xmlns:a16="http://schemas.microsoft.com/office/drawing/2014/main" id="{2BD6F2DD-4472-41C0-891E-5B5EEDF1E9C3}"/>
              </a:ext>
            </a:extLst>
          </p:cNvPr>
          <p:cNvSpPr txBox="1"/>
          <p:nvPr/>
        </p:nvSpPr>
        <p:spPr>
          <a:xfrm>
            <a:off x="7731055" y="2237557"/>
            <a:ext cx="1319246" cy="1277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8080"/>
                </a:solidFill>
                <a:effectLst/>
                <a:uLnTx/>
                <a:uFillTx/>
                <a:latin typeface="Corbel"/>
                <a:ea typeface="+mn-ea"/>
                <a:cs typeface="+mn-cs"/>
              </a:rPr>
              <a:t>Holding Hands Rule: To work together to support a claim, co-premises must have something in common.</a:t>
            </a:r>
          </a:p>
        </p:txBody>
      </p:sp>
      <p:pic>
        <p:nvPicPr>
          <p:cNvPr id="32" name="Picture 31">
            <a:extLst>
              <a:ext uri="{FF2B5EF4-FFF2-40B4-BE49-F238E27FC236}">
                <a16:creationId xmlns:a16="http://schemas.microsoft.com/office/drawing/2014/main" id="{55314E0D-D5B3-4DD5-A476-1FE5245ED78F}"/>
              </a:ext>
            </a:extLst>
          </p:cNvPr>
          <p:cNvPicPr>
            <a:picLocks noChangeAspect="1"/>
          </p:cNvPicPr>
          <p:nvPr/>
        </p:nvPicPr>
        <p:blipFill rotWithShape="1">
          <a:blip r:embed="rId3"/>
          <a:srcRect t="28137" b="35464"/>
          <a:stretch/>
        </p:blipFill>
        <p:spPr>
          <a:xfrm>
            <a:off x="7818559" y="3565525"/>
            <a:ext cx="1095767" cy="389379"/>
          </a:xfrm>
          <a:prstGeom prst="rect">
            <a:avLst/>
          </a:prstGeom>
        </p:spPr>
      </p:pic>
      <p:pic>
        <p:nvPicPr>
          <p:cNvPr id="33" name="Picture 2" descr="C:\Users\uqdrowla\AppData\Local\Microsoft\Windows\Temporary Internet Files\Content.IE5\WTKIZJ3M\magician with rabbit[1].jpg">
            <a:extLst>
              <a:ext uri="{FF2B5EF4-FFF2-40B4-BE49-F238E27FC236}">
                <a16:creationId xmlns:a16="http://schemas.microsoft.com/office/drawing/2014/main" id="{28E2ABAB-B6C4-40A4-9393-B37E210247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14"/>
          <a:stretch/>
        </p:blipFill>
        <p:spPr bwMode="auto">
          <a:xfrm>
            <a:off x="6826204" y="970441"/>
            <a:ext cx="985441" cy="78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408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47" y="10949"/>
            <a:ext cx="8280920"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A50021"/>
                </a:solidFill>
                <a:effectLst/>
                <a:uLnTx/>
                <a:uFillTx/>
                <a:latin typeface="Corbel"/>
                <a:ea typeface="+mn-ea"/>
                <a:cs typeface="+mn-cs"/>
              </a:rPr>
              <a:t>Even if you do not argument map, coloured highlighting can help you check the RR and HHR are being satisfied.</a:t>
            </a:r>
          </a:p>
        </p:txBody>
      </p:sp>
      <p:sp>
        <p:nvSpPr>
          <p:cNvPr id="3" name="Rectangle 2"/>
          <p:cNvSpPr/>
          <p:nvPr/>
        </p:nvSpPr>
        <p:spPr>
          <a:xfrm>
            <a:off x="251520" y="780869"/>
            <a:ext cx="7272808" cy="23237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AU" sz="2000" b="1"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At first glance the following looks like quite a clear explanation: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Calibri" panose="020F0502020204030204" pitchFamily="34" charset="0"/>
                <a:cs typeface="Times New Roman" panose="02020603050405020304" pitchFamily="18" charset="0"/>
              </a:rPr>
              <a:t>“One difference among the world’s sea and oceans is that the salinity varies in different climate zones. There are two reasons for this (ref.). First of all, in warm climate zones, water evaporates more rapidly than it does in cold climate zones. Second, the surrounding land in warm climate zones tends to be drier, while in cold climate zones, there is considerable runoff created by melting snow.”</a:t>
            </a:r>
            <a:endPar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endParaRPr>
          </a:p>
        </p:txBody>
      </p:sp>
      <p:pic>
        <p:nvPicPr>
          <p:cNvPr id="4" name="Picture 3"/>
          <p:cNvPicPr/>
          <p:nvPr/>
        </p:nvPicPr>
        <p:blipFill rotWithShape="1">
          <a:blip r:embed="rId3">
            <a:extLst>
              <a:ext uri="{28A0092B-C50C-407E-A947-70E740481C1C}">
                <a14:useLocalDpi xmlns:a14="http://schemas.microsoft.com/office/drawing/2010/main" val="0"/>
              </a:ext>
            </a:extLst>
          </a:blip>
          <a:srcRect l="18076" r="19561" b="60326"/>
          <a:stretch/>
        </p:blipFill>
        <p:spPr bwMode="auto">
          <a:xfrm>
            <a:off x="395536" y="3599564"/>
            <a:ext cx="6696744" cy="252028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51520" y="3152018"/>
            <a:ext cx="626469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000" b="1" i="0" u="none" strike="noStrike" kern="1200" cap="none" spc="0" normalizeH="0" baseline="0" noProof="0" dirty="0">
                <a:ln>
                  <a:noFill/>
                </a:ln>
                <a:solidFill>
                  <a:srgbClr val="000000"/>
                </a:solidFill>
                <a:effectLst/>
                <a:uLnTx/>
                <a:uFillTx/>
                <a:latin typeface="Corbel"/>
                <a:ea typeface="+mn-ea"/>
                <a:cs typeface="+mn-cs"/>
              </a:rPr>
              <a:t>But the argument map reveals some problems:</a:t>
            </a:r>
          </a:p>
        </p:txBody>
      </p:sp>
      <p:sp>
        <p:nvSpPr>
          <p:cNvPr id="6" name="Rectangle 5"/>
          <p:cNvSpPr/>
          <p:nvPr/>
        </p:nvSpPr>
        <p:spPr>
          <a:xfrm>
            <a:off x="395536" y="6077131"/>
            <a:ext cx="8280920" cy="66569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provided reasons are not explicitly linked to the phenomenon of interest: </a:t>
            </a:r>
          </a:p>
          <a:p>
            <a:pPr marL="0" marR="0" lvl="0" indent="0" algn="just" defTabSz="914400" rtl="0" eaLnBrk="1" fontAlgn="base" latinLnBrk="0" hangingPunct="1">
              <a:lnSpc>
                <a:spcPct val="107000"/>
              </a:lnSpc>
              <a:spcBef>
                <a:spcPct val="0"/>
              </a:spcBef>
              <a:spcAft>
                <a:spcPts val="1000"/>
              </a:spcAft>
              <a:buClrTx/>
              <a:buSzTx/>
              <a:buFontTx/>
              <a:buNone/>
              <a:tabLst/>
              <a:defRPr/>
            </a:pPr>
            <a:r>
              <a:rPr kumimoji="0" lang="en-AU" sz="1800" b="0" i="1" u="none" strike="noStrike" kern="1200" cap="none" spc="0" normalizeH="0" baseline="0" noProof="0" dirty="0">
                <a:ln>
                  <a:noFill/>
                </a:ln>
                <a:solidFill>
                  <a:srgbClr val="FF5050"/>
                </a:solidFill>
                <a:effectLst/>
                <a:uLnTx/>
                <a:uFillTx/>
                <a:latin typeface="Calibri" panose="020F0502020204030204" pitchFamily="34" charset="0"/>
                <a:ea typeface="Calibri" panose="020F0502020204030204" pitchFamily="34" charset="0"/>
                <a:cs typeface="Times New Roman" panose="02020603050405020304" pitchFamily="18" charset="0"/>
              </a:rPr>
              <a:t>What are the connections between the supporting premises and seawater salinity?</a:t>
            </a:r>
            <a:endParaRPr kumimoji="0" lang="en-AU" sz="1800" b="0" i="0" u="none" strike="noStrike" kern="1200" cap="none" spc="0" normalizeH="0" baseline="0" noProof="0" dirty="0">
              <a:ln>
                <a:noFill/>
              </a:ln>
              <a:solidFill>
                <a:srgbClr val="FF5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98B98F03-68FC-42A6-9F51-CC50179232EF}"/>
              </a:ext>
            </a:extLst>
          </p:cNvPr>
          <p:cNvSpPr/>
          <p:nvPr/>
        </p:nvSpPr>
        <p:spPr>
          <a:xfrm>
            <a:off x="251521" y="1474669"/>
            <a:ext cx="1529154" cy="336884"/>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a:extLst>
              <a:ext uri="{FF2B5EF4-FFF2-40B4-BE49-F238E27FC236}">
                <a16:creationId xmlns:a16="http://schemas.microsoft.com/office/drawing/2014/main" id="{D292E332-231C-49BE-93D1-B61A892E53F9}"/>
              </a:ext>
            </a:extLst>
          </p:cNvPr>
          <p:cNvSpPr/>
          <p:nvPr/>
        </p:nvSpPr>
        <p:spPr>
          <a:xfrm>
            <a:off x="2848736" y="1226811"/>
            <a:ext cx="2810577" cy="33688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9" name="Rectangle 8">
            <a:extLst>
              <a:ext uri="{FF2B5EF4-FFF2-40B4-BE49-F238E27FC236}">
                <a16:creationId xmlns:a16="http://schemas.microsoft.com/office/drawing/2014/main" id="{25697ECB-3CE9-45B4-AF9C-CFF254F44B3C}"/>
              </a:ext>
            </a:extLst>
          </p:cNvPr>
          <p:cNvSpPr/>
          <p:nvPr/>
        </p:nvSpPr>
        <p:spPr>
          <a:xfrm>
            <a:off x="4981656" y="1811553"/>
            <a:ext cx="254267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0" name="Rectangle 9">
            <a:extLst>
              <a:ext uri="{FF2B5EF4-FFF2-40B4-BE49-F238E27FC236}">
                <a16:creationId xmlns:a16="http://schemas.microsoft.com/office/drawing/2014/main" id="{62A619BF-6F79-4661-9D1C-2645791D2A59}"/>
              </a:ext>
            </a:extLst>
          </p:cNvPr>
          <p:cNvSpPr/>
          <p:nvPr/>
        </p:nvSpPr>
        <p:spPr>
          <a:xfrm>
            <a:off x="2540388" y="1828812"/>
            <a:ext cx="2451160"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64FF8D73-F8A3-41EB-A8E3-4FE09CB14896}"/>
              </a:ext>
            </a:extLst>
          </p:cNvPr>
          <p:cNvSpPr/>
          <p:nvPr/>
        </p:nvSpPr>
        <p:spPr>
          <a:xfrm>
            <a:off x="2296476" y="2138807"/>
            <a:ext cx="2451160"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a:extLst>
              <a:ext uri="{FF2B5EF4-FFF2-40B4-BE49-F238E27FC236}">
                <a16:creationId xmlns:a16="http://schemas.microsoft.com/office/drawing/2014/main" id="{16DCC819-3090-40EB-A10C-95D1FBBE87E3}"/>
              </a:ext>
            </a:extLst>
          </p:cNvPr>
          <p:cNvSpPr/>
          <p:nvPr/>
        </p:nvSpPr>
        <p:spPr>
          <a:xfrm>
            <a:off x="1780675" y="1489467"/>
            <a:ext cx="2695072"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Rectangle 12">
            <a:extLst>
              <a:ext uri="{FF2B5EF4-FFF2-40B4-BE49-F238E27FC236}">
                <a16:creationId xmlns:a16="http://schemas.microsoft.com/office/drawing/2014/main" id="{ED984EEA-C156-4218-9A1C-65EE893EB0CA}"/>
              </a:ext>
            </a:extLst>
          </p:cNvPr>
          <p:cNvSpPr/>
          <p:nvPr/>
        </p:nvSpPr>
        <p:spPr>
          <a:xfrm>
            <a:off x="306064" y="2148437"/>
            <a:ext cx="812731"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Rectangle 13">
            <a:extLst>
              <a:ext uri="{FF2B5EF4-FFF2-40B4-BE49-F238E27FC236}">
                <a16:creationId xmlns:a16="http://schemas.microsoft.com/office/drawing/2014/main" id="{43861145-2D37-4C59-960A-634D00986CFF}"/>
              </a:ext>
            </a:extLst>
          </p:cNvPr>
          <p:cNvSpPr/>
          <p:nvPr/>
        </p:nvSpPr>
        <p:spPr>
          <a:xfrm>
            <a:off x="836876" y="2430813"/>
            <a:ext cx="2326875"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5" name="Rectangle 14">
            <a:extLst>
              <a:ext uri="{FF2B5EF4-FFF2-40B4-BE49-F238E27FC236}">
                <a16:creationId xmlns:a16="http://schemas.microsoft.com/office/drawing/2014/main" id="{278EFD60-5A31-4902-AAF2-B67FDADAE1D5}"/>
              </a:ext>
            </a:extLst>
          </p:cNvPr>
          <p:cNvSpPr/>
          <p:nvPr/>
        </p:nvSpPr>
        <p:spPr>
          <a:xfrm>
            <a:off x="3128211" y="2448072"/>
            <a:ext cx="1863337"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172A8494-0983-4DD2-B908-643E9B0008A3}"/>
              </a:ext>
            </a:extLst>
          </p:cNvPr>
          <p:cNvSpPr/>
          <p:nvPr/>
        </p:nvSpPr>
        <p:spPr>
          <a:xfrm>
            <a:off x="5603980" y="2401301"/>
            <a:ext cx="1678903"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7" name="Rectangle 16">
            <a:extLst>
              <a:ext uri="{FF2B5EF4-FFF2-40B4-BE49-F238E27FC236}">
                <a16:creationId xmlns:a16="http://schemas.microsoft.com/office/drawing/2014/main" id="{DD4A3DE0-9447-48BC-98D0-088BE7042AC6}"/>
              </a:ext>
            </a:extLst>
          </p:cNvPr>
          <p:cNvSpPr/>
          <p:nvPr/>
        </p:nvSpPr>
        <p:spPr>
          <a:xfrm>
            <a:off x="273747" y="2773325"/>
            <a:ext cx="812731"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8" name="Rectangle 17">
            <a:extLst>
              <a:ext uri="{FF2B5EF4-FFF2-40B4-BE49-F238E27FC236}">
                <a16:creationId xmlns:a16="http://schemas.microsoft.com/office/drawing/2014/main" id="{6CDC5DBB-BC5F-4B64-8F39-BDE7D2488B68}"/>
              </a:ext>
            </a:extLst>
          </p:cNvPr>
          <p:cNvSpPr/>
          <p:nvPr/>
        </p:nvSpPr>
        <p:spPr>
          <a:xfrm>
            <a:off x="1076432" y="2761613"/>
            <a:ext cx="558255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15724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75D3C28-AC60-4D08-B00F-D2AAFAFA378E}"/>
              </a:ext>
            </a:extLst>
          </p:cNvPr>
          <p:cNvPicPr/>
          <p:nvPr/>
        </p:nvPicPr>
        <p:blipFill rotWithShape="1">
          <a:blip r:embed="rId3">
            <a:extLst>
              <a:ext uri="{28A0092B-C50C-407E-A947-70E740481C1C}">
                <a14:useLocalDpi xmlns:a14="http://schemas.microsoft.com/office/drawing/2010/main" val="0"/>
              </a:ext>
            </a:extLst>
          </a:blip>
          <a:srcRect t="40528"/>
          <a:stretch/>
        </p:blipFill>
        <p:spPr bwMode="auto">
          <a:xfrm>
            <a:off x="199310" y="3675585"/>
            <a:ext cx="8745379" cy="3051229"/>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266248" y="17259"/>
            <a:ext cx="8280920" cy="830997"/>
          </a:xfrm>
          <a:prstGeom prst="rect">
            <a:avLst/>
          </a:prstGeom>
          <a:noFill/>
        </p:spPr>
        <p:txBody>
          <a:bodyPr wrap="square" rtlCol="0">
            <a:spAutoFit/>
          </a:bodyPr>
          <a:lstStyle/>
          <a:p>
            <a:pPr lvl="0" defTabSz="914400" fontAlgn="base">
              <a:spcBef>
                <a:spcPct val="0"/>
              </a:spcBef>
              <a:spcAft>
                <a:spcPct val="0"/>
              </a:spcAft>
              <a:defRPr/>
            </a:pPr>
            <a:r>
              <a:rPr lang="en-AU" sz="2400" dirty="0">
                <a:solidFill>
                  <a:srgbClr val="A50021"/>
                </a:solidFill>
              </a:rPr>
              <a:t>Even if you do not argument map, coloured highlighting can help you check the RR and HHR are being satisfied.</a:t>
            </a:r>
          </a:p>
        </p:txBody>
      </p:sp>
      <p:sp>
        <p:nvSpPr>
          <p:cNvPr id="3" name="Rectangle 2"/>
          <p:cNvSpPr/>
          <p:nvPr/>
        </p:nvSpPr>
        <p:spPr>
          <a:xfrm>
            <a:off x="382582" y="3218249"/>
            <a:ext cx="337979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AU" sz="2000" b="1" i="0" u="none" strike="noStrike" kern="1200" cap="none" spc="0" normalizeH="0" baseline="0" noProof="0" dirty="0">
                <a:ln>
                  <a:noFill/>
                </a:ln>
                <a:solidFill>
                  <a:srgbClr val="000000"/>
                </a:solidFill>
                <a:effectLst/>
                <a:uLnTx/>
                <a:uFillTx/>
                <a:latin typeface="Corbel"/>
                <a:ea typeface="Calibri" panose="020F0502020204030204" pitchFamily="34" charset="0"/>
                <a:cs typeface="Times New Roman" panose="02020603050405020304" pitchFamily="18" charset="0"/>
              </a:rPr>
              <a:t>The related argument map:</a:t>
            </a:r>
          </a:p>
        </p:txBody>
      </p:sp>
      <p:sp>
        <p:nvSpPr>
          <p:cNvPr id="8" name="Rectangle 7"/>
          <p:cNvSpPr/>
          <p:nvPr/>
        </p:nvSpPr>
        <p:spPr>
          <a:xfrm>
            <a:off x="251520" y="883146"/>
            <a:ext cx="8712967" cy="230832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943634"/>
                </a:solidFill>
                <a:effectLst/>
                <a:uLnTx/>
                <a:uFillTx/>
                <a:latin typeface="Calibri" panose="020F0502020204030204" pitchFamily="34" charset="0"/>
                <a:ea typeface="Calibri" panose="020F0502020204030204" pitchFamily="34" charset="0"/>
                <a:cs typeface="Times New Roman" panose="02020603050405020304" pitchFamily="18" charset="0"/>
              </a:rPr>
              <a:t>One difference among the world’s sea and oceans is that the salinity varies in different climate zones.</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AU" sz="1800" b="0" i="0" u="none" strike="noStrike" kern="1200" cap="none" spc="0" normalizeH="0" baseline="0" noProof="0" dirty="0">
                <a:ln>
                  <a:noFill/>
                </a:ln>
                <a:solidFill>
                  <a:srgbClr val="3333FF"/>
                </a:solidFill>
                <a:effectLst/>
                <a:uLnTx/>
                <a:uFillTx/>
                <a:latin typeface="Calibri" panose="020F0502020204030204" pitchFamily="34" charset="0"/>
                <a:ea typeface="Calibri" panose="020F0502020204030204" pitchFamily="34" charset="0"/>
                <a:cs typeface="Times New Roman" panose="02020603050405020304" pitchFamily="18" charset="0"/>
              </a:rPr>
              <a:t>For example,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Baltic Sea in northern Europe is only one-fourth as saline as the Red Sea in the Middle East (ref.). There are two reasons for this (ref.). First of all, in warm climate zones, water evaporates rapidly; </a:t>
            </a:r>
            <a:r>
              <a:rPr kumimoji="0" lang="en-AU" sz="1800" b="0" i="0" u="none" strike="noStrike" kern="1200" cap="none" spc="0" normalizeH="0" baseline="0" noProof="0" dirty="0">
                <a:ln>
                  <a:noFill/>
                </a:ln>
                <a:solidFill>
                  <a:srgbClr val="FF5050"/>
                </a:solidFill>
                <a:effectLst/>
                <a:uLnTx/>
                <a:uFillTx/>
                <a:latin typeface="Calibri" panose="020F0502020204030204" pitchFamily="34" charset="0"/>
                <a:ea typeface="Calibri" panose="020F0502020204030204" pitchFamily="34" charset="0"/>
                <a:cs typeface="Times New Roman" panose="02020603050405020304" pitchFamily="18" charset="0"/>
              </a:rPr>
              <a:t>therefore,</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the concentration of salt is greater. Second, the surrounding land is dry; </a:t>
            </a:r>
            <a:r>
              <a:rPr kumimoji="0" lang="en-AU" sz="1800" b="0" i="0" u="none" strike="noStrike" kern="1200" cap="none" spc="0" normalizeH="0" baseline="0" noProof="0" dirty="0">
                <a:ln>
                  <a:noFill/>
                </a:ln>
                <a:solidFill>
                  <a:srgbClr val="FF5050"/>
                </a:solidFill>
                <a:effectLst/>
                <a:uLnTx/>
                <a:uFillTx/>
                <a:latin typeface="Calibri" panose="020F0502020204030204" pitchFamily="34" charset="0"/>
                <a:ea typeface="Calibri" panose="020F0502020204030204" pitchFamily="34" charset="0"/>
                <a:cs typeface="Times New Roman" panose="02020603050405020304" pitchFamily="18" charset="0"/>
              </a:rPr>
              <a:t>consequently,</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it does not contribute much freshwater to dilute the salty seawater. In cold climate zones, on the other hand, water evaporates slowly. Furthermore, the runoff created by melting snow adds a considerable amount of freshwater </a:t>
            </a:r>
            <a:r>
              <a:rPr kumimoji="0" lang="en-AU" sz="1800" b="0" i="0" u="none" strike="noStrike" kern="1200" cap="none" spc="0" normalizeH="0" baseline="0" noProof="0" dirty="0">
                <a:ln>
                  <a:noFill/>
                </a:ln>
                <a:solidFill>
                  <a:srgbClr val="FF5050"/>
                </a:solidFill>
                <a:effectLst/>
                <a:uLnTx/>
                <a:uFillTx/>
                <a:latin typeface="Calibri" panose="020F0502020204030204" pitchFamily="34" charset="0"/>
                <a:ea typeface="Calibri" panose="020F0502020204030204" pitchFamily="34" charset="0"/>
                <a:cs typeface="Times New Roman" panose="02020603050405020304" pitchFamily="18" charset="0"/>
              </a:rPr>
              <a:t>to dilute </a:t>
            </a:r>
            <a:r>
              <a:rPr kumimoji="0" lang="en-AU"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saline seawater.</a:t>
            </a:r>
            <a:endParaRPr kumimoji="0" lang="en-AU"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Rectangle 5">
            <a:extLst>
              <a:ext uri="{FF2B5EF4-FFF2-40B4-BE49-F238E27FC236}">
                <a16:creationId xmlns:a16="http://schemas.microsoft.com/office/drawing/2014/main" id="{616950AD-D7D6-450F-8DFF-8815DFF474E9}"/>
              </a:ext>
            </a:extLst>
          </p:cNvPr>
          <p:cNvSpPr/>
          <p:nvPr/>
        </p:nvSpPr>
        <p:spPr>
          <a:xfrm>
            <a:off x="5638970" y="927991"/>
            <a:ext cx="1655909"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a:extLst>
              <a:ext uri="{FF2B5EF4-FFF2-40B4-BE49-F238E27FC236}">
                <a16:creationId xmlns:a16="http://schemas.microsoft.com/office/drawing/2014/main" id="{8E34E220-1ECB-41B2-97CF-822B7C7C2496}"/>
              </a:ext>
            </a:extLst>
          </p:cNvPr>
          <p:cNvSpPr/>
          <p:nvPr/>
        </p:nvSpPr>
        <p:spPr>
          <a:xfrm>
            <a:off x="2441887" y="900829"/>
            <a:ext cx="2536513" cy="33688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0" name="Rectangle 9">
            <a:extLst>
              <a:ext uri="{FF2B5EF4-FFF2-40B4-BE49-F238E27FC236}">
                <a16:creationId xmlns:a16="http://schemas.microsoft.com/office/drawing/2014/main" id="{BCE5AA25-327C-4056-AE1B-92732BC4C6C8}"/>
              </a:ext>
            </a:extLst>
          </p:cNvPr>
          <p:cNvSpPr/>
          <p:nvPr/>
        </p:nvSpPr>
        <p:spPr>
          <a:xfrm>
            <a:off x="2234177" y="1784625"/>
            <a:ext cx="254267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C8AB5979-B416-453F-9733-0753440C9A0A}"/>
              </a:ext>
            </a:extLst>
          </p:cNvPr>
          <p:cNvSpPr/>
          <p:nvPr/>
        </p:nvSpPr>
        <p:spPr>
          <a:xfrm>
            <a:off x="280977" y="1742927"/>
            <a:ext cx="1923743"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Rectangle 12">
            <a:extLst>
              <a:ext uri="{FF2B5EF4-FFF2-40B4-BE49-F238E27FC236}">
                <a16:creationId xmlns:a16="http://schemas.microsoft.com/office/drawing/2014/main" id="{92DCDB8E-51EE-4894-9142-DCB9190C7246}"/>
              </a:ext>
            </a:extLst>
          </p:cNvPr>
          <p:cNvSpPr/>
          <p:nvPr/>
        </p:nvSpPr>
        <p:spPr>
          <a:xfrm>
            <a:off x="251520" y="1186751"/>
            <a:ext cx="1424880" cy="309722"/>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Rectangle 13">
            <a:extLst>
              <a:ext uri="{FF2B5EF4-FFF2-40B4-BE49-F238E27FC236}">
                <a16:creationId xmlns:a16="http://schemas.microsoft.com/office/drawing/2014/main" id="{542F492A-20CF-402F-86B2-3315F1468BDF}"/>
              </a:ext>
            </a:extLst>
          </p:cNvPr>
          <p:cNvSpPr/>
          <p:nvPr/>
        </p:nvSpPr>
        <p:spPr>
          <a:xfrm>
            <a:off x="1812339" y="2057099"/>
            <a:ext cx="254267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15" name="Rectangle 14">
            <a:extLst>
              <a:ext uri="{FF2B5EF4-FFF2-40B4-BE49-F238E27FC236}">
                <a16:creationId xmlns:a16="http://schemas.microsoft.com/office/drawing/2014/main" id="{30713A5D-EBFF-434E-AA81-0453B5686DB9}"/>
              </a:ext>
            </a:extLst>
          </p:cNvPr>
          <p:cNvSpPr/>
          <p:nvPr/>
        </p:nvSpPr>
        <p:spPr>
          <a:xfrm>
            <a:off x="3981553" y="2300215"/>
            <a:ext cx="1947548" cy="336884"/>
          </a:xfrm>
          <a:prstGeom prst="rect">
            <a:avLst/>
          </a:prstGeom>
          <a:solidFill>
            <a:srgbClr val="33996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6" name="Rectangle 15">
            <a:extLst>
              <a:ext uri="{FF2B5EF4-FFF2-40B4-BE49-F238E27FC236}">
                <a16:creationId xmlns:a16="http://schemas.microsoft.com/office/drawing/2014/main" id="{D57D3E7F-8BE4-4937-B6C8-ACBE862545A0}"/>
              </a:ext>
            </a:extLst>
          </p:cNvPr>
          <p:cNvSpPr/>
          <p:nvPr/>
        </p:nvSpPr>
        <p:spPr>
          <a:xfrm>
            <a:off x="251521" y="2277315"/>
            <a:ext cx="115003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9" name="Rectangle 18">
            <a:extLst>
              <a:ext uri="{FF2B5EF4-FFF2-40B4-BE49-F238E27FC236}">
                <a16:creationId xmlns:a16="http://schemas.microsoft.com/office/drawing/2014/main" id="{7D4D2B9C-6A95-48AE-8F87-B88E3CDE1199}"/>
              </a:ext>
            </a:extLst>
          </p:cNvPr>
          <p:cNvSpPr/>
          <p:nvPr/>
        </p:nvSpPr>
        <p:spPr>
          <a:xfrm>
            <a:off x="280977" y="2581867"/>
            <a:ext cx="8251462"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0" name="Rectangle 19">
            <a:extLst>
              <a:ext uri="{FF2B5EF4-FFF2-40B4-BE49-F238E27FC236}">
                <a16:creationId xmlns:a16="http://schemas.microsoft.com/office/drawing/2014/main" id="{87E0A83A-A1CE-4C7E-B177-146CE16A57C2}"/>
              </a:ext>
            </a:extLst>
          </p:cNvPr>
          <p:cNvSpPr/>
          <p:nvPr/>
        </p:nvSpPr>
        <p:spPr>
          <a:xfrm>
            <a:off x="2924571" y="1183922"/>
            <a:ext cx="3151109" cy="33688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21" name="Rectangle 20">
            <a:extLst>
              <a:ext uri="{FF2B5EF4-FFF2-40B4-BE49-F238E27FC236}">
                <a16:creationId xmlns:a16="http://schemas.microsoft.com/office/drawing/2014/main" id="{E76C1179-6CE4-4DE8-9785-58D4AAFA9575}"/>
              </a:ext>
            </a:extLst>
          </p:cNvPr>
          <p:cNvSpPr/>
          <p:nvPr/>
        </p:nvSpPr>
        <p:spPr>
          <a:xfrm>
            <a:off x="5693445" y="1755063"/>
            <a:ext cx="2617435"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Rectangle 21">
            <a:extLst>
              <a:ext uri="{FF2B5EF4-FFF2-40B4-BE49-F238E27FC236}">
                <a16:creationId xmlns:a16="http://schemas.microsoft.com/office/drawing/2014/main" id="{B322FAC8-211A-40FE-90BF-E3C044F12D1D}"/>
              </a:ext>
            </a:extLst>
          </p:cNvPr>
          <p:cNvSpPr/>
          <p:nvPr/>
        </p:nvSpPr>
        <p:spPr>
          <a:xfrm>
            <a:off x="302223" y="1488975"/>
            <a:ext cx="2877858" cy="336884"/>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orbel"/>
              <a:ea typeface="+mn-ea"/>
              <a:cs typeface="+mn-cs"/>
            </a:endParaRPr>
          </a:p>
        </p:txBody>
      </p:sp>
      <p:sp>
        <p:nvSpPr>
          <p:cNvPr id="23" name="Rectangle 22">
            <a:extLst>
              <a:ext uri="{FF2B5EF4-FFF2-40B4-BE49-F238E27FC236}">
                <a16:creationId xmlns:a16="http://schemas.microsoft.com/office/drawing/2014/main" id="{335D9BE6-A852-4FA5-BD17-55FF148524A6}"/>
              </a:ext>
            </a:extLst>
          </p:cNvPr>
          <p:cNvSpPr/>
          <p:nvPr/>
        </p:nvSpPr>
        <p:spPr>
          <a:xfrm>
            <a:off x="6082529" y="1214186"/>
            <a:ext cx="2615499"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4" name="Rectangle 23">
            <a:extLst>
              <a:ext uri="{FF2B5EF4-FFF2-40B4-BE49-F238E27FC236}">
                <a16:creationId xmlns:a16="http://schemas.microsoft.com/office/drawing/2014/main" id="{DDA4D31F-2743-4398-8F16-C91C87CA1AF4}"/>
              </a:ext>
            </a:extLst>
          </p:cNvPr>
          <p:cNvSpPr/>
          <p:nvPr/>
        </p:nvSpPr>
        <p:spPr>
          <a:xfrm>
            <a:off x="302223" y="1995853"/>
            <a:ext cx="812731"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6" name="Rectangle 25">
            <a:extLst>
              <a:ext uri="{FF2B5EF4-FFF2-40B4-BE49-F238E27FC236}">
                <a16:creationId xmlns:a16="http://schemas.microsoft.com/office/drawing/2014/main" id="{A3682AA5-DF9F-4A29-9576-0F889568D7DC}"/>
              </a:ext>
            </a:extLst>
          </p:cNvPr>
          <p:cNvSpPr/>
          <p:nvPr/>
        </p:nvSpPr>
        <p:spPr>
          <a:xfrm>
            <a:off x="1401551" y="2313572"/>
            <a:ext cx="2617435"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7" name="Rectangle 26">
            <a:extLst>
              <a:ext uri="{FF2B5EF4-FFF2-40B4-BE49-F238E27FC236}">
                <a16:creationId xmlns:a16="http://schemas.microsoft.com/office/drawing/2014/main" id="{29B50A5A-DA54-4C73-8CC7-5FC380A68062}"/>
              </a:ext>
            </a:extLst>
          </p:cNvPr>
          <p:cNvSpPr/>
          <p:nvPr/>
        </p:nvSpPr>
        <p:spPr>
          <a:xfrm>
            <a:off x="5796030" y="2013316"/>
            <a:ext cx="2736409"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8" name="Rectangle 27">
            <a:extLst>
              <a:ext uri="{FF2B5EF4-FFF2-40B4-BE49-F238E27FC236}">
                <a16:creationId xmlns:a16="http://schemas.microsoft.com/office/drawing/2014/main" id="{502147A5-6F6F-4B0C-B335-494D169AF7A9}"/>
              </a:ext>
            </a:extLst>
          </p:cNvPr>
          <p:cNvSpPr/>
          <p:nvPr/>
        </p:nvSpPr>
        <p:spPr>
          <a:xfrm>
            <a:off x="2402393" y="2852518"/>
            <a:ext cx="2728407" cy="30972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9" name="Rectangle 28">
            <a:extLst>
              <a:ext uri="{FF2B5EF4-FFF2-40B4-BE49-F238E27FC236}">
                <a16:creationId xmlns:a16="http://schemas.microsoft.com/office/drawing/2014/main" id="{785E6FB7-0A58-428F-9469-EC8C98B53902}"/>
              </a:ext>
            </a:extLst>
          </p:cNvPr>
          <p:cNvSpPr/>
          <p:nvPr/>
        </p:nvSpPr>
        <p:spPr>
          <a:xfrm>
            <a:off x="7819697" y="2313572"/>
            <a:ext cx="689404" cy="31292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30" name="Rectangle 29">
            <a:extLst>
              <a:ext uri="{FF2B5EF4-FFF2-40B4-BE49-F238E27FC236}">
                <a16:creationId xmlns:a16="http://schemas.microsoft.com/office/drawing/2014/main" id="{2A505021-7532-4CD9-ADD0-99C7F0BCF242}"/>
              </a:ext>
            </a:extLst>
          </p:cNvPr>
          <p:cNvSpPr/>
          <p:nvPr/>
        </p:nvSpPr>
        <p:spPr>
          <a:xfrm>
            <a:off x="251519" y="2804831"/>
            <a:ext cx="2150873" cy="33688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1277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0" grpId="0" animBg="1"/>
      <p:bldP spid="11" grpId="0" animBg="1"/>
      <p:bldP spid="13" grpId="0" animBg="1"/>
      <p:bldP spid="14" grpId="0" animBg="1"/>
      <p:bldP spid="15" grpId="0" animBg="1"/>
      <p:bldP spid="16" grpId="0" animBg="1"/>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746" y="179249"/>
            <a:ext cx="7727795" cy="667875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990033"/>
                </a:solidFill>
                <a:effectLst/>
                <a:uLnTx/>
                <a:uFillTx/>
                <a:latin typeface="Corbel"/>
                <a:ea typeface="+mn-ea"/>
                <a:cs typeface="+mn-cs"/>
              </a:rPr>
              <a:t>Related literature review (methodological issue):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080"/>
                </a:solidFill>
                <a:effectLst/>
                <a:uLnTx/>
                <a:uFillTx/>
                <a:latin typeface="Corbel"/>
                <a:ea typeface="+mn-ea"/>
                <a:cs typeface="+mn-cs"/>
              </a:rPr>
              <a:t>There are several </a:t>
            </a:r>
            <a:r>
              <a:rPr kumimoji="0" lang="en-US" sz="2000" b="0" i="0" u="none" strike="noStrike" kern="1200" cap="none" spc="0" normalizeH="0" baseline="0" noProof="0" dirty="0" err="1">
                <a:ln>
                  <a:noFill/>
                </a:ln>
                <a:solidFill>
                  <a:srgbClr val="008080"/>
                </a:solidFill>
                <a:effectLst/>
                <a:uLnTx/>
                <a:uFillTx/>
                <a:latin typeface="Corbel"/>
                <a:ea typeface="+mn-ea"/>
                <a:cs typeface="+mn-cs"/>
              </a:rPr>
              <a:t>maths</a:t>
            </a:r>
            <a:r>
              <a:rPr kumimoji="0" lang="en-US" sz="2000" b="0" i="0" u="none" strike="noStrike" kern="1200" cap="none" spc="0" normalizeH="0" baseline="0" noProof="0" dirty="0">
                <a:ln>
                  <a:noFill/>
                </a:ln>
                <a:solidFill>
                  <a:srgbClr val="008080"/>
                </a:solidFill>
                <a:effectLst/>
                <a:uLnTx/>
                <a:uFillTx/>
                <a:latin typeface="Corbel"/>
                <a:ea typeface="+mn-ea"/>
                <a:cs typeface="+mn-cs"/>
              </a:rPr>
              <a:t> anxiety assessment tools discussed in the literature. What are their respective pros and cons and what then were your justifications for choosing the tool you ended up using?</a:t>
            </a:r>
            <a:r>
              <a:rPr kumimoji="0" lang="en-US" sz="2000" b="0" i="0" u="none" strike="noStrike" kern="1200" cap="none" spc="0" normalizeH="0" baseline="0" noProof="0" dirty="0">
                <a:ln>
                  <a:noFill/>
                </a:ln>
                <a:solidFill>
                  <a:srgbClr val="990033"/>
                </a:solidFill>
                <a:effectLst/>
                <a:uLnTx/>
                <a:uFillTx/>
                <a:latin typeface="Corbel"/>
                <a:ea typeface="+mn-ea"/>
                <a:cs typeface="+mn-cs"/>
              </a:rPr>
              <a:t> </a:t>
            </a:r>
            <a:r>
              <a:rPr kumimoji="0" lang="en-US" sz="2000" b="0" i="0" u="none" strike="noStrike" kern="1200" cap="none" spc="0" normalizeH="0" baseline="0" noProof="0" dirty="0">
                <a:ln>
                  <a:noFill/>
                </a:ln>
                <a:solidFill>
                  <a:srgbClr val="000000">
                    <a:lumMod val="50000"/>
                    <a:lumOff val="50000"/>
                  </a:srgbClr>
                </a:solidFill>
                <a:effectLst/>
                <a:uLnTx/>
                <a:uFillTx/>
                <a:latin typeface="Corbel"/>
                <a:ea typeface="+mn-ea"/>
                <a:cs typeface="+mn-cs"/>
              </a:rPr>
              <a:t>[Good writing answers the critical reader’s questions.]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5050"/>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5050"/>
                </a:solidFill>
                <a:effectLst/>
                <a:uLnTx/>
                <a:uFillTx/>
                <a:latin typeface="Corbel"/>
                <a:ea typeface="+mn-ea"/>
                <a:cs typeface="+mn-cs"/>
              </a:rPr>
              <a:t>“There are many tools to assess </a:t>
            </a:r>
            <a:r>
              <a:rPr kumimoji="0" lang="en-US" sz="2000" b="0" i="0" u="none" strike="noStrike" kern="1200" cap="none" spc="0" normalizeH="0" baseline="0" noProof="0" dirty="0" err="1">
                <a:ln>
                  <a:noFill/>
                </a:ln>
                <a:solidFill>
                  <a:srgbClr val="FF5050"/>
                </a:solidFill>
                <a:effectLst/>
                <a:uLnTx/>
                <a:uFillTx/>
                <a:latin typeface="Corbel"/>
                <a:ea typeface="+mn-ea"/>
                <a:cs typeface="+mn-cs"/>
              </a:rPr>
              <a:t>maths</a:t>
            </a:r>
            <a:r>
              <a:rPr kumimoji="0" lang="en-US" sz="2000" b="0" i="0" u="none" strike="noStrike" kern="1200" cap="none" spc="0" normalizeH="0" baseline="0" noProof="0" dirty="0">
                <a:ln>
                  <a:noFill/>
                </a:ln>
                <a:solidFill>
                  <a:srgbClr val="FF5050"/>
                </a:solidFill>
                <a:effectLst/>
                <a:uLnTx/>
                <a:uFillTx/>
                <a:latin typeface="Corbel"/>
                <a:ea typeface="+mn-ea"/>
                <a:cs typeface="+mn-cs"/>
              </a:rPr>
              <a:t> anxiety </a:t>
            </a:r>
            <a:r>
              <a:rPr kumimoji="0" lang="en-US" sz="2000" b="0" i="0" u="none" strike="noStrike" kern="1200" cap="none" spc="0" normalizeH="0" baseline="0" noProof="0" dirty="0">
                <a:ln>
                  <a:noFill/>
                </a:ln>
                <a:solidFill>
                  <a:srgbClr val="000000"/>
                </a:solidFill>
                <a:effectLst/>
                <a:uLnTx/>
                <a:uFillTx/>
                <a:latin typeface="Corbel"/>
                <a:ea typeface="+mn-ea"/>
                <a:cs typeface="+mn-cs"/>
              </a:rPr>
              <a:t>and a well-</a:t>
            </a:r>
            <a:r>
              <a:rPr kumimoji="0" lang="en-US" sz="2000" b="0" i="0" u="none" strike="noStrike" kern="1200" cap="none" spc="0" normalizeH="0" baseline="0" noProof="0" dirty="0" err="1">
                <a:ln>
                  <a:noFill/>
                </a:ln>
                <a:solidFill>
                  <a:srgbClr val="000000"/>
                </a:solidFill>
                <a:effectLst/>
                <a:uLnTx/>
                <a:uFillTx/>
                <a:latin typeface="Corbel"/>
                <a:ea typeface="+mn-ea"/>
                <a:cs typeface="+mn-cs"/>
              </a:rPr>
              <a:t>recognised</a:t>
            </a:r>
            <a:r>
              <a:rPr kumimoji="0" lang="en-US" sz="2000" b="0" i="0" u="none" strike="noStrike" kern="1200" cap="none" spc="0" normalizeH="0" baseline="0" noProof="0" dirty="0">
                <a:ln>
                  <a:noFill/>
                </a:ln>
                <a:solidFill>
                  <a:srgbClr val="000000"/>
                </a:solidFill>
                <a:effectLst/>
                <a:uLnTx/>
                <a:uFillTx/>
                <a:latin typeface="Corbel"/>
                <a:ea typeface="+mn-ea"/>
                <a:cs typeface="+mn-cs"/>
              </a:rPr>
              <a:t> one is …. Due to its length, many researchers have found it too extensive to use which has led to the development of many shorter scales (refs.). One such shorter scale was developed by Betz (1978) who revised and created a tool to measure </a:t>
            </a:r>
            <a:r>
              <a:rPr kumimoji="0" lang="en-US" sz="2000" b="0" i="0" u="none" strike="noStrike" kern="1200" cap="none" spc="0" normalizeH="0" baseline="0" noProof="0" dirty="0" err="1">
                <a:ln>
                  <a:noFill/>
                </a:ln>
                <a:solidFill>
                  <a:srgbClr val="000000"/>
                </a:solidFill>
                <a:effectLst/>
                <a:uLnTx/>
                <a:uFillTx/>
                <a:latin typeface="Corbel"/>
                <a:ea typeface="+mn-ea"/>
                <a:cs typeface="+mn-cs"/>
              </a:rPr>
              <a:t>maths</a:t>
            </a:r>
            <a:r>
              <a:rPr kumimoji="0" lang="en-US" sz="2000" b="0" i="0" u="none" strike="noStrike" kern="1200" cap="none" spc="0" normalizeH="0" baseline="0" noProof="0" dirty="0">
                <a:ln>
                  <a:noFill/>
                </a:ln>
                <a:solidFill>
                  <a:srgbClr val="000000"/>
                </a:solidFill>
                <a:effectLst/>
                <a:uLnTx/>
                <a:uFillTx/>
                <a:latin typeface="Corbel"/>
                <a:ea typeface="+mn-ea"/>
                <a:cs typeface="+mn-cs"/>
              </a:rPr>
              <a:t> anxiety from … (ref.). Betz’s revisions consisted of ... </a:t>
            </a:r>
            <a:r>
              <a:rPr kumimoji="0" lang="en-US" sz="2000" b="0" i="0" u="none" strike="noStrike" kern="1200" cap="none" spc="0" normalizeH="0" baseline="0" noProof="0" dirty="0">
                <a:ln>
                  <a:noFill/>
                </a:ln>
                <a:solidFill>
                  <a:prstClr val="white">
                    <a:lumMod val="50000"/>
                  </a:prstClr>
                </a:solidFill>
                <a:effectLst/>
                <a:uLnTx/>
                <a:uFillTx/>
                <a:latin typeface="Corbel"/>
                <a:ea typeface="+mn-ea"/>
                <a:cs typeface="+mn-cs"/>
              </a:rPr>
              <a:t>The Betz questionnaire has been found to have good internal reliability, with Betz reporting a split-half reliability of 0.92, and other studies reporting Cronbach’s alphas of 0.72 and 0.90 (refs.). McMullan et al. (2012, p. 180) also report studies finding a test-retest reliability of 0.87 over a two-week period, and correlations of about 0.70 with the MARS scale. </a:t>
            </a:r>
            <a:r>
              <a:rPr kumimoji="0" lang="en-US" sz="2000" b="0" i="0" u="none" strike="noStrike" kern="1200" cap="none" spc="0" normalizeH="0" baseline="0" noProof="0" dirty="0">
                <a:ln>
                  <a:noFill/>
                </a:ln>
                <a:solidFill>
                  <a:srgbClr val="FF5050"/>
                </a:solidFill>
                <a:effectLst/>
                <a:uLnTx/>
                <a:uFillTx/>
                <a:latin typeface="Corbel"/>
                <a:ea typeface="+mn-ea"/>
                <a:cs typeface="+mn-cs"/>
              </a:rPr>
              <a:t>Consequently</a:t>
            </a:r>
            <a:r>
              <a:rPr kumimoji="0" lang="en-US" sz="2000" b="0" i="0" u="none" strike="noStrike" kern="1200" cap="none" spc="0" normalizeH="0" baseline="0" noProof="0" dirty="0">
                <a:ln>
                  <a:noFill/>
                </a:ln>
                <a:solidFill>
                  <a:srgbClr val="336699"/>
                </a:solidFill>
                <a:effectLst/>
                <a:uLnTx/>
                <a:uFillTx/>
                <a:latin typeface="Corbel"/>
                <a:ea typeface="+mn-ea"/>
                <a:cs typeface="+mn-cs"/>
              </a:rPr>
              <a:t>, </a:t>
            </a:r>
            <a:r>
              <a:rPr kumimoji="0" lang="en-US" sz="2000" b="0" i="0" u="none" strike="noStrike" kern="1200" cap="none" spc="0" normalizeH="0" baseline="0" noProof="0" dirty="0">
                <a:ln>
                  <a:noFill/>
                </a:ln>
                <a:solidFill>
                  <a:srgbClr val="3333FF"/>
                </a:solidFill>
                <a:effectLst/>
                <a:uLnTx/>
                <a:uFillTx/>
                <a:latin typeface="Corbel"/>
                <a:ea typeface="+mn-ea"/>
                <a:cs typeface="+mn-cs"/>
              </a:rPr>
              <a:t>it would appear that the Betz questionnaire has good psychometric properties, and given its brevity and adaptation to tertiary classrooms, and its apparently successful use in the McMullan et al. study with nursing students, it was believed to be a good </a:t>
            </a:r>
            <a:r>
              <a:rPr kumimoji="0" lang="en-US" sz="2000" b="0" i="0" u="none" strike="noStrike" kern="1200" cap="none" spc="0" normalizeH="0" baseline="0" noProof="0" dirty="0" err="1">
                <a:ln>
                  <a:noFill/>
                </a:ln>
                <a:solidFill>
                  <a:srgbClr val="3333FF"/>
                </a:solidFill>
                <a:effectLst/>
                <a:uLnTx/>
                <a:uFillTx/>
                <a:latin typeface="Corbel"/>
                <a:ea typeface="+mn-ea"/>
                <a:cs typeface="+mn-cs"/>
              </a:rPr>
              <a:t>maths</a:t>
            </a:r>
            <a:r>
              <a:rPr kumimoji="0" lang="en-US" sz="2000" b="0" i="0" u="none" strike="noStrike" kern="1200" cap="none" spc="0" normalizeH="0" baseline="0" noProof="0" dirty="0">
                <a:ln>
                  <a:noFill/>
                </a:ln>
                <a:solidFill>
                  <a:srgbClr val="3333FF"/>
                </a:solidFill>
                <a:effectLst/>
                <a:uLnTx/>
                <a:uFillTx/>
                <a:latin typeface="Corbel"/>
                <a:ea typeface="+mn-ea"/>
                <a:cs typeface="+mn-cs"/>
              </a:rPr>
              <a:t> anxiety questionnaire for this study.”</a:t>
            </a:r>
            <a:endParaRPr kumimoji="0" lang="en-AU" sz="2000" b="0" i="0" u="none" strike="noStrike" kern="1200" cap="none" spc="0" normalizeH="0" baseline="0" noProof="0" dirty="0">
              <a:ln>
                <a:noFill/>
              </a:ln>
              <a:solidFill>
                <a:srgbClr val="3333FF"/>
              </a:solidFill>
              <a:effectLst/>
              <a:uLnTx/>
              <a:uFillTx/>
              <a:latin typeface="Corbel"/>
              <a:ea typeface="+mn-ea"/>
              <a:cs typeface="+mn-cs"/>
            </a:endParaRPr>
          </a:p>
        </p:txBody>
      </p:sp>
    </p:spTree>
    <p:extLst>
      <p:ext uri="{BB962C8B-B14F-4D97-AF65-F5344CB8AC3E}">
        <p14:creationId xmlns:p14="http://schemas.microsoft.com/office/powerpoint/2010/main" val="38975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931" y="140417"/>
            <a:ext cx="726577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Finding your direction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5050"/>
                </a:solidFill>
                <a:effectLst/>
                <a:uLnTx/>
                <a:uFillTx/>
                <a:latin typeface="Corbel"/>
                <a:ea typeface="+mn-ea"/>
                <a:cs typeface="+mn-cs"/>
              </a:rPr>
              <a:t>What do you need to know to make progress?</a:t>
            </a:r>
          </a:p>
        </p:txBody>
      </p:sp>
      <p:graphicFrame>
        <p:nvGraphicFramePr>
          <p:cNvPr id="2" name="Table 1"/>
          <p:cNvGraphicFramePr>
            <a:graphicFrameLocks noGrp="1"/>
          </p:cNvGraphicFramePr>
          <p:nvPr/>
        </p:nvGraphicFramePr>
        <p:xfrm>
          <a:off x="312931" y="909858"/>
          <a:ext cx="8569308" cy="5848218"/>
        </p:xfrm>
        <a:graphic>
          <a:graphicData uri="http://schemas.openxmlformats.org/drawingml/2006/table">
            <a:tbl>
              <a:tblPr firstRow="1" firstCol="1" bandRow="1">
                <a:tableStyleId>{8A107856-5554-42FB-B03E-39F5DBC370BA}</a:tableStyleId>
              </a:tblPr>
              <a:tblGrid>
                <a:gridCol w="1325360">
                  <a:extLst>
                    <a:ext uri="{9D8B030D-6E8A-4147-A177-3AD203B41FA5}">
                      <a16:colId xmlns:a16="http://schemas.microsoft.com/office/drawing/2014/main" val="4181595114"/>
                    </a:ext>
                  </a:extLst>
                </a:gridCol>
                <a:gridCol w="7243948">
                  <a:extLst>
                    <a:ext uri="{9D8B030D-6E8A-4147-A177-3AD203B41FA5}">
                      <a16:colId xmlns:a16="http://schemas.microsoft.com/office/drawing/2014/main" val="4175206250"/>
                    </a:ext>
                  </a:extLst>
                </a:gridCol>
              </a:tblGrid>
              <a:tr h="354358">
                <a:tc>
                  <a:txBody>
                    <a:bodyPr/>
                    <a:lstStyle/>
                    <a:p>
                      <a:pPr>
                        <a:lnSpc>
                          <a:spcPct val="115000"/>
                        </a:lnSpc>
                        <a:spcBef>
                          <a:spcPts val="100"/>
                        </a:spcBef>
                        <a:spcAft>
                          <a:spcPts val="100"/>
                        </a:spcAft>
                      </a:pPr>
                      <a:r>
                        <a:rPr lang="en-AU" sz="1400" dirty="0">
                          <a:solidFill>
                            <a:srgbClr val="C00000"/>
                          </a:solidFill>
                          <a:effectLst/>
                        </a:rPr>
                        <a:t>Broad research goal</a:t>
                      </a:r>
                      <a:endParaRPr lang="en-AU" sz="14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a:lnSpc>
                          <a:spcPct val="115000"/>
                        </a:lnSpc>
                        <a:spcBef>
                          <a:spcPts val="100"/>
                        </a:spcBef>
                        <a:spcAft>
                          <a:spcPts val="100"/>
                        </a:spcAft>
                      </a:pPr>
                      <a:r>
                        <a:rPr lang="en-AU" sz="1400" dirty="0">
                          <a:solidFill>
                            <a:srgbClr val="C00000"/>
                          </a:solidFill>
                          <a:effectLst/>
                        </a:rPr>
                        <a:t>Some specific review questions</a:t>
                      </a:r>
                      <a:endParaRPr lang="en-AU" sz="14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3993315368"/>
                  </a:ext>
                </a:extLst>
              </a:tr>
              <a:tr h="1376793">
                <a:tc>
                  <a:txBody>
                    <a:bodyPr/>
                    <a:lstStyle/>
                    <a:p>
                      <a:pPr>
                        <a:lnSpc>
                          <a:spcPct val="115000"/>
                        </a:lnSpc>
                        <a:spcBef>
                          <a:spcPts val="100"/>
                        </a:spcBef>
                        <a:spcAft>
                          <a:spcPts val="100"/>
                        </a:spcAft>
                      </a:pPr>
                      <a:r>
                        <a:rPr lang="en-AU" sz="1200" dirty="0">
                          <a:effectLst/>
                        </a:rPr>
                        <a:t>Problem solving</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do we need to know about the causes of the problem to make progress?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new techniques or approaches might be tried and why might these be better than existing approaches? What do I need</a:t>
                      </a:r>
                      <a:r>
                        <a:rPr lang="en-AU" sz="1200" baseline="0" dirty="0">
                          <a:effectLst/>
                        </a:rPr>
                        <a:t> to know about these to be able to adapt them?</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new understandings about the causes of the problem suggest new approaches to take?</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alternative approaches to conceptualising the problem might lead to new and better ways of addressing the problem?</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750776721"/>
                  </a:ext>
                </a:extLst>
              </a:tr>
              <a:tr h="919405">
                <a:tc>
                  <a:txBody>
                    <a:bodyPr/>
                    <a:lstStyle/>
                    <a:p>
                      <a:pPr>
                        <a:lnSpc>
                          <a:spcPct val="115000"/>
                        </a:lnSpc>
                        <a:spcBef>
                          <a:spcPts val="100"/>
                        </a:spcBef>
                        <a:spcAft>
                          <a:spcPts val="100"/>
                        </a:spcAft>
                      </a:pPr>
                      <a:r>
                        <a:rPr lang="en-AU" sz="1200">
                          <a:effectLst/>
                        </a:rPr>
                        <a:t>Filling a gap in understanding</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a:lnSpc>
                          <a:spcPct val="115000"/>
                        </a:lnSpc>
                        <a:spcBef>
                          <a:spcPts val="100"/>
                        </a:spcBef>
                        <a:spcAft>
                          <a:spcPts val="100"/>
                        </a:spcAft>
                      </a:pPr>
                      <a:r>
                        <a:rPr lang="en-AU" sz="1200" dirty="0">
                          <a:effectLst/>
                        </a:rPr>
                        <a:t>What theories can guide: </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where to look for answers?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how to interpret findings?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how to conduct analyses?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Possibly: Where is current theory deficient?</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2114325512"/>
                  </a:ext>
                </a:extLst>
              </a:tr>
              <a:tr h="941326">
                <a:tc>
                  <a:txBody>
                    <a:bodyPr/>
                    <a:lstStyle/>
                    <a:p>
                      <a:pPr>
                        <a:lnSpc>
                          <a:spcPct val="115000"/>
                        </a:lnSpc>
                        <a:spcBef>
                          <a:spcPts val="100"/>
                        </a:spcBef>
                        <a:spcAft>
                          <a:spcPts val="100"/>
                        </a:spcAft>
                      </a:pPr>
                      <a:r>
                        <a:rPr lang="en-AU" sz="1200">
                          <a:effectLst/>
                        </a:rPr>
                        <a:t>Evaluating something </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criteria will be used and why?</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How will you operationalise the criteria? (E.g. How will you judge “user friendliness” when evaluating a piece of software or some new electronic gadget?)</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benchmarks will be used? (I.e. how will you determine what is good / satisfactory / poor?)</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2337667756"/>
                  </a:ext>
                </a:extLst>
              </a:tr>
              <a:tr h="748146">
                <a:tc>
                  <a:txBody>
                    <a:bodyPr/>
                    <a:lstStyle/>
                    <a:p>
                      <a:pPr>
                        <a:lnSpc>
                          <a:spcPct val="115000"/>
                        </a:lnSpc>
                        <a:spcBef>
                          <a:spcPts val="100"/>
                        </a:spcBef>
                        <a:spcAft>
                          <a:spcPts val="100"/>
                        </a:spcAft>
                      </a:pPr>
                      <a:r>
                        <a:rPr lang="en-AU" sz="1200">
                          <a:effectLst/>
                        </a:rPr>
                        <a:t>Improving something</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are the benefits of improvement / costs of not improving?</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aspects are least satisfactory / most likely to lead to significant improvements if addressed and why?</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Why isn’t the thing working as well as we’d like? [Now see “problem solving” above.]</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1410792819"/>
                  </a:ext>
                </a:extLst>
              </a:tr>
              <a:tr h="1164798">
                <a:tc>
                  <a:txBody>
                    <a:bodyPr/>
                    <a:lstStyle/>
                    <a:p>
                      <a:pPr>
                        <a:lnSpc>
                          <a:spcPct val="115000"/>
                        </a:lnSpc>
                        <a:spcBef>
                          <a:spcPts val="100"/>
                        </a:spcBef>
                        <a:spcAft>
                          <a:spcPts val="100"/>
                        </a:spcAft>
                      </a:pPr>
                      <a:r>
                        <a:rPr lang="en-AU" sz="1200">
                          <a:effectLst/>
                        </a:rPr>
                        <a:t>Resolving a conflict in the literature</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are the arguments and counter-arguments for and against different points of view? (This may involve reviewing different “schools of thought” about the research question, and a critical review of the theoretical foundations of each school of thought in the context of the research question. The aim is to identify potentially problematic assumptions which may need to be more carefully investigated.)</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is needed to make progress with resolving the controversy? </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685728166"/>
                  </a:ext>
                </a:extLst>
              </a:tr>
            </a:tbl>
          </a:graphicData>
        </a:graphic>
      </p:graphicFrame>
      <p:sp>
        <p:nvSpPr>
          <p:cNvPr id="3" name="Rectangle 2"/>
          <p:cNvSpPr/>
          <p:nvPr/>
        </p:nvSpPr>
        <p:spPr>
          <a:xfrm>
            <a:off x="312931" y="1392702"/>
            <a:ext cx="8569308" cy="1392701"/>
          </a:xfrm>
          <a:prstGeom prst="rect">
            <a:avLst/>
          </a:prstGeom>
          <a:solidFill>
            <a:srgbClr val="E9F5DF"/>
          </a:solidFill>
          <a:ln>
            <a:solidFill>
              <a:srgbClr val="E9F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Rectangle 5"/>
          <p:cNvSpPr/>
          <p:nvPr/>
        </p:nvSpPr>
        <p:spPr>
          <a:xfrm>
            <a:off x="312931" y="2785404"/>
            <a:ext cx="8569308" cy="1097280"/>
          </a:xfrm>
          <a:prstGeom prst="rect">
            <a:avLst/>
          </a:prstGeom>
          <a:solidFill>
            <a:srgbClr val="E9F5DF"/>
          </a:solidFill>
          <a:ln>
            <a:solidFill>
              <a:srgbClr val="E9F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312931" y="3927678"/>
            <a:ext cx="8569308" cy="883473"/>
          </a:xfrm>
          <a:prstGeom prst="rect">
            <a:avLst/>
          </a:prstGeom>
          <a:solidFill>
            <a:srgbClr val="E9F5DF"/>
          </a:solidFill>
          <a:ln>
            <a:solidFill>
              <a:srgbClr val="E9F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312931" y="4811151"/>
            <a:ext cx="8569308" cy="769441"/>
          </a:xfrm>
          <a:prstGeom prst="rect">
            <a:avLst/>
          </a:prstGeom>
          <a:solidFill>
            <a:srgbClr val="E9F5DF"/>
          </a:solidFill>
          <a:ln>
            <a:solidFill>
              <a:srgbClr val="E9F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a:xfrm>
            <a:off x="312931" y="5614501"/>
            <a:ext cx="8569308" cy="1143575"/>
          </a:xfrm>
          <a:prstGeom prst="rect">
            <a:avLst/>
          </a:prstGeom>
          <a:solidFill>
            <a:srgbClr val="E9F5DF"/>
          </a:solidFill>
          <a:ln>
            <a:solidFill>
              <a:srgbClr val="E9F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5182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12931" y="140417"/>
            <a:ext cx="726577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Finding your direction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5050"/>
                </a:solidFill>
                <a:effectLst/>
                <a:uLnTx/>
                <a:uFillTx/>
                <a:latin typeface="Corbel"/>
                <a:ea typeface="+mn-ea"/>
                <a:cs typeface="+mn-cs"/>
              </a:rPr>
              <a:t>What do you need to know to make progress?</a:t>
            </a:r>
          </a:p>
        </p:txBody>
      </p:sp>
      <p:graphicFrame>
        <p:nvGraphicFramePr>
          <p:cNvPr id="2" name="Table 1"/>
          <p:cNvGraphicFramePr>
            <a:graphicFrameLocks noGrp="1"/>
          </p:cNvGraphicFramePr>
          <p:nvPr/>
        </p:nvGraphicFramePr>
        <p:xfrm>
          <a:off x="312931" y="909858"/>
          <a:ext cx="8569308" cy="5848218"/>
        </p:xfrm>
        <a:graphic>
          <a:graphicData uri="http://schemas.openxmlformats.org/drawingml/2006/table">
            <a:tbl>
              <a:tblPr firstRow="1" firstCol="1" bandRow="1">
                <a:tableStyleId>{8A107856-5554-42FB-B03E-39F5DBC370BA}</a:tableStyleId>
              </a:tblPr>
              <a:tblGrid>
                <a:gridCol w="1325360">
                  <a:extLst>
                    <a:ext uri="{9D8B030D-6E8A-4147-A177-3AD203B41FA5}">
                      <a16:colId xmlns:a16="http://schemas.microsoft.com/office/drawing/2014/main" val="4181595114"/>
                    </a:ext>
                  </a:extLst>
                </a:gridCol>
                <a:gridCol w="7243948">
                  <a:extLst>
                    <a:ext uri="{9D8B030D-6E8A-4147-A177-3AD203B41FA5}">
                      <a16:colId xmlns:a16="http://schemas.microsoft.com/office/drawing/2014/main" val="4175206250"/>
                    </a:ext>
                  </a:extLst>
                </a:gridCol>
              </a:tblGrid>
              <a:tr h="354358">
                <a:tc>
                  <a:txBody>
                    <a:bodyPr/>
                    <a:lstStyle/>
                    <a:p>
                      <a:pPr>
                        <a:lnSpc>
                          <a:spcPct val="115000"/>
                        </a:lnSpc>
                        <a:spcBef>
                          <a:spcPts val="100"/>
                        </a:spcBef>
                        <a:spcAft>
                          <a:spcPts val="100"/>
                        </a:spcAft>
                      </a:pPr>
                      <a:r>
                        <a:rPr lang="en-AU" sz="1400" dirty="0">
                          <a:solidFill>
                            <a:srgbClr val="C00000"/>
                          </a:solidFill>
                          <a:effectLst/>
                        </a:rPr>
                        <a:t>Broad research goal</a:t>
                      </a:r>
                      <a:endParaRPr lang="en-AU" sz="14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a:lnSpc>
                          <a:spcPct val="115000"/>
                        </a:lnSpc>
                        <a:spcBef>
                          <a:spcPts val="100"/>
                        </a:spcBef>
                        <a:spcAft>
                          <a:spcPts val="100"/>
                        </a:spcAft>
                      </a:pPr>
                      <a:r>
                        <a:rPr lang="en-AU" sz="1400" dirty="0">
                          <a:solidFill>
                            <a:srgbClr val="C00000"/>
                          </a:solidFill>
                          <a:effectLst/>
                        </a:rPr>
                        <a:t>Some specific review questions</a:t>
                      </a:r>
                      <a:endParaRPr lang="en-AU" sz="14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3993315368"/>
                  </a:ext>
                </a:extLst>
              </a:tr>
              <a:tr h="1376793">
                <a:tc>
                  <a:txBody>
                    <a:bodyPr/>
                    <a:lstStyle/>
                    <a:p>
                      <a:pPr>
                        <a:lnSpc>
                          <a:spcPct val="115000"/>
                        </a:lnSpc>
                        <a:spcBef>
                          <a:spcPts val="100"/>
                        </a:spcBef>
                        <a:spcAft>
                          <a:spcPts val="100"/>
                        </a:spcAft>
                      </a:pPr>
                      <a:r>
                        <a:rPr lang="en-AU" sz="1200" dirty="0">
                          <a:effectLst/>
                        </a:rPr>
                        <a:t>Problem solving</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do we need to know about the causes of the problem to make progress?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new techniques or approaches might be tried and why might these be better than existing approaches? What do I need</a:t>
                      </a:r>
                      <a:r>
                        <a:rPr lang="en-AU" sz="1200" baseline="0" dirty="0">
                          <a:effectLst/>
                        </a:rPr>
                        <a:t> to know about these to be able to adapt them?</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new understandings about the causes of the problem suggest new approaches to take?</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alternative approaches to conceptualising the problem might lead to new and better ways of addressing the problem?</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750776721"/>
                  </a:ext>
                </a:extLst>
              </a:tr>
              <a:tr h="919405">
                <a:tc>
                  <a:txBody>
                    <a:bodyPr/>
                    <a:lstStyle/>
                    <a:p>
                      <a:pPr>
                        <a:lnSpc>
                          <a:spcPct val="115000"/>
                        </a:lnSpc>
                        <a:spcBef>
                          <a:spcPts val="100"/>
                        </a:spcBef>
                        <a:spcAft>
                          <a:spcPts val="100"/>
                        </a:spcAft>
                      </a:pPr>
                      <a:r>
                        <a:rPr lang="en-AU" sz="1200">
                          <a:effectLst/>
                        </a:rPr>
                        <a:t>Filling a gap in understanding</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a:lnSpc>
                          <a:spcPct val="115000"/>
                        </a:lnSpc>
                        <a:spcBef>
                          <a:spcPts val="100"/>
                        </a:spcBef>
                        <a:spcAft>
                          <a:spcPts val="100"/>
                        </a:spcAft>
                      </a:pPr>
                      <a:r>
                        <a:rPr lang="en-AU" sz="1200" dirty="0">
                          <a:effectLst/>
                        </a:rPr>
                        <a:t>What theories can guide: </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where to look for answers?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how to interpret findings?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how to conduct analyses?</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pPr>
                      <a:r>
                        <a:rPr lang="en-AU" sz="1200" dirty="0">
                          <a:effectLst/>
                        </a:rPr>
                        <a:t>Possibly: Where is current theory deficient?</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2114325512"/>
                  </a:ext>
                </a:extLst>
              </a:tr>
              <a:tr h="941326">
                <a:tc>
                  <a:txBody>
                    <a:bodyPr/>
                    <a:lstStyle/>
                    <a:p>
                      <a:pPr>
                        <a:lnSpc>
                          <a:spcPct val="115000"/>
                        </a:lnSpc>
                        <a:spcBef>
                          <a:spcPts val="100"/>
                        </a:spcBef>
                        <a:spcAft>
                          <a:spcPts val="100"/>
                        </a:spcAft>
                      </a:pPr>
                      <a:r>
                        <a:rPr lang="en-AU" sz="1200">
                          <a:effectLst/>
                        </a:rPr>
                        <a:t>Evaluating something </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criteria will be used and why?</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How will you operationalise the criteria? (E.g. How will you judge “user friendliness” when evaluating a piece of software or some new electronic gadget?)</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benchmarks will be used? (I.e. how will you determine what is good / satisfactory / poor?)</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2337667756"/>
                  </a:ext>
                </a:extLst>
              </a:tr>
              <a:tr h="748146">
                <a:tc>
                  <a:txBody>
                    <a:bodyPr/>
                    <a:lstStyle/>
                    <a:p>
                      <a:pPr>
                        <a:lnSpc>
                          <a:spcPct val="115000"/>
                        </a:lnSpc>
                        <a:spcBef>
                          <a:spcPts val="100"/>
                        </a:spcBef>
                        <a:spcAft>
                          <a:spcPts val="100"/>
                        </a:spcAft>
                      </a:pPr>
                      <a:r>
                        <a:rPr lang="en-AU" sz="1200">
                          <a:effectLst/>
                        </a:rPr>
                        <a:t>Improving something</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are the benefits of improvement / costs of not improving?</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aspects are least satisfactory / most likely to lead to significant improvements if addressed and why?</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Why isn’t the thing working as well as we’d like? [Now see “problem solving” above.]</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1410792819"/>
                  </a:ext>
                </a:extLst>
              </a:tr>
              <a:tr h="1164798">
                <a:tc>
                  <a:txBody>
                    <a:bodyPr/>
                    <a:lstStyle/>
                    <a:p>
                      <a:pPr>
                        <a:lnSpc>
                          <a:spcPct val="115000"/>
                        </a:lnSpc>
                        <a:spcBef>
                          <a:spcPts val="100"/>
                        </a:spcBef>
                        <a:spcAft>
                          <a:spcPts val="100"/>
                        </a:spcAft>
                      </a:pPr>
                      <a:r>
                        <a:rPr lang="en-AU" sz="1200">
                          <a:effectLst/>
                        </a:rPr>
                        <a:t>Resolving a conflict in the literature</a:t>
                      </a:r>
                      <a:endParaRPr lang="en-AU" sz="14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tc>
                  <a:txBody>
                    <a:bodyPr/>
                    <a:lstStyle/>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are the arguments and counter-arguments for and against different points of view? (This may involve reviewing different “schools of thought” about the research question, and a critical review of the theoretical foundations of each school of thought in the context of the research question. The aim is to identify potentially problematic assumptions which may need to be more carefully investigated.)</a:t>
                      </a:r>
                      <a:endParaRPr lang="en-AU" sz="1400" dirty="0">
                        <a:effectLst/>
                      </a:endParaRPr>
                    </a:p>
                    <a:p>
                      <a:pPr marL="342900" lvl="0" indent="-342900">
                        <a:lnSpc>
                          <a:spcPct val="115000"/>
                        </a:lnSpc>
                        <a:spcBef>
                          <a:spcPts val="100"/>
                        </a:spcBef>
                        <a:spcAft>
                          <a:spcPts val="100"/>
                        </a:spcAft>
                        <a:buFont typeface="Arial" panose="020B0604020202020204" pitchFamily="34" charset="0"/>
                        <a:buChar char="−"/>
                        <a:tabLst>
                          <a:tab pos="228600" algn="l"/>
                        </a:tabLst>
                      </a:pPr>
                      <a:r>
                        <a:rPr lang="en-AU" sz="1200" dirty="0">
                          <a:effectLst/>
                        </a:rPr>
                        <a:t>What is needed to make progress with resolving the controversy? </a:t>
                      </a:r>
                      <a:endParaRPr lang="en-AU"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122" marR="55122" marT="0" marB="0"/>
                </a:tc>
                <a:extLst>
                  <a:ext uri="{0D108BD9-81ED-4DB2-BD59-A6C34878D82A}">
                    <a16:rowId xmlns:a16="http://schemas.microsoft.com/office/drawing/2014/main" val="685728166"/>
                  </a:ext>
                </a:extLst>
              </a:tr>
            </a:tbl>
          </a:graphicData>
        </a:graphic>
      </p:graphicFrame>
    </p:spTree>
    <p:extLst>
      <p:ext uri="{BB962C8B-B14F-4D97-AF65-F5344CB8AC3E}">
        <p14:creationId xmlns:p14="http://schemas.microsoft.com/office/powerpoint/2010/main" val="32257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2955" y="1089898"/>
            <a:ext cx="7578090" cy="233910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AU" sz="4000" b="0" i="0" u="none" strike="noStrike" kern="1200" cap="none" spc="0" normalizeH="0" baseline="0" noProof="0" dirty="0">
                <a:ln>
                  <a:noFill/>
                </a:ln>
                <a:solidFill>
                  <a:srgbClr val="3366CC"/>
                </a:solidFill>
                <a:effectLst/>
                <a:uLnTx/>
                <a:uFillTx/>
                <a:latin typeface="Calibri" panose="020F0502020204030204"/>
                <a:ea typeface="+mn-ea"/>
                <a:cs typeface="+mn-cs"/>
              </a:rPr>
              <a:t>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Frame your writing 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1" u="none" strike="noStrike" kern="1200" cap="none" spc="0" normalizeH="0" baseline="0" noProof="0" dirty="0">
                <a:ln>
                  <a:noFill/>
                </a:ln>
                <a:solidFill>
                  <a:srgbClr val="008080"/>
                </a:solidFill>
                <a:effectLst/>
                <a:uLnTx/>
                <a:uFillTx/>
                <a:latin typeface="Calibri" panose="020F0502020204030204"/>
                <a:ea typeface="+mn-ea"/>
                <a:cs typeface="+mn-cs"/>
              </a:rPr>
              <a:t>how you achieved your research objectives,</a:t>
            </a:r>
          </a:p>
          <a:p>
            <a:pPr marL="0" marR="0" lvl="0" indent="0" algn="ctr" defTabSz="457200" rtl="0" eaLnBrk="1" fontAlgn="auto" latinLnBrk="0" hangingPunct="1">
              <a:lnSpc>
                <a:spcPct val="100000"/>
              </a:lnSpc>
              <a:spcBef>
                <a:spcPts val="0"/>
              </a:spcBef>
              <a:spcAft>
                <a:spcPts val="0"/>
              </a:spcAft>
              <a:buClrTx/>
              <a:buSzTx/>
              <a:buFontTx/>
              <a:buNone/>
              <a:tabLst/>
              <a:defRPr/>
            </a:pPr>
            <a:r>
              <a:rPr lang="en-AU" sz="2400" i="1" dirty="0">
                <a:solidFill>
                  <a:srgbClr val="008080"/>
                </a:solidFill>
                <a:latin typeface="Calibri" panose="020F0502020204030204"/>
              </a:rPr>
              <a:t>and why you thought they were sound,</a:t>
            </a:r>
            <a:endParaRPr kumimoji="0" lang="en-AU" sz="2400" b="0" i="0" u="none" strike="noStrike" kern="1200" cap="none" spc="0" normalizeH="0" baseline="0" noProof="0" dirty="0">
              <a:ln>
                <a:noFill/>
              </a:ln>
              <a:solidFill>
                <a:srgbClr val="00808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alibri" panose="020F0502020204030204"/>
                <a:ea typeface="+mn-ea"/>
                <a:cs typeface="+mn-cs"/>
              </a:rPr>
              <a:t>rather than simply a description of what you did.</a:t>
            </a:r>
          </a:p>
        </p:txBody>
      </p:sp>
      <p:pic>
        <p:nvPicPr>
          <p:cNvPr id="3" name="Picture 2">
            <a:extLst>
              <a:ext uri="{FF2B5EF4-FFF2-40B4-BE49-F238E27FC236}">
                <a16:creationId xmlns:a16="http://schemas.microsoft.com/office/drawing/2014/main" id="{A2560999-01E8-4637-AF45-0D5938221568}"/>
              </a:ext>
            </a:extLst>
          </p:cNvPr>
          <p:cNvPicPr>
            <a:picLocks noChangeAspect="1"/>
          </p:cNvPicPr>
          <p:nvPr/>
        </p:nvPicPr>
        <p:blipFill>
          <a:blip r:embed="rId2"/>
          <a:stretch>
            <a:fillRect/>
          </a:stretch>
        </p:blipFill>
        <p:spPr>
          <a:xfrm>
            <a:off x="3262312" y="4025027"/>
            <a:ext cx="2619375" cy="1743075"/>
          </a:xfrm>
          <a:prstGeom prst="rect">
            <a:avLst/>
          </a:prstGeom>
        </p:spPr>
      </p:pic>
    </p:spTree>
    <p:extLst>
      <p:ext uri="{BB962C8B-B14F-4D97-AF65-F5344CB8AC3E}">
        <p14:creationId xmlns:p14="http://schemas.microsoft.com/office/powerpoint/2010/main" val="2994560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4C2D3-6813-40C5-80E1-25440059ABFE}"/>
              </a:ext>
            </a:extLst>
          </p:cNvPr>
          <p:cNvSpPr txBox="1"/>
          <p:nvPr/>
        </p:nvSpPr>
        <p:spPr>
          <a:xfrm>
            <a:off x="4030133" y="1759101"/>
            <a:ext cx="5012267" cy="477053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900" b="0" i="0" u="none" strike="noStrike" kern="1200" cap="none" spc="0" normalizeH="0" baseline="0" noProof="0" dirty="0">
                <a:ln>
                  <a:noFill/>
                </a:ln>
                <a:solidFill>
                  <a:srgbClr val="FF5050"/>
                </a:solidFill>
                <a:effectLst/>
                <a:uLnTx/>
                <a:uFillTx/>
                <a:latin typeface="Corbel"/>
                <a:ea typeface="Calibri" panose="020F0502020204030204" pitchFamily="34" charset="0"/>
                <a:cs typeface="+mn-cs"/>
              </a:rPr>
              <a:t>To assess whether </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this intensive training in argument visualization leads to generalized benefits for analytical reasoning, </a:t>
            </a:r>
            <a:r>
              <a:rPr kumimoji="0" lang="en-AU" sz="1900" b="0" i="0" u="none" strike="noStrike" kern="1200" cap="none" spc="0" normalizeH="0" baseline="0" noProof="0" dirty="0">
                <a:ln>
                  <a:noFill/>
                </a:ln>
                <a:solidFill>
                  <a:srgbClr val="FF5050"/>
                </a:solidFill>
                <a:effectLst/>
                <a:uLnTx/>
                <a:uFillTx/>
                <a:latin typeface="Corbel"/>
                <a:ea typeface="Calibri" panose="020F0502020204030204" pitchFamily="34" charset="0"/>
                <a:cs typeface="+mn-cs"/>
              </a:rPr>
              <a:t>we administered </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equivalated LSAT Logical Reasoning forms to both seminar students and control students at the beginning and end of the semester (i.e., 85 days later). Students sat different but equivalated forms of the LSAT at pre- and post-test in order </a:t>
            </a:r>
            <a:r>
              <a:rPr kumimoji="0" lang="en-AU" sz="1900" b="0" i="0" u="none" strike="noStrike" kern="1200" cap="none" spc="0" normalizeH="0" baseline="0" noProof="0" dirty="0">
                <a:ln>
                  <a:noFill/>
                </a:ln>
                <a:solidFill>
                  <a:srgbClr val="FF5050"/>
                </a:solidFill>
                <a:effectLst/>
                <a:uLnTx/>
                <a:uFillTx/>
                <a:latin typeface="Corbel"/>
                <a:ea typeface="Calibri" panose="020F0502020204030204" pitchFamily="34" charset="0"/>
                <a:cs typeface="+mn-cs"/>
              </a:rPr>
              <a:t>to control for</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 gains that might arise from familiarity with the test rather than real learning gains. </a:t>
            </a:r>
            <a:r>
              <a:rPr kumimoji="0" lang="en-AU" sz="1900" b="0" i="0" u="none" strike="noStrike" kern="1200" cap="none" spc="0" normalizeH="0" baseline="0" noProof="0" dirty="0">
                <a:ln>
                  <a:noFill/>
                </a:ln>
                <a:solidFill>
                  <a:srgbClr val="FF5050"/>
                </a:solidFill>
                <a:effectLst/>
                <a:uLnTx/>
                <a:uFillTx/>
                <a:latin typeface="Corbel"/>
                <a:ea typeface="Calibri" panose="020F0502020204030204" pitchFamily="34" charset="0"/>
                <a:cs typeface="+mn-cs"/>
              </a:rPr>
              <a:t>To control for </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possible differences between the forms, we used a counterbalanced design, randomly assigning 50% of students to form A as </a:t>
            </a:r>
            <a:r>
              <a:rPr kumimoji="0" lang="en-AU" sz="1900" b="0" i="0" u="none" strike="noStrike" kern="1200" cap="none" spc="0" normalizeH="0" baseline="0" noProof="0" dirty="0" err="1">
                <a:ln>
                  <a:noFill/>
                </a:ln>
                <a:solidFill>
                  <a:srgbClr val="000000"/>
                </a:solidFill>
                <a:effectLst/>
                <a:uLnTx/>
                <a:uFillTx/>
                <a:latin typeface="Corbel"/>
                <a:ea typeface="Calibri" panose="020F0502020204030204" pitchFamily="34" charset="0"/>
                <a:cs typeface="+mn-cs"/>
              </a:rPr>
              <a:t>pretest</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 and form B as </a:t>
            </a:r>
            <a:r>
              <a:rPr kumimoji="0" lang="en-AU" sz="1900" b="0" i="0" u="none" strike="noStrike" kern="1200" cap="none" spc="0" normalizeH="0" baseline="0" noProof="0" dirty="0" err="1">
                <a:ln>
                  <a:noFill/>
                </a:ln>
                <a:solidFill>
                  <a:srgbClr val="000000"/>
                </a:solidFill>
                <a:effectLst/>
                <a:uLnTx/>
                <a:uFillTx/>
                <a:latin typeface="Corbel"/>
                <a:ea typeface="Calibri" panose="020F0502020204030204" pitchFamily="34" charset="0"/>
                <a:cs typeface="+mn-cs"/>
              </a:rPr>
              <a:t>posttest</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 and reversing the order for the remaining students.</a:t>
            </a:r>
            <a:endParaRPr kumimoji="0" lang="en-AU" sz="1900" b="0" i="0" u="none" strike="noStrike" kern="1200" cap="none" spc="0" normalizeH="0" baseline="0" noProof="0" dirty="0">
              <a:ln>
                <a:noFill/>
              </a:ln>
              <a:solidFill>
                <a:srgbClr val="000000"/>
              </a:solidFill>
              <a:effectLst/>
              <a:uLnTx/>
              <a:uFillTx/>
              <a:latin typeface="Corbel"/>
              <a:ea typeface="+mn-ea"/>
              <a:cs typeface="+mn-cs"/>
            </a:endParaRPr>
          </a:p>
        </p:txBody>
      </p:sp>
      <p:sp>
        <p:nvSpPr>
          <p:cNvPr id="4" name="TextBox 3">
            <a:extLst>
              <a:ext uri="{FF2B5EF4-FFF2-40B4-BE49-F238E27FC236}">
                <a16:creationId xmlns:a16="http://schemas.microsoft.com/office/drawing/2014/main" id="{DDC6AB5C-B623-4C45-8120-51298445E3F4}"/>
              </a:ext>
            </a:extLst>
          </p:cNvPr>
          <p:cNvSpPr txBox="1"/>
          <p:nvPr/>
        </p:nvSpPr>
        <p:spPr>
          <a:xfrm>
            <a:off x="316089" y="1759101"/>
            <a:ext cx="3431822" cy="33085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Equivalated LSAT Logical Reasoning forms were administered to both seminar students and control students at the beginning and end of the semester (i.e., 85 days later). We randomly assigned 50% of students to form A as </a:t>
            </a:r>
            <a:r>
              <a:rPr kumimoji="0" lang="en-AU" sz="1900" b="0" i="0" u="none" strike="noStrike" kern="1200" cap="none" spc="0" normalizeH="0" baseline="0" noProof="0" dirty="0" err="1">
                <a:ln>
                  <a:noFill/>
                </a:ln>
                <a:solidFill>
                  <a:srgbClr val="000000"/>
                </a:solidFill>
                <a:effectLst/>
                <a:uLnTx/>
                <a:uFillTx/>
                <a:latin typeface="Corbel"/>
                <a:ea typeface="Calibri" panose="020F0502020204030204" pitchFamily="34" charset="0"/>
                <a:cs typeface="+mn-cs"/>
              </a:rPr>
              <a:t>pretest</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 and form B as </a:t>
            </a:r>
            <a:r>
              <a:rPr kumimoji="0" lang="en-AU" sz="1900" b="0" i="0" u="none" strike="noStrike" kern="1200" cap="none" spc="0" normalizeH="0" baseline="0" noProof="0" dirty="0" err="1">
                <a:ln>
                  <a:noFill/>
                </a:ln>
                <a:solidFill>
                  <a:srgbClr val="000000"/>
                </a:solidFill>
                <a:effectLst/>
                <a:uLnTx/>
                <a:uFillTx/>
                <a:latin typeface="Corbel"/>
                <a:ea typeface="Calibri" panose="020F0502020204030204" pitchFamily="34" charset="0"/>
                <a:cs typeface="+mn-cs"/>
              </a:rPr>
              <a:t>posttest</a:t>
            </a:r>
            <a:r>
              <a:rPr kumimoji="0" lang="en-AU" sz="1900" b="0" i="0" u="none" strike="noStrike" kern="1200" cap="none" spc="0" normalizeH="0" baseline="0" noProof="0" dirty="0">
                <a:ln>
                  <a:noFill/>
                </a:ln>
                <a:solidFill>
                  <a:srgbClr val="000000"/>
                </a:solidFill>
                <a:effectLst/>
                <a:uLnTx/>
                <a:uFillTx/>
                <a:latin typeface="Corbel"/>
                <a:ea typeface="Calibri" panose="020F0502020204030204" pitchFamily="34" charset="0"/>
                <a:cs typeface="+mn-cs"/>
              </a:rPr>
              <a:t>, reversing the order for the remaining students.</a:t>
            </a:r>
            <a:endParaRPr kumimoji="0" lang="en-AU" sz="1900" b="0" i="0" u="none" strike="noStrike" kern="1200" cap="none" spc="0" normalizeH="0" baseline="0" noProof="0" dirty="0">
              <a:ln>
                <a:noFill/>
              </a:ln>
              <a:solidFill>
                <a:srgbClr val="000000"/>
              </a:solidFill>
              <a:effectLst/>
              <a:uLnTx/>
              <a:uFillTx/>
              <a:latin typeface="Corbel"/>
              <a:ea typeface="+mn-ea"/>
              <a:cs typeface="+mn-cs"/>
            </a:endParaRPr>
          </a:p>
        </p:txBody>
      </p:sp>
      <p:sp>
        <p:nvSpPr>
          <p:cNvPr id="5" name="TextBox 4">
            <a:extLst>
              <a:ext uri="{FF2B5EF4-FFF2-40B4-BE49-F238E27FC236}">
                <a16:creationId xmlns:a16="http://schemas.microsoft.com/office/drawing/2014/main" id="{ACAA7520-558A-47E7-802B-536B05F83EE0}"/>
              </a:ext>
            </a:extLst>
          </p:cNvPr>
          <p:cNvSpPr txBox="1"/>
          <p:nvPr/>
        </p:nvSpPr>
        <p:spPr>
          <a:xfrm>
            <a:off x="316088" y="1014037"/>
            <a:ext cx="362373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Pure description only.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Gives the </a:t>
            </a:r>
            <a:r>
              <a:rPr kumimoji="0" lang="en-AU" sz="2000" b="0" i="1" u="none" strike="noStrike" kern="1200" cap="none" spc="0" normalizeH="0" baseline="0" noProof="0" dirty="0">
                <a:ln>
                  <a:noFill/>
                </a:ln>
                <a:solidFill>
                  <a:srgbClr val="008080"/>
                </a:solidFill>
                <a:effectLst/>
                <a:uLnTx/>
                <a:uFillTx/>
                <a:latin typeface="Corbel"/>
                <a:ea typeface="+mn-ea"/>
                <a:cs typeface="+mn-cs"/>
              </a:rPr>
              <a:t>what</a:t>
            </a:r>
            <a:r>
              <a:rPr kumimoji="0" lang="en-AU" sz="2000" b="0" i="0" u="none" strike="noStrike" kern="1200" cap="none" spc="0" normalizeH="0" baseline="0" noProof="0" dirty="0">
                <a:ln>
                  <a:noFill/>
                </a:ln>
                <a:solidFill>
                  <a:srgbClr val="008080"/>
                </a:solidFill>
                <a:effectLst/>
                <a:uLnTx/>
                <a:uFillTx/>
                <a:latin typeface="Corbel"/>
                <a:ea typeface="+mn-ea"/>
                <a:cs typeface="+mn-cs"/>
              </a:rPr>
              <a:t>, but not the </a:t>
            </a:r>
            <a:r>
              <a:rPr kumimoji="0" lang="en-AU" sz="2000" b="0" i="1" u="none" strike="noStrike" kern="1200" cap="none" spc="0" normalizeH="0" baseline="0" noProof="0" dirty="0">
                <a:ln>
                  <a:noFill/>
                </a:ln>
                <a:solidFill>
                  <a:srgbClr val="008080"/>
                </a:solidFill>
                <a:effectLst/>
                <a:uLnTx/>
                <a:uFillTx/>
                <a:latin typeface="Corbel"/>
                <a:ea typeface="+mn-ea"/>
                <a:cs typeface="+mn-cs"/>
              </a:rPr>
              <a:t>why</a:t>
            </a:r>
            <a:r>
              <a:rPr kumimoji="0" lang="en-AU" sz="2000" b="0" i="0" u="none" strike="noStrike" kern="1200" cap="none" spc="0" normalizeH="0" baseline="0" noProof="0" dirty="0">
                <a:ln>
                  <a:noFill/>
                </a:ln>
                <a:solidFill>
                  <a:srgbClr val="008080"/>
                </a:solidFill>
                <a:effectLst/>
                <a:uLnTx/>
                <a:uFillTx/>
                <a:latin typeface="Corbel"/>
                <a:ea typeface="+mn-ea"/>
                <a:cs typeface="+mn-cs"/>
              </a:rPr>
              <a:t>.</a:t>
            </a:r>
          </a:p>
        </p:txBody>
      </p:sp>
      <p:sp>
        <p:nvSpPr>
          <p:cNvPr id="7" name="TextBox 6">
            <a:extLst>
              <a:ext uri="{FF2B5EF4-FFF2-40B4-BE49-F238E27FC236}">
                <a16:creationId xmlns:a16="http://schemas.microsoft.com/office/drawing/2014/main" id="{57D96EF4-365F-43D8-BD6E-857DD36B08EB}"/>
              </a:ext>
            </a:extLst>
          </p:cNvPr>
          <p:cNvSpPr txBox="1"/>
          <p:nvPr/>
        </p:nvSpPr>
        <p:spPr>
          <a:xfrm>
            <a:off x="4030133" y="1018730"/>
            <a:ext cx="469617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Methods </a:t>
            </a:r>
            <a:r>
              <a:rPr kumimoji="0" lang="en-AU" sz="2000" b="0" i="1" u="none" strike="noStrike" kern="1200" cap="none" spc="0" normalizeH="0" baseline="0" noProof="0" dirty="0">
                <a:ln>
                  <a:noFill/>
                </a:ln>
                <a:solidFill>
                  <a:srgbClr val="008080"/>
                </a:solidFill>
                <a:effectLst/>
                <a:uLnTx/>
                <a:uFillTx/>
                <a:latin typeface="Corbel"/>
                <a:ea typeface="+mn-ea"/>
                <a:cs typeface="+mn-cs"/>
              </a:rPr>
              <a:t>explained</a:t>
            </a:r>
            <a:r>
              <a:rPr kumimoji="0" lang="en-AU" sz="2000" b="0" i="0" u="none" strike="noStrike" kern="1200" cap="none" spc="0" normalizeH="0" baseline="0" noProof="0" dirty="0">
                <a:ln>
                  <a:noFill/>
                </a:ln>
                <a:solidFill>
                  <a:srgbClr val="008080"/>
                </a:solidFill>
                <a:effectLst/>
                <a:uLnTx/>
                <a:uFillTx/>
                <a:latin typeface="Corbel"/>
                <a:ea typeface="+mn-ea"/>
                <a:cs typeface="+mn-cs"/>
              </a:rPr>
              <a:t>: Procedures linked to both research and methodological goals. </a:t>
            </a:r>
          </a:p>
        </p:txBody>
      </p:sp>
      <p:sp>
        <p:nvSpPr>
          <p:cNvPr id="8" name="TextBox 7">
            <a:extLst>
              <a:ext uri="{FF2B5EF4-FFF2-40B4-BE49-F238E27FC236}">
                <a16:creationId xmlns:a16="http://schemas.microsoft.com/office/drawing/2014/main" id="{17887E5F-7DDE-482D-B31F-5CE3F6C4A43D}"/>
              </a:ext>
            </a:extLst>
          </p:cNvPr>
          <p:cNvSpPr txBox="1"/>
          <p:nvPr/>
        </p:nvSpPr>
        <p:spPr>
          <a:xfrm>
            <a:off x="316088" y="124178"/>
            <a:ext cx="882791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990033"/>
                </a:solidFill>
                <a:effectLst/>
                <a:uLnTx/>
                <a:uFillTx/>
                <a:latin typeface="Corbel"/>
                <a:ea typeface="+mn-ea"/>
                <a:cs typeface="+mn-cs"/>
              </a:rPr>
              <a:t>The most informative methods </a:t>
            </a:r>
            <a:r>
              <a:rPr kumimoji="0" lang="en-AU" sz="2000" b="0" i="1" u="none" strike="noStrike" kern="1200" cap="none" spc="0" normalizeH="0" baseline="0" noProof="0" dirty="0">
                <a:ln>
                  <a:noFill/>
                </a:ln>
                <a:solidFill>
                  <a:srgbClr val="990033"/>
                </a:solidFill>
                <a:effectLst/>
                <a:uLnTx/>
                <a:uFillTx/>
                <a:latin typeface="Corbel"/>
                <a:ea typeface="+mn-ea"/>
                <a:cs typeface="+mn-cs"/>
              </a:rPr>
              <a:t>explain </a:t>
            </a:r>
            <a:r>
              <a:rPr kumimoji="0" lang="en-AU" sz="2000" b="0" u="none" strike="noStrike" kern="1200" cap="none" spc="0" normalizeH="0" baseline="0" noProof="0" dirty="0">
                <a:ln>
                  <a:noFill/>
                </a:ln>
                <a:solidFill>
                  <a:srgbClr val="990033"/>
                </a:solidFill>
                <a:effectLst/>
                <a:uLnTx/>
                <a:uFillTx/>
                <a:latin typeface="Corbel"/>
                <a:ea typeface="+mn-ea"/>
                <a:cs typeface="+mn-cs"/>
              </a:rPr>
              <a:t>and </a:t>
            </a:r>
            <a:r>
              <a:rPr kumimoji="0" lang="en-AU" sz="2000" b="0" i="1" u="none" strike="noStrike" kern="1200" cap="none" spc="0" normalizeH="0" baseline="0" noProof="0" dirty="0">
                <a:ln>
                  <a:noFill/>
                </a:ln>
                <a:solidFill>
                  <a:srgbClr val="990033"/>
                </a:solidFill>
                <a:effectLst/>
                <a:uLnTx/>
                <a:uFillTx/>
                <a:latin typeface="Corbel"/>
                <a:ea typeface="+mn-ea"/>
                <a:cs typeface="+mn-cs"/>
              </a:rPr>
              <a:t>justify </a:t>
            </a:r>
            <a:r>
              <a:rPr kumimoji="0" lang="en-AU" sz="2000" b="0" i="0" u="none" strike="noStrike" kern="1200" cap="none" spc="0" normalizeH="0" baseline="0" noProof="0" dirty="0">
                <a:ln>
                  <a:noFill/>
                </a:ln>
                <a:solidFill>
                  <a:srgbClr val="990033"/>
                </a:solidFill>
                <a:effectLst/>
                <a:uLnTx/>
                <a:uFillTx/>
                <a:latin typeface="Corbel"/>
                <a:ea typeface="+mn-ea"/>
                <a:cs typeface="+mn-cs"/>
              </a:rPr>
              <a:t>as well as </a:t>
            </a:r>
            <a:r>
              <a:rPr kumimoji="0" lang="en-AU" sz="2000" b="0" i="1" u="none" strike="noStrike" kern="1200" cap="none" spc="0" normalizeH="0" baseline="0" noProof="0" dirty="0">
                <a:ln>
                  <a:noFill/>
                </a:ln>
                <a:solidFill>
                  <a:srgbClr val="990033"/>
                </a:solidFill>
                <a:effectLst/>
                <a:uLnTx/>
                <a:uFillTx/>
                <a:latin typeface="Corbel"/>
                <a:ea typeface="+mn-ea"/>
                <a:cs typeface="+mn-cs"/>
              </a:rPr>
              <a:t>describe</a:t>
            </a:r>
            <a:r>
              <a:rPr kumimoji="0" lang="en-AU" sz="2000" b="0" i="0" u="none" strike="noStrike" kern="1200" cap="none" spc="0" normalizeH="0" baseline="0" noProof="0" dirty="0">
                <a:ln>
                  <a:noFill/>
                </a:ln>
                <a:solidFill>
                  <a:srgbClr val="990033"/>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990033"/>
                </a:solidFill>
                <a:effectLst/>
                <a:uLnTx/>
                <a:uFillTx/>
                <a:latin typeface="Corbel"/>
                <a:ea typeface="+mn-ea"/>
                <a:cs typeface="+mn-cs"/>
              </a:rPr>
              <a:t>and explain both research and methodological purposes of particular procedures.</a:t>
            </a:r>
          </a:p>
        </p:txBody>
      </p:sp>
      <p:sp>
        <p:nvSpPr>
          <p:cNvPr id="9" name="Isosceles Triangle 8">
            <a:extLst>
              <a:ext uri="{FF2B5EF4-FFF2-40B4-BE49-F238E27FC236}">
                <a16:creationId xmlns:a16="http://schemas.microsoft.com/office/drawing/2014/main" id="{7244DA72-9F97-43E4-AA0B-B4C008ABF5D1}"/>
              </a:ext>
            </a:extLst>
          </p:cNvPr>
          <p:cNvSpPr/>
          <p:nvPr/>
        </p:nvSpPr>
        <p:spPr>
          <a:xfrm rot="19715420">
            <a:off x="3541788" y="1843764"/>
            <a:ext cx="179669" cy="152036"/>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0" name="TextBox 9">
            <a:extLst>
              <a:ext uri="{FF2B5EF4-FFF2-40B4-BE49-F238E27FC236}">
                <a16:creationId xmlns:a16="http://schemas.microsoft.com/office/drawing/2014/main" id="{82E82A58-D6B5-4026-8387-BE8560B812C6}"/>
              </a:ext>
            </a:extLst>
          </p:cNvPr>
          <p:cNvSpPr txBox="1"/>
          <p:nvPr/>
        </p:nvSpPr>
        <p:spPr>
          <a:xfrm>
            <a:off x="1146531" y="1808086"/>
            <a:ext cx="1668027" cy="2646878"/>
          </a:xfrm>
          <a:prstGeom prst="rect">
            <a:avLst/>
          </a:prstGeom>
          <a:noFill/>
        </p:spPr>
        <p:txBody>
          <a:bodyPr wrap="square" rtlCol="0">
            <a:spAutoFit/>
          </a:bodyPr>
          <a:lstStyle/>
          <a:p>
            <a:r>
              <a:rPr lang="en-AU" sz="16600" dirty="0">
                <a:solidFill>
                  <a:srgbClr val="C00000">
                    <a:alpha val="40000"/>
                  </a:srgbClr>
                </a:solidFill>
                <a:sym typeface="Wingdings" panose="05000000000000000000" pitchFamily="2" charset="2"/>
              </a:rPr>
              <a:t></a:t>
            </a:r>
            <a:endParaRPr lang="en-AU" sz="16600" dirty="0">
              <a:solidFill>
                <a:srgbClr val="C00000">
                  <a:alpha val="40000"/>
                </a:srgbClr>
              </a:solidFill>
            </a:endParaRPr>
          </a:p>
        </p:txBody>
      </p:sp>
    </p:spTree>
    <p:extLst>
      <p:ext uri="{BB962C8B-B14F-4D97-AF65-F5344CB8AC3E}">
        <p14:creationId xmlns:p14="http://schemas.microsoft.com/office/powerpoint/2010/main" val="30543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841" y="259307"/>
            <a:ext cx="816783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Methods: </a:t>
            </a:r>
            <a:r>
              <a:rPr kumimoji="0" lang="en-AU" sz="2800" b="0" i="1" u="none" strike="noStrike" kern="1200" cap="none" spc="0" normalizeH="0" baseline="0" noProof="0" dirty="0">
                <a:ln>
                  <a:noFill/>
                </a:ln>
                <a:solidFill>
                  <a:srgbClr val="008080"/>
                </a:solidFill>
                <a:effectLst/>
                <a:uLnTx/>
                <a:uFillTx/>
                <a:latin typeface="Corbel"/>
                <a:ea typeface="+mn-ea"/>
                <a:cs typeface="+mn-cs"/>
              </a:rPr>
              <a:t>How you achieved your research objectives </a:t>
            </a:r>
            <a:endParaRPr kumimoji="0" lang="en-AU" sz="2800" b="0" i="0" u="none" strike="noStrike" kern="1200" cap="none" spc="0" normalizeH="0" baseline="0" noProof="0" dirty="0">
              <a:ln>
                <a:noFill/>
              </a:ln>
              <a:solidFill>
                <a:srgbClr val="008080"/>
              </a:solidFill>
              <a:effectLst/>
              <a:uLnTx/>
              <a:uFillTx/>
              <a:latin typeface="Corbel"/>
              <a:ea typeface="+mn-ea"/>
              <a:cs typeface="+mn-cs"/>
            </a:endParaRPr>
          </a:p>
        </p:txBody>
      </p:sp>
      <p:sp>
        <p:nvSpPr>
          <p:cNvPr id="5" name="TextBox 4"/>
          <p:cNvSpPr txBox="1"/>
          <p:nvPr/>
        </p:nvSpPr>
        <p:spPr>
          <a:xfrm>
            <a:off x="491319" y="1105469"/>
            <a:ext cx="5281684"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3366CC"/>
                </a:solidFill>
                <a:effectLst/>
                <a:uLnTx/>
                <a:uFillTx/>
                <a:latin typeface="Corbel"/>
                <a:ea typeface="+mn-ea"/>
                <a:cs typeface="+mn-cs"/>
              </a:rPr>
              <a:t>To obtain </a:t>
            </a:r>
            <a:r>
              <a:rPr kumimoji="0" lang="en-AU" sz="1800" b="0" i="0" u="none" strike="noStrike" kern="1200" cap="none" spc="0" normalizeH="0" baseline="0" noProof="0" dirty="0">
                <a:ln>
                  <a:noFill/>
                </a:ln>
                <a:solidFill>
                  <a:srgbClr val="FF5050"/>
                </a:solidFill>
                <a:effectLst/>
                <a:uLnTx/>
                <a:uFillTx/>
                <a:latin typeface="Corbel"/>
                <a:ea typeface="+mn-ea"/>
                <a:cs typeface="+mn-cs"/>
              </a:rPr>
              <a:t>a filter medium with size fractions of +0.55 to 0.83 mm</a:t>
            </a:r>
            <a:r>
              <a:rPr kumimoji="0" lang="en-AU" sz="1800" b="0" i="0" u="none" strike="noStrike" kern="1200" cap="none" spc="0" normalizeH="0" baseline="0" noProof="0" dirty="0">
                <a:ln>
                  <a:noFill/>
                </a:ln>
                <a:solidFill>
                  <a:srgbClr val="000000"/>
                </a:solidFill>
                <a:effectLst/>
                <a:uLnTx/>
                <a:uFillTx/>
                <a:latin typeface="Corbel"/>
                <a:ea typeface="+mn-ea"/>
                <a:cs typeface="+mn-cs"/>
              </a:rPr>
              <a:t>, the quartz sand filter was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dry sieved through stainless steel sieves. The filter medium was washed several times with deionized water, followed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by washing with ethanol until the surface of the quartz sand was free of impurities. Finally, the purified filter medium was dried at 110 ℃ for 12 h. The effect of any impurities on the filter medium surface was thereby substantially eliminated.</a:t>
            </a:r>
          </a:p>
        </p:txBody>
      </p:sp>
      <p:sp>
        <p:nvSpPr>
          <p:cNvPr id="6" name="TextBox 5"/>
          <p:cNvSpPr txBox="1"/>
          <p:nvPr/>
        </p:nvSpPr>
        <p:spPr>
          <a:xfrm>
            <a:off x="586854" y="4012442"/>
            <a:ext cx="5677468"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5050"/>
                </a:solidFill>
                <a:effectLst/>
                <a:uLnTx/>
                <a:uFillTx/>
                <a:latin typeface="Corbel"/>
                <a:ea typeface="+mn-ea"/>
                <a:cs typeface="+mn-cs"/>
              </a:rPr>
              <a:t>The </a:t>
            </a:r>
            <a:r>
              <a:rPr kumimoji="0" lang="en-AU" sz="1800" b="0" i="0" u="none" strike="noStrike" kern="1200" cap="none" spc="0" normalizeH="0" baseline="0" noProof="0" dirty="0" err="1">
                <a:ln>
                  <a:noFill/>
                </a:ln>
                <a:solidFill>
                  <a:srgbClr val="FF5050"/>
                </a:solidFill>
                <a:effectLst/>
                <a:uLnTx/>
                <a:uFillTx/>
                <a:latin typeface="Corbel"/>
                <a:ea typeface="+mn-ea"/>
                <a:cs typeface="+mn-cs"/>
              </a:rPr>
              <a:t>superhydrophobicity</a:t>
            </a:r>
            <a:r>
              <a:rPr kumimoji="0" lang="en-AU" sz="1800" b="0" i="0" u="none" strike="noStrike" kern="1200" cap="none" spc="0" normalizeH="0" baseline="0" noProof="0" dirty="0">
                <a:ln>
                  <a:noFill/>
                </a:ln>
                <a:solidFill>
                  <a:srgbClr val="FF5050"/>
                </a:solidFill>
                <a:effectLst/>
                <a:uLnTx/>
                <a:uFillTx/>
                <a:latin typeface="Corbel"/>
                <a:ea typeface="+mn-ea"/>
                <a:cs typeface="+mn-cs"/>
              </a:rPr>
              <a:t> of the quartz sand filter media </a:t>
            </a:r>
            <a:r>
              <a:rPr kumimoji="0" lang="en-AU" sz="1800" b="0" i="0" u="none" strike="noStrike" kern="1200" cap="none" spc="0" normalizeH="0" baseline="0" noProof="0" dirty="0">
                <a:ln>
                  <a:noFill/>
                </a:ln>
                <a:solidFill>
                  <a:srgbClr val="3366CC"/>
                </a:solidFill>
                <a:effectLst/>
                <a:uLnTx/>
                <a:uFillTx/>
                <a:latin typeface="Corbel"/>
                <a:ea typeface="+mn-ea"/>
                <a:cs typeface="+mn-cs"/>
              </a:rPr>
              <a:t>was assessed by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the </a:t>
            </a:r>
            <a:r>
              <a:rPr kumimoji="0" lang="en-AU" sz="1800" b="0" i="0" u="none" strike="noStrike" kern="1200" cap="none" spc="0" normalizeH="0" baseline="0" noProof="0" dirty="0" err="1">
                <a:ln>
                  <a:noFill/>
                </a:ln>
                <a:solidFill>
                  <a:prstClr val="white">
                    <a:lumMod val="50000"/>
                  </a:prstClr>
                </a:solidFill>
                <a:effectLst/>
                <a:uLnTx/>
                <a:uFillTx/>
                <a:latin typeface="Corbel"/>
                <a:ea typeface="+mn-ea"/>
                <a:cs typeface="+mn-cs"/>
              </a:rPr>
              <a:t>Krüss</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 DSA100 Drop Shape Analysis System (</a:t>
            </a:r>
            <a:r>
              <a:rPr kumimoji="0" lang="en-AU" sz="1800" b="0" i="0" u="none" strike="noStrike" kern="1200" cap="none" spc="0" normalizeH="0" baseline="0" noProof="0" dirty="0" err="1">
                <a:ln>
                  <a:noFill/>
                </a:ln>
                <a:solidFill>
                  <a:prstClr val="white">
                    <a:lumMod val="50000"/>
                  </a:prstClr>
                </a:solidFill>
                <a:effectLst/>
                <a:uLnTx/>
                <a:uFillTx/>
                <a:latin typeface="Corbel"/>
                <a:ea typeface="+mn-ea"/>
                <a:cs typeface="+mn-cs"/>
              </a:rPr>
              <a:t>Krüss</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 Germany). </a:t>
            </a:r>
            <a:r>
              <a:rPr kumimoji="0" lang="en-AU" sz="1800" b="0" i="0" u="none" strike="noStrike" kern="1200" cap="none" spc="0" normalizeH="0" baseline="0" noProof="0" dirty="0">
                <a:ln>
                  <a:noFill/>
                </a:ln>
                <a:solidFill>
                  <a:srgbClr val="FF5050"/>
                </a:solidFill>
                <a:effectLst/>
                <a:uLnTx/>
                <a:uFillTx/>
                <a:latin typeface="Corbel"/>
                <a:ea typeface="+mn-ea"/>
                <a:cs typeface="+mn-cs"/>
              </a:rPr>
              <a:t>The contact angle values of water or oil drops (7 </a:t>
            </a:r>
            <a:r>
              <a:rPr kumimoji="0" lang="en-AU" sz="1800" b="0" i="0" u="none" strike="noStrike" kern="1200" cap="none" spc="0" normalizeH="0" baseline="0" noProof="0" dirty="0" err="1">
                <a:ln>
                  <a:noFill/>
                </a:ln>
                <a:solidFill>
                  <a:srgbClr val="FF5050"/>
                </a:solidFill>
                <a:effectLst/>
                <a:uLnTx/>
                <a:uFillTx/>
                <a:latin typeface="Corbel"/>
                <a:ea typeface="+mn-ea"/>
                <a:cs typeface="+mn-cs"/>
              </a:rPr>
              <a:t>μL</a:t>
            </a:r>
            <a:r>
              <a:rPr kumimoji="0" lang="en-AU" sz="1800" b="0" i="0" u="none" strike="noStrike" kern="1200" cap="none" spc="0" normalizeH="0" baseline="0" noProof="0" dirty="0">
                <a:ln>
                  <a:noFill/>
                </a:ln>
                <a:solidFill>
                  <a:srgbClr val="FF5050"/>
                </a:solidFill>
                <a:effectLst/>
                <a:uLnTx/>
                <a:uFillTx/>
                <a:latin typeface="Corbel"/>
                <a:ea typeface="+mn-ea"/>
                <a:cs typeface="+mn-cs"/>
              </a:rPr>
              <a:t>) on the quartz sand filter media surface </a:t>
            </a:r>
            <a:r>
              <a:rPr kumimoji="0" lang="en-AU" sz="1800" b="0" i="0" u="none" strike="noStrike" kern="1200" cap="none" spc="0" normalizeH="0" baseline="0" noProof="0" dirty="0">
                <a:ln>
                  <a:noFill/>
                </a:ln>
                <a:solidFill>
                  <a:srgbClr val="3366CC"/>
                </a:solidFill>
                <a:effectLst/>
                <a:uLnTx/>
                <a:uFillTx/>
                <a:latin typeface="Corbel"/>
                <a:ea typeface="+mn-ea"/>
                <a:cs typeface="+mn-cs"/>
              </a:rPr>
              <a:t>were measured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after 15 s under ambient conditions at a temperature of 20 °C.</a:t>
            </a:r>
          </a:p>
        </p:txBody>
      </p:sp>
      <p:sp>
        <p:nvSpPr>
          <p:cNvPr id="7" name="TextBox 6"/>
          <p:cNvSpPr txBox="1"/>
          <p:nvPr/>
        </p:nvSpPr>
        <p:spPr>
          <a:xfrm>
            <a:off x="491319" y="6229361"/>
            <a:ext cx="45755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https://doi.org/10.1016/j.colsurfa.2018.06.007</a:t>
            </a:r>
          </a:p>
        </p:txBody>
      </p:sp>
      <p:sp>
        <p:nvSpPr>
          <p:cNvPr id="8" name="TextBox 7"/>
          <p:cNvSpPr txBox="1"/>
          <p:nvPr/>
        </p:nvSpPr>
        <p:spPr>
          <a:xfrm>
            <a:off x="6127845" y="1105469"/>
            <a:ext cx="27704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3366CC"/>
                </a:solidFill>
                <a:effectLst/>
                <a:uLnTx/>
                <a:uFillTx/>
                <a:latin typeface="Corbel"/>
                <a:ea typeface="+mn-ea"/>
                <a:cs typeface="+mn-cs"/>
              </a:rPr>
              <a:t>To estimate </a:t>
            </a:r>
            <a:r>
              <a:rPr kumimoji="0" lang="en-AU" sz="1800" b="0" i="0" u="none" strike="noStrike" kern="1200" cap="none" spc="0" normalizeH="0" baseline="0" noProof="0" dirty="0">
                <a:ln>
                  <a:noFill/>
                </a:ln>
                <a:solidFill>
                  <a:srgbClr val="FF5050"/>
                </a:solidFill>
                <a:effectLst/>
                <a:uLnTx/>
                <a:uFillTx/>
                <a:latin typeface="Corbel"/>
                <a:ea typeface="+mn-ea"/>
                <a:cs typeface="+mn-cs"/>
              </a:rPr>
              <a:t>the absorption performance of the quartz sand filter</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the water and oil absorption capacities of the pristine and OTS/</a:t>
            </a:r>
            <a:r>
              <a:rPr kumimoji="0" lang="en-AU" sz="1800" b="0" i="0" u="none" strike="noStrike" kern="1200" cap="none" spc="0" normalizeH="0" baseline="0" noProof="0" dirty="0" err="1">
                <a:ln>
                  <a:noFill/>
                </a:ln>
                <a:solidFill>
                  <a:prstClr val="white">
                    <a:lumMod val="50000"/>
                  </a:prstClr>
                </a:solidFill>
                <a:effectLst/>
                <a:uLnTx/>
                <a:uFillTx/>
                <a:latin typeface="Corbel"/>
                <a:ea typeface="+mn-ea"/>
                <a:cs typeface="+mn-cs"/>
              </a:rPr>
              <a:t>ZnO</a:t>
            </a: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-coated quartz sand filter media were measured.</a:t>
            </a:r>
          </a:p>
        </p:txBody>
      </p:sp>
    </p:spTree>
    <p:extLst>
      <p:ext uri="{BB962C8B-B14F-4D97-AF65-F5344CB8AC3E}">
        <p14:creationId xmlns:p14="http://schemas.microsoft.com/office/powerpoint/2010/main" val="15264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7574" y="463238"/>
          <a:ext cx="8799446" cy="6276250"/>
        </p:xfrm>
        <a:graphic>
          <a:graphicData uri="http://schemas.openxmlformats.org/drawingml/2006/table">
            <a:tbl>
              <a:tblPr firstRow="1" firstCol="1" bandRow="1"/>
              <a:tblGrid>
                <a:gridCol w="1573137">
                  <a:extLst>
                    <a:ext uri="{9D8B030D-6E8A-4147-A177-3AD203B41FA5}">
                      <a16:colId xmlns:a16="http://schemas.microsoft.com/office/drawing/2014/main" val="2284932565"/>
                    </a:ext>
                  </a:extLst>
                </a:gridCol>
                <a:gridCol w="7226309">
                  <a:extLst>
                    <a:ext uri="{9D8B030D-6E8A-4147-A177-3AD203B41FA5}">
                      <a16:colId xmlns:a16="http://schemas.microsoft.com/office/drawing/2014/main" val="3640290235"/>
                    </a:ext>
                  </a:extLst>
                </a:gridCol>
              </a:tblGrid>
              <a:tr h="2491522">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Sampling</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From where will you obtain the “data” you will use to answer your research questions?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will the characteristics of your sample be?</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the sample be generated / how will the data be collected?</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If you intend to make novel equipment to generate your data, then details of the construction of that equipment needs to be given.</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makes you think your sample will be sufficiently “representative” that valid conclusions could be drawn from it? How will your sample limit generalisability?</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makes you think your sample will be better in some ways than the samples used by previous researchers in the field of study? </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potential confounds do you need to control for, and how will you control for them? If you cannot control for all confounds, why do you think your research is still worth doing?</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31160"/>
                  </a:ext>
                </a:extLst>
              </a:tr>
              <a:tr h="1552735">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Measurement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How will you “measure” the relevant variables?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methodological design will you use and why do you think it is sound and appropriate given your goals and any relevant constraints?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choices of measurement instruments do you have, and why do you think that the one you will use is the best under the circumstances?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are the limitations (reliability, validity) of any measurement instrument you will use and why did you think it is worth proceeding with your research despite those limitations? How will you assess any reliability or validity issues and how do you intend to address or control for these issues?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000119"/>
                  </a:ext>
                </a:extLst>
              </a:tr>
              <a:tr h="1726524">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Analysis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How will you “analyse” your data?</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you check your data for possible problems (e.g. missing values, “donkey voting”, data entry errors, outliers, …), how will you address any problems found, and what are your justifications for your “data cleaning” procedures?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analysis techniques, theories or prior work will inform your analyses? How will you use the techniques or theories to analyse your data?</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you check your analysis techniques are valid to use on your data? (E.g. some statistical techniques assume that the data is normally distributed, so did you check your data was at least approximately normal?)</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9227514"/>
                  </a:ext>
                </a:extLst>
              </a:tr>
            </a:tbl>
          </a:graphicData>
        </a:graphic>
      </p:graphicFrame>
      <p:sp>
        <p:nvSpPr>
          <p:cNvPr id="3" name="TextBox 2"/>
          <p:cNvSpPr txBox="1"/>
          <p:nvPr/>
        </p:nvSpPr>
        <p:spPr>
          <a:xfrm>
            <a:off x="167574" y="0"/>
            <a:ext cx="879944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srgbClr val="990033"/>
                </a:solidFill>
                <a:effectLst/>
                <a:uLnTx/>
                <a:uFillTx/>
                <a:latin typeface="Corbel"/>
                <a:ea typeface="+mn-ea"/>
                <a:cs typeface="+mn-cs"/>
              </a:rPr>
              <a:t>A checklist of things to consider when developing your methods section.</a:t>
            </a:r>
          </a:p>
        </p:txBody>
      </p:sp>
      <p:sp>
        <p:nvSpPr>
          <p:cNvPr id="4" name="Rectangle 3"/>
          <p:cNvSpPr/>
          <p:nvPr/>
        </p:nvSpPr>
        <p:spPr>
          <a:xfrm>
            <a:off x="167574" y="463238"/>
            <a:ext cx="1562903" cy="247660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Rectangle 4"/>
          <p:cNvSpPr/>
          <p:nvPr/>
        </p:nvSpPr>
        <p:spPr>
          <a:xfrm>
            <a:off x="1804645" y="463238"/>
            <a:ext cx="7162375" cy="247660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Rectangle 5"/>
          <p:cNvSpPr/>
          <p:nvPr/>
        </p:nvSpPr>
        <p:spPr>
          <a:xfrm>
            <a:off x="167574" y="2972197"/>
            <a:ext cx="1562903" cy="188493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1804644" y="2939845"/>
            <a:ext cx="7162375" cy="188493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167574" y="4889486"/>
            <a:ext cx="1562903" cy="18701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a:xfrm>
            <a:off x="1804644" y="4857135"/>
            <a:ext cx="7162375" cy="190254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5591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1BAC8-16FB-46D6-AE90-DF8BAAB7EC04}"/>
              </a:ext>
            </a:extLst>
          </p:cNvPr>
          <p:cNvSpPr/>
          <p:nvPr/>
        </p:nvSpPr>
        <p:spPr>
          <a:xfrm>
            <a:off x="484094" y="835192"/>
            <a:ext cx="5142155" cy="5539978"/>
          </a:xfrm>
          <a:prstGeom prst="rect">
            <a:avLst/>
          </a:prstGeom>
        </p:spPr>
        <p:txBody>
          <a:bodyPr wrap="square">
            <a:spAutoFit/>
          </a:bodyPr>
          <a:lstStyle/>
          <a:p>
            <a:pPr marL="342900" indent="-342900">
              <a:spcAft>
                <a:spcPts val="1200"/>
              </a:spcAft>
              <a:buFont typeface="Arial" panose="020B0604020202020204" pitchFamily="34" charset="0"/>
              <a:buChar char="•"/>
            </a:pPr>
            <a:r>
              <a:rPr lang="en-AU" sz="2000" dirty="0">
                <a:solidFill>
                  <a:schemeClr val="tx1">
                    <a:lumMod val="75000"/>
                    <a:lumOff val="25000"/>
                  </a:schemeClr>
                </a:solidFill>
              </a:rPr>
              <a:t>Break the project down into tasks and sub-tasks &amp; develop timelines.</a:t>
            </a:r>
          </a:p>
          <a:p>
            <a:pPr marL="800100" lvl="1" indent="-342900">
              <a:spcAft>
                <a:spcPts val="1200"/>
              </a:spcAft>
              <a:buFont typeface="Arial" panose="020B0604020202020204" pitchFamily="34" charset="0"/>
              <a:buChar char="•"/>
            </a:pPr>
            <a:r>
              <a:rPr lang="en-AU" dirty="0">
                <a:solidFill>
                  <a:srgbClr val="008080"/>
                </a:solidFill>
              </a:rPr>
              <a:t>Keep in mind everything will take longer than you expect it will and allow buffer times for set-backs and delays.</a:t>
            </a:r>
          </a:p>
          <a:p>
            <a:pPr marL="342900" indent="-342900">
              <a:spcAft>
                <a:spcPts val="1200"/>
              </a:spcAft>
              <a:buFont typeface="Arial" panose="020B0604020202020204" pitchFamily="34" charset="0"/>
              <a:buChar char="•"/>
            </a:pPr>
            <a:r>
              <a:rPr lang="en-AU" sz="2000" dirty="0">
                <a:solidFill>
                  <a:schemeClr val="tx1">
                    <a:lumMod val="75000"/>
                    <a:lumOff val="25000"/>
                  </a:schemeClr>
                </a:solidFill>
              </a:rPr>
              <a:t>Set-up a regular schedule of meetings with adviser.</a:t>
            </a:r>
          </a:p>
          <a:p>
            <a:pPr marL="342900" indent="-342900">
              <a:spcAft>
                <a:spcPts val="1200"/>
              </a:spcAft>
              <a:buFont typeface="Arial" panose="020B0604020202020204" pitchFamily="34" charset="0"/>
              <a:buChar char="•"/>
            </a:pPr>
            <a:r>
              <a:rPr lang="en-AU" sz="2000" dirty="0">
                <a:solidFill>
                  <a:schemeClr val="tx1">
                    <a:lumMod val="75000"/>
                    <a:lumOff val="25000"/>
                  </a:schemeClr>
                </a:solidFill>
              </a:rPr>
              <a:t>Set some milestone deadlines.</a:t>
            </a:r>
          </a:p>
          <a:p>
            <a:pPr marL="800100" lvl="1" indent="-342900">
              <a:spcAft>
                <a:spcPts val="1200"/>
              </a:spcAft>
              <a:buFont typeface="Arial" panose="020B0604020202020204" pitchFamily="34" charset="0"/>
              <a:buChar char="•"/>
            </a:pPr>
            <a:r>
              <a:rPr lang="en-AU" dirty="0">
                <a:solidFill>
                  <a:srgbClr val="008080"/>
                </a:solidFill>
              </a:rPr>
              <a:t>E.g. when you will have draft sections to get feedback from your adviser on.</a:t>
            </a:r>
          </a:p>
          <a:p>
            <a:pPr marL="342900" indent="-342900">
              <a:spcAft>
                <a:spcPts val="1200"/>
              </a:spcAft>
              <a:buFont typeface="Arial" panose="020B0604020202020204" pitchFamily="34" charset="0"/>
              <a:buChar char="•"/>
            </a:pPr>
            <a:r>
              <a:rPr lang="en-AU" sz="2000" dirty="0">
                <a:solidFill>
                  <a:schemeClr val="tx1">
                    <a:lumMod val="75000"/>
                    <a:lumOff val="25000"/>
                  </a:schemeClr>
                </a:solidFill>
              </a:rPr>
              <a:t>What fraction of your 40 hours per week should you be spending on your thesis? Block out those hours on a weekly planner.</a:t>
            </a:r>
          </a:p>
          <a:p>
            <a:pPr marL="342900" indent="-342900">
              <a:spcAft>
                <a:spcPts val="1200"/>
              </a:spcAft>
              <a:buFont typeface="Arial" panose="020B0604020202020204" pitchFamily="34" charset="0"/>
              <a:buChar char="•"/>
            </a:pPr>
            <a:r>
              <a:rPr lang="en-AU" sz="2000" dirty="0">
                <a:solidFill>
                  <a:schemeClr val="tx1">
                    <a:lumMod val="75000"/>
                    <a:lumOff val="25000"/>
                  </a:schemeClr>
                </a:solidFill>
              </a:rPr>
              <a:t>Plan regular time for writing (when you are at your best because writing is hard!).</a:t>
            </a:r>
          </a:p>
        </p:txBody>
      </p:sp>
      <p:sp>
        <p:nvSpPr>
          <p:cNvPr id="3" name="TextBox 2">
            <a:extLst>
              <a:ext uri="{FF2B5EF4-FFF2-40B4-BE49-F238E27FC236}">
                <a16:creationId xmlns:a16="http://schemas.microsoft.com/office/drawing/2014/main" id="{61EC6331-DAD4-4C88-809A-84695A7F4745}"/>
              </a:ext>
            </a:extLst>
          </p:cNvPr>
          <p:cNvSpPr txBox="1"/>
          <p:nvPr/>
        </p:nvSpPr>
        <p:spPr>
          <a:xfrm>
            <a:off x="484094" y="311972"/>
            <a:ext cx="3625327" cy="523220"/>
          </a:xfrm>
          <a:prstGeom prst="rect">
            <a:avLst/>
          </a:prstGeom>
          <a:noFill/>
        </p:spPr>
        <p:txBody>
          <a:bodyPr wrap="square" rtlCol="0">
            <a:spAutoFit/>
          </a:bodyPr>
          <a:lstStyle/>
          <a:p>
            <a:r>
              <a:rPr lang="en-AU" sz="2800" dirty="0">
                <a:solidFill>
                  <a:srgbClr val="990033"/>
                </a:solidFill>
              </a:rPr>
              <a:t>Project management</a:t>
            </a:r>
          </a:p>
        </p:txBody>
      </p:sp>
      <p:grpSp>
        <p:nvGrpSpPr>
          <p:cNvPr id="4" name="Group 3">
            <a:extLst>
              <a:ext uri="{FF2B5EF4-FFF2-40B4-BE49-F238E27FC236}">
                <a16:creationId xmlns:a16="http://schemas.microsoft.com/office/drawing/2014/main" id="{7E9ADE74-83D1-42B2-AEBD-FA8C778FC829}"/>
              </a:ext>
            </a:extLst>
          </p:cNvPr>
          <p:cNvGrpSpPr/>
          <p:nvPr/>
        </p:nvGrpSpPr>
        <p:grpSpPr>
          <a:xfrm>
            <a:off x="3810745" y="1356539"/>
            <a:ext cx="1944596" cy="2339102"/>
            <a:chOff x="5364088" y="2060848"/>
            <a:chExt cx="864096" cy="1728192"/>
          </a:xfrm>
        </p:grpSpPr>
        <p:cxnSp>
          <p:nvCxnSpPr>
            <p:cNvPr id="5" name="Straight Connector 4">
              <a:extLst>
                <a:ext uri="{FF2B5EF4-FFF2-40B4-BE49-F238E27FC236}">
                  <a16:creationId xmlns:a16="http://schemas.microsoft.com/office/drawing/2014/main" id="{29501171-61AF-4316-A00A-10729BC36525}"/>
                </a:ext>
              </a:extLst>
            </p:cNvPr>
            <p:cNvCxnSpPr/>
            <p:nvPr/>
          </p:nvCxnSpPr>
          <p:spPr>
            <a:xfrm>
              <a:off x="5364088" y="2060848"/>
              <a:ext cx="864096"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6B3C339-82C7-4CC8-A361-4FEEC6A8CEC8}"/>
                </a:ext>
              </a:extLst>
            </p:cNvPr>
            <p:cNvCxnSpPr/>
            <p:nvPr/>
          </p:nvCxnSpPr>
          <p:spPr>
            <a:xfrm>
              <a:off x="6228184" y="2060848"/>
              <a:ext cx="0" cy="1728192"/>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CBFE4853-318A-4C5F-9D47-A089F637A75D}"/>
              </a:ext>
            </a:extLst>
          </p:cNvPr>
          <p:cNvSpPr/>
          <p:nvPr/>
        </p:nvSpPr>
        <p:spPr>
          <a:xfrm>
            <a:off x="5755341" y="1354667"/>
            <a:ext cx="3033655" cy="2416046"/>
          </a:xfrm>
          <a:prstGeom prst="rect">
            <a:avLst/>
          </a:prstGeom>
        </p:spPr>
        <p:txBody>
          <a:bodyPr wrap="square">
            <a:spAutoFit/>
          </a:bodyPr>
          <a:lstStyle/>
          <a:p>
            <a:pPr>
              <a:spcAft>
                <a:spcPts val="600"/>
              </a:spcAft>
            </a:pPr>
            <a:r>
              <a:rPr lang="en-AU" dirty="0">
                <a:solidFill>
                  <a:srgbClr val="008080"/>
                </a:solidFill>
              </a:rPr>
              <a:t>Read thesis booklet.</a:t>
            </a:r>
          </a:p>
          <a:p>
            <a:pPr>
              <a:spcAft>
                <a:spcPts val="600"/>
              </a:spcAft>
            </a:pPr>
            <a:r>
              <a:rPr lang="en-AU" dirty="0">
                <a:solidFill>
                  <a:srgbClr val="008080"/>
                </a:solidFill>
              </a:rPr>
              <a:t>Set up thesis template in Word using </a:t>
            </a:r>
            <a:r>
              <a:rPr lang="en-AU" dirty="0" err="1">
                <a:solidFill>
                  <a:srgbClr val="008080"/>
                </a:solidFill>
                <a:hlinkClick r:id="rId2"/>
              </a:rPr>
              <a:t>CaST</a:t>
            </a:r>
            <a:r>
              <a:rPr lang="en-AU" dirty="0">
                <a:solidFill>
                  <a:srgbClr val="008080"/>
                </a:solidFill>
              </a:rPr>
              <a:t>.</a:t>
            </a:r>
          </a:p>
          <a:p>
            <a:pPr>
              <a:spcAft>
                <a:spcPts val="600"/>
              </a:spcAft>
            </a:pPr>
            <a:r>
              <a:rPr lang="en-AU" dirty="0">
                <a:solidFill>
                  <a:srgbClr val="008080"/>
                </a:solidFill>
              </a:rPr>
              <a:t>Set up EndNote library.</a:t>
            </a:r>
          </a:p>
          <a:p>
            <a:pPr>
              <a:spcAft>
                <a:spcPts val="600"/>
              </a:spcAft>
            </a:pPr>
            <a:r>
              <a:rPr lang="en-AU" dirty="0">
                <a:solidFill>
                  <a:srgbClr val="008080"/>
                </a:solidFill>
              </a:rPr>
              <a:t>Read ethics requirements.</a:t>
            </a:r>
          </a:p>
          <a:p>
            <a:pPr>
              <a:spcAft>
                <a:spcPts val="600"/>
              </a:spcAft>
            </a:pPr>
            <a:r>
              <a:rPr lang="en-AU" dirty="0">
                <a:solidFill>
                  <a:srgbClr val="008080"/>
                </a:solidFill>
              </a:rPr>
              <a:t>Obtain ethical clearance.</a:t>
            </a:r>
          </a:p>
          <a:p>
            <a:pPr>
              <a:spcAft>
                <a:spcPts val="600"/>
              </a:spcAft>
            </a:pPr>
            <a:r>
              <a:rPr lang="en-AU" dirty="0">
                <a:solidFill>
                  <a:srgbClr val="008080"/>
                </a:solidFill>
              </a:rPr>
              <a:t>…</a:t>
            </a:r>
          </a:p>
        </p:txBody>
      </p:sp>
      <p:pic>
        <p:nvPicPr>
          <p:cNvPr id="11" name="Picture 10">
            <a:extLst>
              <a:ext uri="{FF2B5EF4-FFF2-40B4-BE49-F238E27FC236}">
                <a16:creationId xmlns:a16="http://schemas.microsoft.com/office/drawing/2014/main" id="{110E526D-F4C1-45DC-8072-13A85A5F0D11}"/>
              </a:ext>
            </a:extLst>
          </p:cNvPr>
          <p:cNvPicPr>
            <a:picLocks noChangeAspect="1"/>
          </p:cNvPicPr>
          <p:nvPr/>
        </p:nvPicPr>
        <p:blipFill>
          <a:blip r:embed="rId3"/>
          <a:stretch>
            <a:fillRect/>
          </a:stretch>
        </p:blipFill>
        <p:spPr>
          <a:xfrm>
            <a:off x="5755338" y="3935817"/>
            <a:ext cx="3267355" cy="2250941"/>
          </a:xfrm>
          <a:prstGeom prst="rect">
            <a:avLst/>
          </a:prstGeom>
        </p:spPr>
      </p:pic>
    </p:spTree>
    <p:extLst>
      <p:ext uri="{BB962C8B-B14F-4D97-AF65-F5344CB8AC3E}">
        <p14:creationId xmlns:p14="http://schemas.microsoft.com/office/powerpoint/2010/main" val="127413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7574" y="463238"/>
          <a:ext cx="8799446" cy="6276250"/>
        </p:xfrm>
        <a:graphic>
          <a:graphicData uri="http://schemas.openxmlformats.org/drawingml/2006/table">
            <a:tbl>
              <a:tblPr firstRow="1" firstCol="1" bandRow="1"/>
              <a:tblGrid>
                <a:gridCol w="1573137">
                  <a:extLst>
                    <a:ext uri="{9D8B030D-6E8A-4147-A177-3AD203B41FA5}">
                      <a16:colId xmlns:a16="http://schemas.microsoft.com/office/drawing/2014/main" val="2284932565"/>
                    </a:ext>
                  </a:extLst>
                </a:gridCol>
                <a:gridCol w="7226309">
                  <a:extLst>
                    <a:ext uri="{9D8B030D-6E8A-4147-A177-3AD203B41FA5}">
                      <a16:colId xmlns:a16="http://schemas.microsoft.com/office/drawing/2014/main" val="3640290235"/>
                    </a:ext>
                  </a:extLst>
                </a:gridCol>
              </a:tblGrid>
              <a:tr h="2491522">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Sampling</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From where will you obtain the “data” you will use to answer your research questions?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will the characteristics of your sample be?</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the sample be generated / how will the data be collected?</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If you intend to make novel equipment to generate your data, then details of the construction of that equipment needs to be given.</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makes you think your sample will be sufficiently “representative” that valid conclusions could be drawn from it? How will your sample limit generalisability?</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makes you think your sample will be better in some ways than the samples used by previous researchers in the field of study? </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potential confounds do you need to control for, and how will you control for them? If you cannot control for all confounds, why do you think your research is still worth doing?</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131160"/>
                  </a:ext>
                </a:extLst>
              </a:tr>
              <a:tr h="1552735">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Measurement</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How will you “measure” the relevant variables?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methodological design will you use and why do you think it is sound and appropriate given your goals and any relevant constraints?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choices of measurement instruments do you have, and why do you think that the one you will use is the best under the circumstances?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are the limitations (reliability, validity) of any measurement instrument you will use and why did you think it is worth proceeding with your research despite those limitations? How will you assess any reliability or validity issues and how do you intend to address or control for these issues?</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3000119"/>
                  </a:ext>
                </a:extLst>
              </a:tr>
              <a:tr h="1726524">
                <a:tc>
                  <a:txBody>
                    <a:bodyPr/>
                    <a:lstStyle/>
                    <a:p>
                      <a:pPr>
                        <a:lnSpc>
                          <a:spcPct val="107000"/>
                        </a:lnSpc>
                        <a:spcBef>
                          <a:spcPts val="300"/>
                        </a:spcBef>
                        <a:spcAft>
                          <a:spcPts val="300"/>
                        </a:spcAft>
                      </a:pPr>
                      <a:r>
                        <a:rPr lang="en-AU" sz="1600" b="1" dirty="0">
                          <a:effectLst/>
                          <a:latin typeface="Calibri" panose="020F0502020204030204" pitchFamily="34" charset="0"/>
                          <a:ea typeface="Calibri" panose="020F0502020204030204" pitchFamily="34" charset="0"/>
                          <a:cs typeface="Times New Roman" panose="02020603050405020304" pitchFamily="18" charset="0"/>
                        </a:rPr>
                        <a:t>Analysis</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300"/>
                        </a:spcBef>
                        <a:spcAft>
                          <a:spcPts val="300"/>
                        </a:spcAft>
                      </a:pPr>
                      <a:r>
                        <a:rPr lang="en-AU" sz="1600" dirty="0">
                          <a:effectLst/>
                          <a:latin typeface="Calibri" panose="020F0502020204030204" pitchFamily="34" charset="0"/>
                          <a:ea typeface="Calibri" panose="020F0502020204030204" pitchFamily="34" charset="0"/>
                          <a:cs typeface="Times New Roman" panose="02020603050405020304" pitchFamily="18" charset="0"/>
                        </a:rPr>
                        <a:t>How will you “analyse” your data?</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you check your data for possible problems (e.g. missing values, “donkey voting”, data entry errors, outliers, …), how will you address any problems found, and what are your justifications for your “data cleaning” procedures?</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What analysis techniques, theories or prior work will inform your analyses? How will you use the techniques or theories to analyse your data?</a:t>
                      </a:r>
                    </a:p>
                    <a:p>
                      <a:pPr marL="342900" lvl="0" indent="-342900">
                        <a:lnSpc>
                          <a:spcPct val="107000"/>
                        </a:lnSpc>
                        <a:spcBef>
                          <a:spcPts val="0"/>
                        </a:spcBef>
                        <a:spcAft>
                          <a:spcPts val="300"/>
                        </a:spcAft>
                        <a:buFont typeface="+mj-lt"/>
                        <a:buAutoNum type="arabicPeriod"/>
                      </a:pPr>
                      <a:r>
                        <a:rPr lang="en-AU" sz="1400" dirty="0">
                          <a:effectLst/>
                          <a:latin typeface="Calibri" panose="020F0502020204030204" pitchFamily="34" charset="0"/>
                          <a:ea typeface="Calibri" panose="020F0502020204030204" pitchFamily="34" charset="0"/>
                          <a:cs typeface="Times New Roman" panose="02020603050405020304" pitchFamily="18" charset="0"/>
                        </a:rPr>
                        <a:t>How will you check your analysis techniques are valid to use on your data? (E.g. some statistical techniques assume that the data is normally distributed, so did you check your data was at least approximately normal?)</a:t>
                      </a:r>
                    </a:p>
                  </a:txBody>
                  <a:tcPr marL="58590" marR="585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9227514"/>
                  </a:ext>
                </a:extLst>
              </a:tr>
            </a:tbl>
          </a:graphicData>
        </a:graphic>
      </p:graphicFrame>
      <p:sp>
        <p:nvSpPr>
          <p:cNvPr id="3" name="TextBox 2"/>
          <p:cNvSpPr txBox="1"/>
          <p:nvPr/>
        </p:nvSpPr>
        <p:spPr>
          <a:xfrm>
            <a:off x="167574" y="0"/>
            <a:ext cx="879944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srgbClr val="990033"/>
                </a:solidFill>
                <a:effectLst/>
                <a:uLnTx/>
                <a:uFillTx/>
                <a:latin typeface="Corbel"/>
                <a:ea typeface="+mn-ea"/>
                <a:cs typeface="+mn-cs"/>
              </a:rPr>
              <a:t>A checklist of things to consider when developing your methods section.</a:t>
            </a:r>
          </a:p>
        </p:txBody>
      </p:sp>
    </p:spTree>
    <p:extLst>
      <p:ext uri="{BB962C8B-B14F-4D97-AF65-F5344CB8AC3E}">
        <p14:creationId xmlns:p14="http://schemas.microsoft.com/office/powerpoint/2010/main" val="451112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0"/>
            <a:ext cx="7578090"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990033"/>
                </a:solidFill>
                <a:effectLst/>
                <a:uLnTx/>
                <a:uFillTx/>
                <a:latin typeface="Calibri" panose="020F0502020204030204"/>
                <a:ea typeface="+mn-ea"/>
                <a:cs typeface="+mn-cs"/>
              </a:rPr>
              <a:t>Results: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3366CC"/>
                </a:solidFill>
                <a:effectLst/>
                <a:uLnTx/>
                <a:uFillTx/>
                <a:latin typeface="Calibri" panose="020F0502020204030204"/>
                <a:ea typeface="+mn-ea"/>
                <a:cs typeface="+mn-cs"/>
              </a:rPr>
              <a:t>What did you find?</a:t>
            </a:r>
          </a:p>
        </p:txBody>
      </p:sp>
      <p:pic>
        <p:nvPicPr>
          <p:cNvPr id="6" name="Picture 5">
            <a:extLst>
              <a:ext uri="{FF2B5EF4-FFF2-40B4-BE49-F238E27FC236}">
                <a16:creationId xmlns:a16="http://schemas.microsoft.com/office/drawing/2014/main" id="{97B906E9-C943-469A-B190-785840F4F74B}"/>
              </a:ext>
            </a:extLst>
          </p:cNvPr>
          <p:cNvPicPr>
            <a:picLocks noChangeAspect="1"/>
          </p:cNvPicPr>
          <p:nvPr/>
        </p:nvPicPr>
        <p:blipFill>
          <a:blip r:embed="rId2"/>
          <a:stretch>
            <a:fillRect/>
          </a:stretch>
        </p:blipFill>
        <p:spPr>
          <a:xfrm>
            <a:off x="3210910" y="3429000"/>
            <a:ext cx="2722180" cy="2282598"/>
          </a:xfrm>
          <a:prstGeom prst="rect">
            <a:avLst/>
          </a:prstGeom>
        </p:spPr>
      </p:pic>
    </p:spTree>
    <p:extLst>
      <p:ext uri="{BB962C8B-B14F-4D97-AF65-F5344CB8AC3E}">
        <p14:creationId xmlns:p14="http://schemas.microsoft.com/office/powerpoint/2010/main" val="3695176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0598" y="220887"/>
            <a:ext cx="6746875" cy="1155700"/>
          </a:xfrm>
        </p:spPr>
        <p:txBody>
          <a:bodyPr>
            <a:noAutofit/>
          </a:bodyPr>
          <a:lstStyle/>
          <a:p>
            <a:r>
              <a:rPr lang="en-AU" sz="2800" b="0" dirty="0">
                <a:solidFill>
                  <a:srgbClr val="990033"/>
                </a:solidFill>
                <a:effectLst/>
              </a:rPr>
              <a:t>Results: Link explicitly with aims/objectives/hypotheses</a:t>
            </a:r>
          </a:p>
        </p:txBody>
      </p:sp>
      <p:sp>
        <p:nvSpPr>
          <p:cNvPr id="3" name="Content Placeholder 2"/>
          <p:cNvSpPr>
            <a:spLocks noGrp="1"/>
          </p:cNvSpPr>
          <p:nvPr>
            <p:ph idx="4294967295"/>
          </p:nvPr>
        </p:nvSpPr>
        <p:spPr>
          <a:xfrm>
            <a:off x="600598" y="1376587"/>
            <a:ext cx="6738937" cy="4427538"/>
          </a:xfrm>
        </p:spPr>
        <p:txBody>
          <a:bodyPr>
            <a:normAutofit/>
          </a:bodyPr>
          <a:lstStyle/>
          <a:p>
            <a:pPr>
              <a:spcAft>
                <a:spcPts val="1200"/>
              </a:spcAft>
              <a:buFont typeface="Arial" pitchFamily="34" charset="0"/>
              <a:buChar char="•"/>
            </a:pPr>
            <a:r>
              <a:rPr lang="en-AU" sz="2000" dirty="0"/>
              <a:t>“In relation to the first hypothesis </a:t>
            </a:r>
            <a:r>
              <a:rPr lang="en-AU" sz="2000" dirty="0">
                <a:solidFill>
                  <a:srgbClr val="FF0000"/>
                </a:solidFill>
              </a:rPr>
              <a:t>that ,hypothesis&gt;</a:t>
            </a:r>
            <a:r>
              <a:rPr lang="en-AU" sz="2000" dirty="0"/>
              <a:t>, it was found that ...”</a:t>
            </a:r>
          </a:p>
          <a:p>
            <a:pPr>
              <a:spcAft>
                <a:spcPts val="1200"/>
              </a:spcAft>
              <a:buFont typeface="Arial" pitchFamily="34" charset="0"/>
              <a:buChar char="•"/>
            </a:pPr>
            <a:r>
              <a:rPr lang="en-AU" sz="2000" dirty="0"/>
              <a:t>“In relation to the question </a:t>
            </a:r>
            <a:r>
              <a:rPr lang="en-AU" sz="2000" dirty="0">
                <a:solidFill>
                  <a:srgbClr val="FF0000"/>
                </a:solidFill>
              </a:rPr>
              <a:t>of &lt;question&gt;</a:t>
            </a:r>
            <a:r>
              <a:rPr lang="en-AU" sz="2000" dirty="0"/>
              <a:t>, it was found that ...”</a:t>
            </a:r>
          </a:p>
          <a:p>
            <a:pPr>
              <a:spcAft>
                <a:spcPts val="1200"/>
              </a:spcAft>
              <a:buFont typeface="Arial" pitchFamily="34" charset="0"/>
              <a:buChar char="•"/>
            </a:pPr>
            <a:r>
              <a:rPr lang="en-AU" sz="2000" dirty="0">
                <a:solidFill>
                  <a:srgbClr val="006666"/>
                </a:solidFill>
              </a:rPr>
              <a:t>Do </a:t>
            </a:r>
            <a:r>
              <a:rPr lang="en-AU" sz="2000" i="1" dirty="0">
                <a:solidFill>
                  <a:srgbClr val="006666"/>
                </a:solidFill>
              </a:rPr>
              <a:t>not</a:t>
            </a:r>
            <a:r>
              <a:rPr lang="en-AU" sz="2000" dirty="0">
                <a:solidFill>
                  <a:srgbClr val="006666"/>
                </a:solidFill>
              </a:rPr>
              <a:t> make your reader flick back several pages or chapters to find out exactly what your first hypothesis or research question was by writing something like:</a:t>
            </a:r>
          </a:p>
          <a:p>
            <a:pPr lvl="1">
              <a:spcAft>
                <a:spcPts val="1200"/>
              </a:spcAft>
              <a:buFont typeface="Arial" pitchFamily="34" charset="0"/>
              <a:buChar char="•"/>
            </a:pPr>
            <a:r>
              <a:rPr lang="en-AU" sz="2000" dirty="0"/>
              <a:t>“In relation to the first hypothesis, it was found that ...”</a:t>
            </a:r>
          </a:p>
        </p:txBody>
      </p:sp>
      <p:sp>
        <p:nvSpPr>
          <p:cNvPr id="4" name="TextBox 3">
            <a:extLst>
              <a:ext uri="{FF2B5EF4-FFF2-40B4-BE49-F238E27FC236}">
                <a16:creationId xmlns:a16="http://schemas.microsoft.com/office/drawing/2014/main" id="{8BC1BBF1-1FA3-485C-8D12-57141B52FB47}"/>
              </a:ext>
            </a:extLst>
          </p:cNvPr>
          <p:cNvSpPr txBox="1"/>
          <p:nvPr/>
        </p:nvSpPr>
        <p:spPr>
          <a:xfrm>
            <a:off x="3380277" y="3775695"/>
            <a:ext cx="852358"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6600" b="0" i="0" u="none" strike="noStrike" kern="1200" cap="none" spc="0" normalizeH="0" baseline="0" noProof="0" dirty="0">
                <a:ln>
                  <a:noFill/>
                </a:ln>
                <a:solidFill>
                  <a:srgbClr val="FF0000">
                    <a:alpha val="40000"/>
                  </a:srgbClr>
                </a:solidFill>
                <a:effectLst/>
                <a:uLnTx/>
                <a:uFillTx/>
                <a:latin typeface="Corbel"/>
                <a:ea typeface="+mn-ea"/>
                <a:cs typeface="+mn-cs"/>
                <a:sym typeface="Wingdings" panose="05000000000000000000" pitchFamily="2" charset="2"/>
              </a:rPr>
              <a:t></a:t>
            </a:r>
            <a:endParaRPr kumimoji="0" lang="en-AU" sz="6600" b="0" i="0" u="none" strike="noStrike" kern="1200" cap="none" spc="0" normalizeH="0" baseline="0" noProof="0" dirty="0">
              <a:ln>
                <a:noFill/>
              </a:ln>
              <a:solidFill>
                <a:srgbClr val="FF0000">
                  <a:alpha val="40000"/>
                </a:srgbClr>
              </a:solidFill>
              <a:effectLst/>
              <a:uLnTx/>
              <a:uFillTx/>
              <a:latin typeface="Corbel"/>
              <a:ea typeface="+mn-ea"/>
              <a:cs typeface="+mn-cs"/>
            </a:endParaRPr>
          </a:p>
        </p:txBody>
      </p:sp>
    </p:spTree>
    <p:extLst>
      <p:ext uri="{BB962C8B-B14F-4D97-AF65-F5344CB8AC3E}">
        <p14:creationId xmlns:p14="http://schemas.microsoft.com/office/powerpoint/2010/main" val="178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0"/>
            <a:ext cx="7578090"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990033"/>
                </a:solidFill>
                <a:effectLst/>
                <a:uLnTx/>
                <a:uFillTx/>
                <a:latin typeface="Calibri" panose="020F0502020204030204"/>
                <a:ea typeface="+mn-ea"/>
                <a:cs typeface="+mn-cs"/>
              </a:rPr>
              <a:t>Results: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3366CC"/>
                </a:solidFill>
                <a:effectLst/>
                <a:uLnTx/>
                <a:uFillTx/>
                <a:latin typeface="Calibri" panose="020F0502020204030204"/>
                <a:ea typeface="+mn-ea"/>
                <a:cs typeface="+mn-cs"/>
              </a:rPr>
              <a:t>Incorporating tables and figures effectively</a:t>
            </a:r>
          </a:p>
        </p:txBody>
      </p:sp>
      <p:sp>
        <p:nvSpPr>
          <p:cNvPr id="3" name="TextBox 2"/>
          <p:cNvSpPr txBox="1"/>
          <p:nvPr/>
        </p:nvSpPr>
        <p:spPr>
          <a:xfrm>
            <a:off x="1254368" y="3364522"/>
            <a:ext cx="753793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8080"/>
                </a:solidFill>
                <a:effectLst/>
                <a:uLnTx/>
                <a:uFillTx/>
                <a:latin typeface="Calibri" panose="020F0502020204030204"/>
                <a:ea typeface="+mn-ea"/>
                <a:cs typeface="+mn-cs"/>
              </a:rPr>
              <a:t>There should be a clear purpose for including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8080"/>
                </a:solidFill>
                <a:effectLst/>
                <a:uLnTx/>
                <a:uFillTx/>
                <a:latin typeface="Calibri" panose="020F0502020204030204"/>
                <a:ea typeface="+mn-ea"/>
                <a:cs typeface="+mn-cs"/>
              </a:rPr>
              <a:t>any table or figure in a paper,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008080"/>
                </a:solidFill>
                <a:effectLst/>
                <a:uLnTx/>
                <a:uFillTx/>
                <a:latin typeface="Calibri" panose="020F0502020204030204"/>
                <a:ea typeface="+mn-ea"/>
                <a:cs typeface="+mn-cs"/>
              </a:rPr>
              <a:t>and that purpose should be clear from the title or caption.</a:t>
            </a:r>
          </a:p>
        </p:txBody>
      </p:sp>
    </p:spTree>
    <p:extLst>
      <p:ext uri="{BB962C8B-B14F-4D97-AF65-F5344CB8AC3E}">
        <p14:creationId xmlns:p14="http://schemas.microsoft.com/office/powerpoint/2010/main" val="1554277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6AC40-13AA-4A75-9B3E-DBDCD54F39A7}"/>
              </a:ext>
            </a:extLst>
          </p:cNvPr>
          <p:cNvSpPr/>
          <p:nvPr/>
        </p:nvSpPr>
        <p:spPr>
          <a:xfrm>
            <a:off x="634997" y="505544"/>
            <a:ext cx="745374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rbel"/>
                <a:ea typeface="+mn-ea"/>
                <a:cs typeface="+mn-cs"/>
              </a:rPr>
              <a:t>Student Understanding of the Units of Terms in Differential Equations</a:t>
            </a:r>
            <a:endParaRPr kumimoji="0" lang="en-AU" sz="1800" b="1" i="0" u="none" strike="noStrike" kern="1200" cap="none" spc="0" normalizeH="0" baseline="0" noProof="0" dirty="0">
              <a:ln>
                <a:noFill/>
              </a:ln>
              <a:solidFill>
                <a:srgbClr val="000000"/>
              </a:solidFill>
              <a:effectLst/>
              <a:uLnTx/>
              <a:uFillTx/>
              <a:latin typeface="Corbel"/>
              <a:ea typeface="+mn-ea"/>
              <a:cs typeface="+mn-cs"/>
            </a:endParaRPr>
          </a:p>
        </p:txBody>
      </p:sp>
      <p:sp>
        <p:nvSpPr>
          <p:cNvPr id="5" name="Rectangle 4">
            <a:extLst>
              <a:ext uri="{FF2B5EF4-FFF2-40B4-BE49-F238E27FC236}">
                <a16:creationId xmlns:a16="http://schemas.microsoft.com/office/drawing/2014/main" id="{C88E60B9-5576-4974-AD71-4BB1135F686E}"/>
              </a:ext>
            </a:extLst>
          </p:cNvPr>
          <p:cNvSpPr/>
          <p:nvPr/>
        </p:nvSpPr>
        <p:spPr>
          <a:xfrm>
            <a:off x="715815" y="815588"/>
            <a:ext cx="819717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orbel"/>
                <a:ea typeface="+mn-ea"/>
                <a:cs typeface="+mn-cs"/>
              </a:rPr>
              <a:t>Nearing the end of … students </a:t>
            </a:r>
            <a:r>
              <a:rPr kumimoji="0" lang="en-US" sz="1800" b="0" i="0" u="none" strike="noStrike" kern="1200" cap="none" spc="0" normalizeH="0" baseline="0" noProof="0" dirty="0">
                <a:ln>
                  <a:noFill/>
                </a:ln>
                <a:solidFill>
                  <a:srgbClr val="000000"/>
                </a:solidFill>
                <a:effectLst/>
                <a:uLnTx/>
                <a:uFillTx/>
                <a:latin typeface="Corbel"/>
                <a:ea typeface="+mn-ea"/>
                <a:cs typeface="+mn-cs"/>
              </a:rPr>
              <a:t>were given the following </a:t>
            </a:r>
            <a:r>
              <a:rPr kumimoji="0" lang="en-US" sz="1800" b="0" i="0" u="none" strike="noStrike" kern="1200" cap="none" spc="0" normalizeH="0" baseline="0" noProof="0" dirty="0">
                <a:ln>
                  <a:noFill/>
                </a:ln>
                <a:solidFill>
                  <a:srgbClr val="FF0000"/>
                </a:solidFill>
                <a:effectLst/>
                <a:uLnTx/>
                <a:uFillTx/>
                <a:latin typeface="Corbel"/>
                <a:ea typeface="+mn-ea"/>
                <a:cs typeface="+mn-cs"/>
              </a:rPr>
              <a:t>diagnostic question </a:t>
            </a:r>
            <a:r>
              <a:rPr kumimoji="0" lang="en-US" sz="1800" b="0" i="0" u="none" strike="noStrike" kern="1200" cap="none" spc="0" normalizeH="0" baseline="0" noProof="0" dirty="0">
                <a:ln>
                  <a:noFill/>
                </a:ln>
                <a:solidFill>
                  <a:srgbClr val="000000"/>
                </a:solidFill>
                <a:effectLst/>
                <a:uLnTx/>
                <a:uFillTx/>
                <a:latin typeface="Corbel"/>
                <a:ea typeface="+mn-ea"/>
                <a:cs typeface="+mn-cs"/>
              </a:rPr>
              <a:t>to answer in class.</a:t>
            </a:r>
            <a:endPar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endParaRPr>
          </a:p>
        </p:txBody>
      </p:sp>
      <p:sp>
        <p:nvSpPr>
          <p:cNvPr id="7" name="Rectangle 6">
            <a:extLst>
              <a:ext uri="{FF2B5EF4-FFF2-40B4-BE49-F238E27FC236}">
                <a16:creationId xmlns:a16="http://schemas.microsoft.com/office/drawing/2014/main" id="{93E736A5-CECE-4D01-9519-CFCD8FCDA5A9}"/>
              </a:ext>
            </a:extLst>
          </p:cNvPr>
          <p:cNvSpPr/>
          <p:nvPr/>
        </p:nvSpPr>
        <p:spPr>
          <a:xfrm>
            <a:off x="710931" y="1397788"/>
            <a:ext cx="7199746" cy="369332"/>
          </a:xfrm>
          <a:prstGeom prst="rect">
            <a:avLst/>
          </a:prstGeom>
        </p:spPr>
        <p:txBody>
          <a:bodyPr wrap="square">
            <a:spAutoFit/>
          </a:bodyPr>
          <a:lstStyle/>
          <a:p>
            <a:pPr marL="0" marR="257175" lvl="0" indent="0" algn="l" defTabSz="4572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prstClr val="white">
                    <a:lumMod val="65000"/>
                  </a:prstClr>
                </a:solidFill>
                <a:effectLst/>
                <a:uLnTx/>
                <a:uFillTx/>
                <a:latin typeface="Calibri" panose="020F0502020204030204" pitchFamily="34" charset="0"/>
                <a:ea typeface="Times New Roman" panose="02020603050405020304" pitchFamily="18" charset="0"/>
                <a:cs typeface="Calibri" panose="020F0502020204030204" pitchFamily="34" charset="0"/>
              </a:rPr>
              <a:t>Question</a:t>
            </a:r>
            <a:r>
              <a:rPr kumimoji="0" lang="en-AU" sz="18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Times New Roman" panose="02020603050405020304" pitchFamily="18" charset="0"/>
                <a:cs typeface="Calibri" panose="020F0502020204030204" pitchFamily="34" charset="0"/>
              </a:rPr>
              <a:t>: A new type of drug …</a:t>
            </a:r>
            <a:endParaRPr kumimoji="0" lang="en-AU" sz="18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8D6B5BE-8FAD-498B-ACE0-53F3BB678A76}"/>
              </a:ext>
            </a:extLst>
          </p:cNvPr>
          <p:cNvSpPr txBox="1"/>
          <p:nvPr/>
        </p:nvSpPr>
        <p:spPr>
          <a:xfrm>
            <a:off x="212436" y="107540"/>
            <a:ext cx="8931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Effective discussion of </a:t>
            </a:r>
            <a:r>
              <a:rPr kumimoji="0" lang="en-AU" sz="2400" b="0" i="0" u="none" strike="noStrike" kern="1200" cap="none" spc="0" normalizeH="0" baseline="0" noProof="0">
                <a:ln>
                  <a:noFill/>
                </a:ln>
                <a:solidFill>
                  <a:srgbClr val="990033"/>
                </a:solidFill>
                <a:effectLst/>
                <a:uLnTx/>
                <a:uFillTx/>
                <a:latin typeface="Corbel"/>
                <a:ea typeface="+mn-ea"/>
                <a:cs typeface="+mn-cs"/>
              </a:rPr>
              <a:t>tabulated data.</a:t>
            </a:r>
            <a:endParaRPr kumimoji="0" lang="en-AU" sz="2400" b="0" i="0" u="none" strike="noStrike" kern="1200" cap="none" spc="0" normalizeH="0" baseline="0" noProof="0" dirty="0">
              <a:ln>
                <a:noFill/>
              </a:ln>
              <a:solidFill>
                <a:srgbClr val="990033"/>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64C16A1-D32D-4A9E-A072-4D90EBC78BEA}"/>
                  </a:ext>
                </a:extLst>
              </p:cNvPr>
              <p:cNvSpPr/>
              <p:nvPr/>
            </p:nvSpPr>
            <p:spPr>
              <a:xfrm>
                <a:off x="715815" y="1742115"/>
                <a:ext cx="7989455"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Corbel"/>
                    <a:ea typeface="+mn-ea"/>
                    <a:cs typeface="+mn-cs"/>
                  </a:rPr>
                  <a:t>Students’ answers to </a:t>
                </a:r>
                <a:r>
                  <a:rPr kumimoji="0" lang="en-AU" sz="1800" b="0" i="0" u="none" strike="noStrike" kern="1200" cap="none" spc="0" normalizeH="0" baseline="0" noProof="0" dirty="0">
                    <a:ln>
                      <a:noFill/>
                    </a:ln>
                    <a:solidFill>
                      <a:srgbClr val="FF0000"/>
                    </a:solidFill>
                    <a:effectLst/>
                    <a:uLnTx/>
                    <a:uFillTx/>
                    <a:latin typeface="Corbel"/>
                    <a:ea typeface="+mn-ea"/>
                    <a:cs typeface="+mn-cs"/>
                  </a:rPr>
                  <a:t>this question</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0000FF"/>
                    </a:solidFill>
                    <a:effectLst/>
                    <a:uLnTx/>
                    <a:uFillTx/>
                    <a:latin typeface="Corbel"/>
                    <a:ea typeface="+mn-ea"/>
                    <a:cs typeface="+mn-cs"/>
                  </a:rPr>
                  <a:t>as indicated by Table 1</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008080"/>
                    </a:solidFill>
                    <a:effectLst/>
                    <a:uLnTx/>
                    <a:uFillTx/>
                    <a:latin typeface="Corbel"/>
                    <a:ea typeface="+mn-ea"/>
                    <a:cs typeface="+mn-cs"/>
                  </a:rPr>
                  <a:t>reveal three key pedagogical issues. First</a:t>
                </a:r>
                <a:r>
                  <a:rPr kumimoji="0" lang="en-AU" sz="1800" b="0" i="0" u="none" strike="noStrike" kern="1200" cap="none" spc="0" normalizeH="0" baseline="0" noProof="0" dirty="0">
                    <a:ln>
                      <a:noFill/>
                    </a:ln>
                    <a:solidFill>
                      <a:srgbClr val="000000"/>
                    </a:solidFill>
                    <a:effectLst/>
                    <a:uLnTx/>
                    <a:uFillTx/>
                    <a:latin typeface="Corbel"/>
                    <a:ea typeface="+mn-ea"/>
                    <a:cs typeface="+mn-cs"/>
                  </a:rPr>
                  <a:t>, very few students realised that the units of each term had to be the same (i.e. mg/hr; </a:t>
                </a:r>
                <a:r>
                  <a:rPr kumimoji="0" lang="en-AU" sz="1800" b="0" i="0" u="none" strike="noStrike" kern="1200" cap="none" spc="0" normalizeH="0" baseline="0" noProof="0" dirty="0">
                    <a:ln>
                      <a:noFill/>
                    </a:ln>
                    <a:solidFill>
                      <a:srgbClr val="0000FF"/>
                    </a:solidFill>
                    <a:effectLst/>
                    <a:uLnTx/>
                    <a:uFillTx/>
                    <a:latin typeface="Corbel"/>
                    <a:ea typeface="+mn-ea"/>
                    <a:cs typeface="+mn-cs"/>
                  </a:rPr>
                  <a:t>see column 2</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008080"/>
                    </a:solidFill>
                    <a:effectLst/>
                    <a:uLnTx/>
                    <a:uFillTx/>
                    <a:latin typeface="Corbel"/>
                    <a:ea typeface="+mn-ea"/>
                    <a:cs typeface="+mn-cs"/>
                  </a:rPr>
                  <a:t>Second</a:t>
                </a:r>
                <a:r>
                  <a:rPr kumimoji="0" lang="en-AU" sz="1800" b="0" i="0" u="none" strike="noStrike" kern="1200" cap="none" spc="0" normalizeH="0" baseline="0" noProof="0" dirty="0">
                    <a:ln>
                      <a:noFill/>
                    </a:ln>
                    <a:solidFill>
                      <a:srgbClr val="000000"/>
                    </a:solidFill>
                    <a:effectLst/>
                    <a:uLnTx/>
                    <a:uFillTx/>
                    <a:latin typeface="Corbel"/>
                    <a:ea typeface="+mn-ea"/>
                    <a:cs typeface="+mn-cs"/>
                  </a:rPr>
                  <a:t>, about one third were consistent in thinking that the terms on the right hand side of the equation were in units of “amounts” (i.e. mg; </a:t>
                </a:r>
                <a:r>
                  <a:rPr kumimoji="0" lang="en-AU" sz="1800" b="0" i="0" u="none" strike="noStrike" kern="1200" cap="none" spc="0" normalizeH="0" baseline="0" noProof="0" dirty="0">
                    <a:ln>
                      <a:noFill/>
                    </a:ln>
                    <a:solidFill>
                      <a:srgbClr val="0000FF"/>
                    </a:solidFill>
                    <a:effectLst/>
                    <a:uLnTx/>
                    <a:uFillTx/>
                    <a:latin typeface="Corbel"/>
                    <a:ea typeface="+mn-ea"/>
                    <a:cs typeface="+mn-cs"/>
                  </a:rPr>
                  <a:t>see column 3</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indicating that </a:t>
                </a:r>
                <a:r>
                  <a:rPr kumimoji="0" lang="en-AU" sz="1800" b="0" i="0" u="none" strike="noStrike" kern="1200" cap="none" spc="0" normalizeH="0" baseline="0" noProof="0" dirty="0">
                    <a:ln>
                      <a:noFill/>
                    </a:ln>
                    <a:solidFill>
                      <a:srgbClr val="000000"/>
                    </a:solidFill>
                    <a:effectLst/>
                    <a:uLnTx/>
                    <a:uFillTx/>
                    <a:latin typeface="Corbel"/>
                    <a:ea typeface="+mn-ea"/>
                    <a:cs typeface="+mn-cs"/>
                  </a:rPr>
                  <a:t>they were interpreting the differential equation as giving the </a:t>
                </a:r>
                <a:r>
                  <a:rPr kumimoji="0" lang="en-AU" sz="1800" b="0" i="1" u="none" strike="noStrike" kern="1200" cap="none" spc="0" normalizeH="0" baseline="0" noProof="0" dirty="0">
                    <a:ln>
                      <a:noFill/>
                    </a:ln>
                    <a:solidFill>
                      <a:srgbClr val="000000"/>
                    </a:solidFill>
                    <a:effectLst/>
                    <a:uLnTx/>
                    <a:uFillTx/>
                    <a:latin typeface="Corbel"/>
                    <a:ea typeface="+mn-ea"/>
                    <a:cs typeface="+mn-cs"/>
                  </a:rPr>
                  <a:t>amount</a:t>
                </a:r>
                <a:r>
                  <a:rPr kumimoji="0" lang="en-AU" sz="1800" b="0" i="0" u="none" strike="noStrike" kern="1200" cap="none" spc="0" normalizeH="0" baseline="0" noProof="0" dirty="0">
                    <a:ln>
                      <a:noFill/>
                    </a:ln>
                    <a:solidFill>
                      <a:srgbClr val="000000"/>
                    </a:solidFill>
                    <a:effectLst/>
                    <a:uLnTx/>
                    <a:uFillTx/>
                    <a:latin typeface="Corbel"/>
                    <a:ea typeface="+mn-ea"/>
                    <a:cs typeface="+mn-cs"/>
                  </a:rPr>
                  <a:t> of drug in the body as a function of time rather than as giving the </a:t>
                </a:r>
                <a:r>
                  <a:rPr kumimoji="0" lang="en-AU" sz="1800" b="0" i="1" u="none" strike="noStrike" kern="1200" cap="none" spc="0" normalizeH="0" baseline="0" noProof="0" dirty="0">
                    <a:ln>
                      <a:noFill/>
                    </a:ln>
                    <a:solidFill>
                      <a:srgbClr val="000000"/>
                    </a:solidFill>
                    <a:effectLst/>
                    <a:uLnTx/>
                    <a:uFillTx/>
                    <a:latin typeface="Corbel"/>
                    <a:ea typeface="+mn-ea"/>
                    <a:cs typeface="+mn-cs"/>
                  </a:rPr>
                  <a:t>rate of change </a:t>
                </a:r>
                <a:r>
                  <a:rPr kumimoji="0" lang="en-AU" sz="1800" b="0" i="0" u="none" strike="noStrike" kern="1200" cap="none" spc="0" normalizeH="0" baseline="0" noProof="0" dirty="0">
                    <a:ln>
                      <a:noFill/>
                    </a:ln>
                    <a:solidFill>
                      <a:srgbClr val="000000"/>
                    </a:solidFill>
                    <a:effectLst/>
                    <a:uLnTx/>
                    <a:uFillTx/>
                    <a:latin typeface="Corbel"/>
                    <a:ea typeface="+mn-ea"/>
                    <a:cs typeface="+mn-cs"/>
                  </a:rPr>
                  <a:t>of this amount. </a:t>
                </a:r>
                <a:r>
                  <a:rPr kumimoji="0" lang="en-AU" sz="1800" b="0" i="0" u="none" strike="noStrike" kern="1200" cap="none" spc="0" normalizeH="0" baseline="0" noProof="0" dirty="0">
                    <a:ln>
                      <a:noFill/>
                    </a:ln>
                    <a:solidFill>
                      <a:srgbClr val="008080"/>
                    </a:solidFill>
                    <a:effectLst/>
                    <a:uLnTx/>
                    <a:uFillTx/>
                    <a:latin typeface="Corbel"/>
                    <a:ea typeface="+mn-ea"/>
                    <a:cs typeface="+mn-cs"/>
                  </a:rPr>
                  <a:t>The final common error </a:t>
                </a:r>
                <a:r>
                  <a:rPr kumimoji="0" lang="en-AU" sz="1800" b="0" i="0" u="none" strike="noStrike" kern="1200" cap="none" spc="0" normalizeH="0" baseline="0" noProof="0" dirty="0">
                    <a:ln>
                      <a:noFill/>
                    </a:ln>
                    <a:solidFill>
                      <a:srgbClr val="000000"/>
                    </a:solidFill>
                    <a:effectLst/>
                    <a:uLnTx/>
                    <a:uFillTx/>
                    <a:latin typeface="Corbel"/>
                    <a:ea typeface="+mn-ea"/>
                    <a:cs typeface="+mn-cs"/>
                  </a:rPr>
                  <a:t>was that in determining the units of the </a:t>
                </a:r>
                <a14:m>
                  <m:oMath xmlns:m="http://schemas.openxmlformats.org/officeDocument/2006/math">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−0.01</m:t>
                    </m:r>
                    <m:sSup>
                      <m:sSupPr>
                        <m:ctrlP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𝐷</m:t>
                        </m:r>
                      </m:e>
                      <m:sup>
                        <m:r>
                          <a:rPr kumimoji="0" lang="en-AU" sz="1800" b="0" i="1" u="none" strike="noStrike" kern="1200" cap="none" spc="0" normalizeH="0" baseline="30000" noProof="0">
                            <a:ln>
                              <a:noFill/>
                            </a:ln>
                            <a:solidFill>
                              <a:srgbClr val="000000"/>
                            </a:solidFill>
                            <a:effectLst/>
                            <a:uLnTx/>
                            <a:uFillTx/>
                            <a:latin typeface="Cambria Math" panose="02040503050406030204" pitchFamily="18" charset="0"/>
                            <a:ea typeface="+mn-ea"/>
                            <a:cs typeface="+mn-cs"/>
                          </a:rPr>
                          <m:t>2</m:t>
                        </m:r>
                      </m:sup>
                    </m:sSup>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a14:m>
                <a:r>
                  <a:rPr kumimoji="0" lang="en-AU" sz="1800" b="0" i="0" u="none" strike="noStrike" kern="1200" cap="none" spc="0" normalizeH="0" baseline="0" noProof="0" dirty="0">
                    <a:ln>
                      <a:noFill/>
                    </a:ln>
                    <a:solidFill>
                      <a:srgbClr val="000000"/>
                    </a:solidFill>
                    <a:effectLst/>
                    <a:uLnTx/>
                    <a:uFillTx/>
                    <a:latin typeface="Corbel"/>
                    <a:ea typeface="+mn-ea"/>
                    <a:cs typeface="+mn-cs"/>
                  </a:rPr>
                  <a:t>term, about a quarter of the students only considered the units of the variable </a:t>
                </a:r>
                <a:r>
                  <a:rPr kumimoji="0" lang="en-AU" sz="1800" b="0" i="1" u="none" strike="noStrike" kern="1200" cap="none" spc="0" normalizeH="0" baseline="0" noProof="0" dirty="0">
                    <a:ln>
                      <a:noFill/>
                    </a:ln>
                    <a:solidFill>
                      <a:srgbClr val="000000"/>
                    </a:solidFill>
                    <a:effectLst/>
                    <a:uLnTx/>
                    <a:uFillTx/>
                    <a:latin typeface="Corbel"/>
                    <a:ea typeface="+mn-ea"/>
                    <a:cs typeface="+mn-cs"/>
                  </a:rPr>
                  <a:t>D</a:t>
                </a:r>
                <a:r>
                  <a:rPr kumimoji="0" lang="en-AU" sz="1800" b="0" i="0" u="none" strike="noStrike" kern="1200" cap="none" spc="0" normalizeH="0" baseline="0" noProof="0" dirty="0">
                    <a:ln>
                      <a:noFill/>
                    </a:ln>
                    <a:solidFill>
                      <a:srgbClr val="000000"/>
                    </a:solidFill>
                    <a:effectLst/>
                    <a:uLnTx/>
                    <a:uFillTx/>
                    <a:latin typeface="Corbel"/>
                    <a:ea typeface="+mn-ea"/>
                    <a:cs typeface="+mn-cs"/>
                  </a:rPr>
                  <a:t>, thus coming up with the answer mg</a:t>
                </a:r>
                <a:r>
                  <a:rPr kumimoji="0" lang="en-AU" sz="1800" b="0" i="0" u="none" strike="noStrike" kern="1200" cap="none" spc="0" normalizeH="0" baseline="30000" noProof="0" dirty="0">
                    <a:ln>
                      <a:noFill/>
                    </a:ln>
                    <a:solidFill>
                      <a:srgbClr val="000000"/>
                    </a:solidFill>
                    <a:effectLst/>
                    <a:uLnTx/>
                    <a:uFillTx/>
                    <a:latin typeface="Corbel"/>
                    <a:ea typeface="+mn-ea"/>
                    <a:cs typeface="+mn-cs"/>
                  </a:rPr>
                  <a:t>2</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0000FF"/>
                    </a:solidFill>
                    <a:effectLst/>
                    <a:uLnTx/>
                    <a:uFillTx/>
                    <a:latin typeface="Corbel"/>
                    <a:ea typeface="+mn-ea"/>
                    <a:cs typeface="+mn-cs"/>
                  </a:rPr>
                  <a:t>see column 4</a:t>
                </a:r>
                <a:r>
                  <a:rPr kumimoji="0" lang="en-AU" sz="1800" b="0" i="0" u="none" strike="noStrike" kern="1200" cap="none" spc="0" normalizeH="0" baseline="0" noProof="0" dirty="0">
                    <a:ln>
                      <a:noFill/>
                    </a:ln>
                    <a:solidFill>
                      <a:srgbClr val="000000"/>
                    </a:solidFill>
                    <a:effectLst/>
                    <a:uLnTx/>
                    <a:uFillTx/>
                    <a:latin typeface="Corbel"/>
                    <a:ea typeface="+mn-ea"/>
                    <a:cs typeface="+mn-cs"/>
                  </a:rPr>
                  <a:t>).  </a:t>
                </a:r>
                <a:r>
                  <a:rPr kumimoji="0" lang="en-AU" sz="18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This error indicates</a:t>
                </a:r>
                <a:r>
                  <a:rPr kumimoji="0" lang="en-AU" sz="1800" b="0" i="0" u="none" strike="noStrike" kern="1200" cap="none" spc="0" normalizeH="0" baseline="0" noProof="0" dirty="0">
                    <a:ln>
                      <a:noFill/>
                    </a:ln>
                    <a:solidFill>
                      <a:srgbClr val="000000"/>
                    </a:solidFill>
                    <a:effectLst/>
                    <a:uLnTx/>
                    <a:uFillTx/>
                    <a:latin typeface="Corbel"/>
                    <a:ea typeface="+mn-ea"/>
                    <a:cs typeface="+mn-cs"/>
                  </a:rPr>
                  <a:t> a lack of awareness that, in general, proportionality constants can have units too.</a:t>
                </a:r>
              </a:p>
            </p:txBody>
          </p:sp>
        </mc:Choice>
        <mc:Fallback xmlns="">
          <p:sp>
            <p:nvSpPr>
              <p:cNvPr id="2" name="Rectangle 1">
                <a:extLst>
                  <a:ext uri="{FF2B5EF4-FFF2-40B4-BE49-F238E27FC236}">
                    <a16:creationId xmlns:a16="http://schemas.microsoft.com/office/drawing/2014/main" id="{564C16A1-D32D-4A9E-A072-4D90EBC78BEA}"/>
                  </a:ext>
                </a:extLst>
              </p:cNvPr>
              <p:cNvSpPr>
                <a:spLocks noRot="1" noChangeAspect="1" noMove="1" noResize="1" noEditPoints="1" noAdjustHandles="1" noChangeArrowheads="1" noChangeShapeType="1" noTextEdit="1"/>
              </p:cNvSpPr>
              <p:nvPr/>
            </p:nvSpPr>
            <p:spPr>
              <a:xfrm>
                <a:off x="715815" y="1742115"/>
                <a:ext cx="7989455" cy="3139321"/>
              </a:xfrm>
              <a:prstGeom prst="rect">
                <a:avLst/>
              </a:prstGeom>
              <a:blipFill>
                <a:blip r:embed="rId2"/>
                <a:stretch>
                  <a:fillRect l="-610" t="-1165" r="-1144" b="-213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7BC9F9A-B520-49D2-A1E4-2DBE17E8874A}"/>
                  </a:ext>
                </a:extLst>
              </p:cNvPr>
              <p:cNvSpPr/>
              <p:nvPr/>
            </p:nvSpPr>
            <p:spPr>
              <a:xfrm>
                <a:off x="634997" y="4919121"/>
                <a:ext cx="7361382"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srgbClr val="000000"/>
                    </a:solidFill>
                    <a:effectLst/>
                    <a:uLnTx/>
                    <a:uFillTx/>
                    <a:latin typeface="Corbel"/>
                    <a:ea typeface="Times New Roman" panose="02020603050405020304" pitchFamily="18" charset="0"/>
                    <a:cs typeface="+mn-cs"/>
                  </a:rPr>
                  <a:t>Table 1. </a:t>
                </a:r>
                <a:r>
                  <a:rPr kumimoji="0" lang="en-AU" sz="1800" b="0" i="0" u="none" strike="noStrike" kern="1200" cap="none" spc="0" normalizeH="0" baseline="0" noProof="0" dirty="0">
                    <a:ln>
                      <a:noFill/>
                    </a:ln>
                    <a:solidFill>
                      <a:srgbClr val="000000"/>
                    </a:solidFill>
                    <a:effectLst/>
                    <a:uLnTx/>
                    <a:uFillTx/>
                    <a:latin typeface="Corbel"/>
                    <a:ea typeface="Times New Roman" panose="02020603050405020304" pitchFamily="18" charset="0"/>
                    <a:cs typeface="+mn-cs"/>
                  </a:rPr>
                  <a:t>The number of 1</a:t>
                </a:r>
                <a:r>
                  <a:rPr kumimoji="0" lang="en-AU" sz="1800" b="0" i="0" u="none" strike="noStrike" kern="1200" cap="none" spc="0" normalizeH="0" baseline="30000" noProof="0" dirty="0">
                    <a:ln>
                      <a:noFill/>
                    </a:ln>
                    <a:solidFill>
                      <a:srgbClr val="000000"/>
                    </a:solidFill>
                    <a:effectLst/>
                    <a:uLnTx/>
                    <a:uFillTx/>
                    <a:latin typeface="Corbel"/>
                    <a:ea typeface="Times New Roman" panose="02020603050405020304" pitchFamily="18" charset="0"/>
                    <a:cs typeface="+mn-cs"/>
                  </a:rPr>
                  <a:t>st</a:t>
                </a:r>
                <a:r>
                  <a:rPr kumimoji="0" lang="en-AU" sz="1800" b="0" i="0" u="none" strike="noStrike" kern="1200" cap="none" spc="0" normalizeH="0" baseline="0" noProof="0" dirty="0">
                    <a:ln>
                      <a:noFill/>
                    </a:ln>
                    <a:solidFill>
                      <a:srgbClr val="000000"/>
                    </a:solidFill>
                    <a:effectLst/>
                    <a:uLnTx/>
                    <a:uFillTx/>
                    <a:latin typeface="Corbel"/>
                    <a:ea typeface="Times New Roman" panose="02020603050405020304" pitchFamily="18" charset="0"/>
                    <a:cs typeface="+mn-cs"/>
                  </a:rPr>
                  <a:t> year engineering students (N = 108) providing the indicated answer to the question of the units of each term in the differential equation, </a:t>
                </a:r>
                <a14:m>
                  <m:oMath xmlns:m="http://schemas.openxmlformats.org/officeDocument/2006/math">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𝑑𝐷</m:t>
                    </m:r>
                    <m:r>
                      <m:rPr>
                        <m:lit/>
                      </m:rP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m:t>
                    </m:r>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𝑑𝑡</m:t>
                    </m:r>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=100−0.01</m:t>
                    </m:r>
                    <m:sSup>
                      <m:sSupPr>
                        <m:ctrlPr>
                          <a:rPr kumimoji="0" lang="en-AU" sz="4000" b="0" i="1" u="none" strike="noStrike" kern="1200" cap="none" spc="0" normalizeH="0" baseline="0" noProof="0">
                            <a:ln>
                              <a:noFill/>
                            </a:ln>
                            <a:solidFill>
                              <a:srgbClr val="000000"/>
                            </a:solidFill>
                            <a:effectLst/>
                            <a:uLnTx/>
                            <a:uFillTx/>
                            <a:latin typeface="Cambria Math" panose="02040503050406030204" pitchFamily="18" charset="0"/>
                            <a:ea typeface="+mn-ea"/>
                            <a:cs typeface="Calibri" panose="020F0502020204030204" pitchFamily="34" charset="0"/>
                          </a:rPr>
                        </m:ctrlPr>
                      </m:sSupPr>
                      <m:e>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𝐷</m:t>
                        </m:r>
                      </m:e>
                      <m:sup>
                        <m:r>
                          <a:rPr kumimoji="0" lang="en-AU" sz="18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libri" panose="020F0502020204030204" pitchFamily="34" charset="0"/>
                          </a:rPr>
                          <m:t>2</m:t>
                        </m:r>
                      </m:sup>
                    </m:sSup>
                  </m:oMath>
                </a14:m>
                <a:r>
                  <a:rPr kumimoji="0" lang="en-AU" sz="1800" b="0" i="0" u="none" strike="noStrike" kern="1200" cap="none" spc="0" normalizeH="0" baseline="0" noProof="0" dirty="0">
                    <a:ln>
                      <a:noFill/>
                    </a:ln>
                    <a:solidFill>
                      <a:srgbClr val="000000"/>
                    </a:solidFill>
                    <a:effectLst/>
                    <a:uLnTx/>
                    <a:uFillTx/>
                    <a:latin typeface="Corbel"/>
                    <a:ea typeface="Times New Roman" panose="02020603050405020304" pitchFamily="18" charset="0"/>
                    <a:cs typeface="+mn-cs"/>
                  </a:rPr>
                  <a:t>.</a:t>
                </a:r>
                <a:endParaRPr kumimoji="0" lang="en-AU" sz="4000" b="0" i="0" u="none" strike="noStrike" kern="1200" cap="none" spc="0" normalizeH="0" baseline="0" noProof="0" dirty="0">
                  <a:ln>
                    <a:noFill/>
                  </a:ln>
                  <a:solidFill>
                    <a:srgbClr val="000000"/>
                  </a:solidFill>
                  <a:effectLst/>
                  <a:uLnTx/>
                  <a:uFillTx/>
                  <a:latin typeface="Corbel"/>
                  <a:ea typeface="+mn-ea"/>
                  <a:cs typeface="+mn-cs"/>
                </a:endParaRPr>
              </a:p>
            </p:txBody>
          </p:sp>
        </mc:Choice>
        <mc:Fallback xmlns="">
          <p:sp>
            <p:nvSpPr>
              <p:cNvPr id="3" name="Rectangle 2">
                <a:extLst>
                  <a:ext uri="{FF2B5EF4-FFF2-40B4-BE49-F238E27FC236}">
                    <a16:creationId xmlns:a16="http://schemas.microsoft.com/office/drawing/2014/main" id="{37BC9F9A-B520-49D2-A1E4-2DBE17E8874A}"/>
                  </a:ext>
                </a:extLst>
              </p:cNvPr>
              <p:cNvSpPr>
                <a:spLocks noRot="1" noChangeAspect="1" noMove="1" noResize="1" noEditPoints="1" noAdjustHandles="1" noChangeArrowheads="1" noChangeShapeType="1" noTextEdit="1"/>
              </p:cNvSpPr>
              <p:nvPr/>
            </p:nvSpPr>
            <p:spPr>
              <a:xfrm>
                <a:off x="634997" y="4919121"/>
                <a:ext cx="7361382" cy="923330"/>
              </a:xfrm>
              <a:prstGeom prst="rect">
                <a:avLst/>
              </a:prstGeom>
              <a:blipFill>
                <a:blip r:embed="rId3"/>
                <a:stretch>
                  <a:fillRect l="-662" t="-3974" r="-993" b="-1059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4CC847C-A22A-4551-B308-7F2B2CFFFDE7}"/>
                  </a:ext>
                </a:extLst>
              </p:cNvPr>
              <p:cNvGraphicFramePr>
                <a:graphicFrameLocks noGrp="1"/>
              </p:cNvGraphicFramePr>
              <p:nvPr/>
            </p:nvGraphicFramePr>
            <p:xfrm>
              <a:off x="715815" y="5905285"/>
              <a:ext cx="4420235" cy="838200"/>
            </p:xfrm>
            <a:graphic>
              <a:graphicData uri="http://schemas.openxmlformats.org/drawingml/2006/table">
                <a:tbl>
                  <a:tblPr/>
                  <a:tblGrid>
                    <a:gridCol w="732155">
                      <a:extLst>
                        <a:ext uri="{9D8B030D-6E8A-4147-A177-3AD203B41FA5}">
                          <a16:colId xmlns:a16="http://schemas.microsoft.com/office/drawing/2014/main" val="2064326626"/>
                        </a:ext>
                      </a:extLst>
                    </a:gridCol>
                    <a:gridCol w="614680">
                      <a:extLst>
                        <a:ext uri="{9D8B030D-6E8A-4147-A177-3AD203B41FA5}">
                          <a16:colId xmlns:a16="http://schemas.microsoft.com/office/drawing/2014/main" val="376184619"/>
                        </a:ext>
                      </a:extLst>
                    </a:gridCol>
                    <a:gridCol w="614680">
                      <a:extLst>
                        <a:ext uri="{9D8B030D-6E8A-4147-A177-3AD203B41FA5}">
                          <a16:colId xmlns:a16="http://schemas.microsoft.com/office/drawing/2014/main" val="3297160936"/>
                        </a:ext>
                      </a:extLst>
                    </a:gridCol>
                    <a:gridCol w="614680">
                      <a:extLst>
                        <a:ext uri="{9D8B030D-6E8A-4147-A177-3AD203B41FA5}">
                          <a16:colId xmlns:a16="http://schemas.microsoft.com/office/drawing/2014/main" val="395098520"/>
                        </a:ext>
                      </a:extLst>
                    </a:gridCol>
                    <a:gridCol w="614680">
                      <a:extLst>
                        <a:ext uri="{9D8B030D-6E8A-4147-A177-3AD203B41FA5}">
                          <a16:colId xmlns:a16="http://schemas.microsoft.com/office/drawing/2014/main" val="2390791020"/>
                        </a:ext>
                      </a:extLst>
                    </a:gridCol>
                    <a:gridCol w="614680">
                      <a:extLst>
                        <a:ext uri="{9D8B030D-6E8A-4147-A177-3AD203B41FA5}">
                          <a16:colId xmlns:a16="http://schemas.microsoft.com/office/drawing/2014/main" val="1793140070"/>
                        </a:ext>
                      </a:extLst>
                    </a:gridCol>
                    <a:gridCol w="614680">
                      <a:extLst>
                        <a:ext uri="{9D8B030D-6E8A-4147-A177-3AD203B41FA5}">
                          <a16:colId xmlns:a16="http://schemas.microsoft.com/office/drawing/2014/main" val="678791282"/>
                        </a:ext>
                      </a:extLst>
                    </a:gridCol>
                  </a:tblGrid>
                  <a:tr h="0">
                    <a:tc>
                      <a:txBody>
                        <a:bodyPr/>
                        <a:lstStyle/>
                        <a:p>
                          <a:pPr>
                            <a:spcBef>
                              <a:spcPts val="300"/>
                            </a:spcBef>
                            <a:spcAft>
                              <a:spcPts val="300"/>
                            </a:spcAft>
                          </a:pPr>
                          <a:r>
                            <a:rPr lang="en-AU" sz="1000" i="1">
                              <a:effectLst/>
                              <a:latin typeface="Calibri" panose="020F0502020204030204" pitchFamily="34" charset="0"/>
                              <a:ea typeface="Times New Roman" panose="02020603050405020304" pitchFamily="18" charset="0"/>
                              <a:cs typeface="Calibri" panose="020F0502020204030204" pitchFamily="34" charset="0"/>
                            </a:rPr>
                            <a:t> </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mg/hr*</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a:t>
                          </a:r>
                          <a:r>
                            <a:rPr lang="en-AU" sz="1000" baseline="30000">
                              <a:effectLst/>
                              <a:latin typeface="Calibri" panose="020F0502020204030204" pitchFamily="34" charset="0"/>
                              <a:ea typeface="Times New Roman" panose="02020603050405020304" pitchFamily="18" charset="0"/>
                              <a:cs typeface="Calibri" panose="020F0502020204030204" pitchFamily="34" charset="0"/>
                            </a:rPr>
                            <a:t>2</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unitless</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other</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No answer</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68696"/>
                      </a:ext>
                    </a:extLst>
                  </a:tr>
                  <a:tr h="0">
                    <a:tc>
                      <a:txBody>
                        <a:bodyPr/>
                        <a:lstStyle/>
                        <a:p>
                          <a:pPr>
                            <a:spcBef>
                              <a:spcPts val="300"/>
                            </a:spcBef>
                            <a:spcAft>
                              <a:spcPts val="300"/>
                            </a:spcAft>
                          </a:pPr>
                          <a14:m>
                            <m:oMathPara xmlns:m="http://schemas.openxmlformats.org/officeDocument/2006/math">
                              <m:oMathParaPr>
                                <m:jc m:val="left"/>
                              </m:oMathParaPr>
                              <m:oMath xmlns:m="http://schemas.openxmlformats.org/officeDocument/2006/math">
                                <m:r>
                                  <a:rPr lang="en-AU" sz="1000" i="1">
                                    <a:effectLst/>
                                    <a:latin typeface="Cambria Math" panose="02040503050406030204" pitchFamily="18" charset="0"/>
                                    <a:ea typeface="Times New Roman" panose="02020603050405020304" pitchFamily="18" charset="0"/>
                                    <a:cs typeface="Calibri" panose="020F0502020204030204" pitchFamily="34" charset="0"/>
                                  </a:rPr>
                                  <m:t>𝑑𝐷</m:t>
                                </m:r>
                                <m:r>
                                  <a:rPr lang="en-AU" sz="1000" i="1">
                                    <a:effectLst/>
                                    <a:latin typeface="Cambria Math" panose="02040503050406030204" pitchFamily="18" charset="0"/>
                                    <a:ea typeface="Times New Roman" panose="02020603050405020304" pitchFamily="18" charset="0"/>
                                    <a:cs typeface="Calibri" panose="020F0502020204030204" pitchFamily="34" charset="0"/>
                                  </a:rPr>
                                  <m:t>/</m:t>
                                </m:r>
                                <m:r>
                                  <a:rPr lang="en-AU" sz="1000" i="1">
                                    <a:effectLst/>
                                    <a:latin typeface="Cambria Math" panose="02040503050406030204" pitchFamily="18" charset="0"/>
                                    <a:ea typeface="Times New Roman" panose="02020603050405020304" pitchFamily="18" charset="0"/>
                                    <a:cs typeface="Calibri" panose="020F0502020204030204" pitchFamily="34" charset="0"/>
                                  </a:rPr>
                                  <m:t>𝑑𝑡</m:t>
                                </m:r>
                              </m:oMath>
                            </m:oMathPara>
                          </a14:m>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84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2</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98557299"/>
                      </a:ext>
                    </a:extLst>
                  </a:tr>
                  <a:tr h="0">
                    <a:tc>
                      <a:txBody>
                        <a:bodyPr/>
                        <a:lstStyle/>
                        <a:p>
                          <a:pP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100</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10</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74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12</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27313171"/>
                      </a:ext>
                    </a:extLst>
                  </a:tr>
                  <a:tr h="0">
                    <a:tc>
                      <a:txBody>
                        <a:bodyPr/>
                        <a:lstStyle/>
                        <a:p>
                          <a:pPr>
                            <a:spcBef>
                              <a:spcPts val="300"/>
                            </a:spcBef>
                            <a:spcAft>
                              <a:spcPts val="300"/>
                            </a:spcAft>
                          </a:pPr>
                          <a14:m>
                            <m:oMathPara xmlns:m="http://schemas.openxmlformats.org/officeDocument/2006/math">
                              <m:oMathParaPr>
                                <m:jc m:val="left"/>
                              </m:oMathParaPr>
                              <m:oMath xmlns:m="http://schemas.openxmlformats.org/officeDocument/2006/math">
                                <m:r>
                                  <a:rPr lang="en-AU" sz="1000" i="1">
                                    <a:effectLst/>
                                    <a:latin typeface="Cambria Math" panose="02040503050406030204" pitchFamily="18" charset="0"/>
                                    <a:ea typeface="Times New Roman" panose="02020603050405020304" pitchFamily="18" charset="0"/>
                                    <a:cs typeface="Calibri" panose="020F0502020204030204" pitchFamily="34" charset="0"/>
                                  </a:rPr>
                                  <m:t>−0.01</m:t>
                                </m:r>
                                <m:sSup>
                                  <m:sSupPr>
                                    <m:ctrlPr>
                                      <a:rPr lang="en-AU" sz="10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AU" sz="1000" i="1">
                                        <a:effectLst/>
                                        <a:latin typeface="Cambria Math" panose="02040503050406030204" pitchFamily="18" charset="0"/>
                                        <a:ea typeface="Times New Roman" panose="02020603050405020304" pitchFamily="18" charset="0"/>
                                        <a:cs typeface="Calibri" panose="020F0502020204030204" pitchFamily="34" charset="0"/>
                                      </a:rPr>
                                      <m:t>𝐷</m:t>
                                    </m:r>
                                  </m:e>
                                  <m:sup>
                                    <m:r>
                                      <a:rPr lang="en-AU" sz="1000" i="1" baseline="30000">
                                        <a:effectLst/>
                                        <a:latin typeface="Cambria Math" panose="02040503050406030204" pitchFamily="18" charset="0"/>
                                        <a:ea typeface="Times New Roman" panose="02020603050405020304" pitchFamily="18" charset="0"/>
                                        <a:cs typeface="Calibri" panose="020F0502020204030204" pitchFamily="34" charset="0"/>
                                      </a:rPr>
                                      <m:t>2</m:t>
                                    </m:r>
                                  </m:sup>
                                </m:sSup>
                              </m:oMath>
                            </m:oMathPara>
                          </a14:m>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35</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26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20</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8655787"/>
                      </a:ext>
                    </a:extLst>
                  </a:tr>
                </a:tbl>
              </a:graphicData>
            </a:graphic>
          </p:graphicFrame>
        </mc:Choice>
        <mc:Fallback xmlns="">
          <p:graphicFrame>
            <p:nvGraphicFramePr>
              <p:cNvPr id="12" name="Table 11">
                <a:extLst>
                  <a:ext uri="{FF2B5EF4-FFF2-40B4-BE49-F238E27FC236}">
                    <a16:creationId xmlns:a16="http://schemas.microsoft.com/office/drawing/2014/main" id="{74CC847C-A22A-4551-B308-7F2B2CFFFDE7}"/>
                  </a:ext>
                </a:extLst>
              </p:cNvPr>
              <p:cNvGraphicFramePr>
                <a:graphicFrameLocks noGrp="1"/>
              </p:cNvGraphicFramePr>
              <p:nvPr>
                <p:extLst>
                  <p:ext uri="{D42A27DB-BD31-4B8C-83A1-F6EECF244321}">
                    <p14:modId xmlns:p14="http://schemas.microsoft.com/office/powerpoint/2010/main" val="3103559682"/>
                  </p:ext>
                </p:extLst>
              </p:nvPr>
            </p:nvGraphicFramePr>
            <p:xfrm>
              <a:off x="715815" y="5905285"/>
              <a:ext cx="4420235" cy="838200"/>
            </p:xfrm>
            <a:graphic>
              <a:graphicData uri="http://schemas.openxmlformats.org/drawingml/2006/table">
                <a:tbl>
                  <a:tblPr/>
                  <a:tblGrid>
                    <a:gridCol w="732155">
                      <a:extLst>
                        <a:ext uri="{9D8B030D-6E8A-4147-A177-3AD203B41FA5}">
                          <a16:colId xmlns:a16="http://schemas.microsoft.com/office/drawing/2014/main" val="2064326626"/>
                        </a:ext>
                      </a:extLst>
                    </a:gridCol>
                    <a:gridCol w="614680">
                      <a:extLst>
                        <a:ext uri="{9D8B030D-6E8A-4147-A177-3AD203B41FA5}">
                          <a16:colId xmlns:a16="http://schemas.microsoft.com/office/drawing/2014/main" val="376184619"/>
                        </a:ext>
                      </a:extLst>
                    </a:gridCol>
                    <a:gridCol w="614680">
                      <a:extLst>
                        <a:ext uri="{9D8B030D-6E8A-4147-A177-3AD203B41FA5}">
                          <a16:colId xmlns:a16="http://schemas.microsoft.com/office/drawing/2014/main" val="3297160936"/>
                        </a:ext>
                      </a:extLst>
                    </a:gridCol>
                    <a:gridCol w="614680">
                      <a:extLst>
                        <a:ext uri="{9D8B030D-6E8A-4147-A177-3AD203B41FA5}">
                          <a16:colId xmlns:a16="http://schemas.microsoft.com/office/drawing/2014/main" val="395098520"/>
                        </a:ext>
                      </a:extLst>
                    </a:gridCol>
                    <a:gridCol w="614680">
                      <a:extLst>
                        <a:ext uri="{9D8B030D-6E8A-4147-A177-3AD203B41FA5}">
                          <a16:colId xmlns:a16="http://schemas.microsoft.com/office/drawing/2014/main" val="2390791020"/>
                        </a:ext>
                      </a:extLst>
                    </a:gridCol>
                    <a:gridCol w="614680">
                      <a:extLst>
                        <a:ext uri="{9D8B030D-6E8A-4147-A177-3AD203B41FA5}">
                          <a16:colId xmlns:a16="http://schemas.microsoft.com/office/drawing/2014/main" val="1793140070"/>
                        </a:ext>
                      </a:extLst>
                    </a:gridCol>
                    <a:gridCol w="614680">
                      <a:extLst>
                        <a:ext uri="{9D8B030D-6E8A-4147-A177-3AD203B41FA5}">
                          <a16:colId xmlns:a16="http://schemas.microsoft.com/office/drawing/2014/main" val="678791282"/>
                        </a:ext>
                      </a:extLst>
                    </a:gridCol>
                  </a:tblGrid>
                  <a:tr h="304800">
                    <a:tc>
                      <a:txBody>
                        <a:bodyPr/>
                        <a:lstStyle/>
                        <a:p>
                          <a:pPr>
                            <a:spcBef>
                              <a:spcPts val="300"/>
                            </a:spcBef>
                            <a:spcAft>
                              <a:spcPts val="300"/>
                            </a:spcAft>
                          </a:pPr>
                          <a:r>
                            <a:rPr lang="en-AU" sz="1000" i="1">
                              <a:effectLst/>
                              <a:latin typeface="Calibri" panose="020F0502020204030204" pitchFamily="34" charset="0"/>
                              <a:ea typeface="Times New Roman" panose="02020603050405020304" pitchFamily="18" charset="0"/>
                              <a:cs typeface="Calibri" panose="020F0502020204030204" pitchFamily="34" charset="0"/>
                            </a:rPr>
                            <a:t> </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mg/hr*</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mg</a:t>
                          </a:r>
                          <a:r>
                            <a:rPr lang="en-AU" sz="1000" baseline="30000">
                              <a:effectLst/>
                              <a:latin typeface="Calibri" panose="020F0502020204030204" pitchFamily="34" charset="0"/>
                              <a:ea typeface="Times New Roman" panose="02020603050405020304" pitchFamily="18" charset="0"/>
                              <a:cs typeface="Calibri" panose="020F0502020204030204" pitchFamily="34" charset="0"/>
                            </a:rPr>
                            <a:t>2</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unitless</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other</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No answer</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68696"/>
                      </a:ext>
                    </a:extLst>
                  </a:tr>
                  <a:tr h="19050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4"/>
                          <a:stretch>
                            <a:fillRect t="-180645" r="-505833" b="-206452"/>
                          </a:stretch>
                        </a:blipFill>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84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2</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98557299"/>
                      </a:ext>
                    </a:extLst>
                  </a:tr>
                  <a:tr h="152400">
                    <a:tc>
                      <a:txBody>
                        <a:bodyPr/>
                        <a:lstStyle/>
                        <a:p>
                          <a:pP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100</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10</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74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12</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27313171"/>
                      </a:ext>
                    </a:extLst>
                  </a:tr>
                  <a:tr h="190500">
                    <a:tc>
                      <a:txBody>
                        <a:bodyPr/>
                        <a:lstStyle/>
                        <a:p>
                          <a:endParaRPr lang="en-US"/>
                        </a:p>
                      </a:txBody>
                      <a:tcPr marL="68580" marR="68580" marT="0" marB="0">
                        <a:lnL>
                          <a:noFill/>
                        </a:lnL>
                        <a:lnR>
                          <a:noFill/>
                        </a:lnR>
                        <a:lnT>
                          <a:noFill/>
                        </a:lnT>
                        <a:lnB w="12700" cap="flat" cmpd="sng" algn="ctr">
                          <a:solidFill>
                            <a:srgbClr val="000000"/>
                          </a:solidFill>
                          <a:prstDash val="solid"/>
                          <a:round/>
                          <a:headEnd type="none" w="med" len="med"/>
                          <a:tailEnd type="none" w="med" len="med"/>
                        </a:lnB>
                        <a:blipFill>
                          <a:blip r:embed="rId4"/>
                          <a:stretch>
                            <a:fillRect t="-350000" r="-505833" b="-21875"/>
                          </a:stretch>
                        </a:blipFill>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14</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35</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26</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a:effectLst/>
                              <a:latin typeface="Calibri" panose="020F0502020204030204" pitchFamily="34" charset="0"/>
                              <a:ea typeface="Times New Roman" panose="02020603050405020304" pitchFamily="18" charset="0"/>
                              <a:cs typeface="Calibri" panose="020F0502020204030204" pitchFamily="34" charset="0"/>
                            </a:rPr>
                            <a:t>13</a:t>
                          </a:r>
                          <a:endParaRPr lang="en-AU"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en-AU" sz="1000" dirty="0">
                              <a:effectLst/>
                              <a:latin typeface="Calibri" panose="020F0502020204030204" pitchFamily="34" charset="0"/>
                              <a:ea typeface="Times New Roman" panose="02020603050405020304" pitchFamily="18" charset="0"/>
                              <a:cs typeface="Calibri" panose="020F0502020204030204" pitchFamily="34" charset="0"/>
                            </a:rPr>
                            <a:t>20</a:t>
                          </a:r>
                          <a:endParaRPr lang="en-AU"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8655787"/>
                      </a:ext>
                    </a:extLst>
                  </a:tr>
                </a:tbl>
              </a:graphicData>
            </a:graphic>
          </p:graphicFrame>
        </mc:Fallback>
      </mc:AlternateContent>
    </p:spTree>
    <p:extLst>
      <p:ext uri="{BB962C8B-B14F-4D97-AF65-F5344CB8AC3E}">
        <p14:creationId xmlns:p14="http://schemas.microsoft.com/office/powerpoint/2010/main" val="3188579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FA7AC-FB69-44EE-8C79-09A19A078465}"/>
              </a:ext>
            </a:extLst>
          </p:cNvPr>
          <p:cNvPicPr>
            <a:picLocks noChangeAspect="1"/>
          </p:cNvPicPr>
          <p:nvPr/>
        </p:nvPicPr>
        <p:blipFill>
          <a:blip r:embed="rId2"/>
          <a:stretch>
            <a:fillRect/>
          </a:stretch>
        </p:blipFill>
        <p:spPr>
          <a:xfrm>
            <a:off x="4195488" y="888926"/>
            <a:ext cx="4923211" cy="4259649"/>
          </a:xfrm>
          <a:prstGeom prst="rect">
            <a:avLst/>
          </a:prstGeom>
        </p:spPr>
      </p:pic>
      <p:sp>
        <p:nvSpPr>
          <p:cNvPr id="6" name="TextBox 5">
            <a:extLst>
              <a:ext uri="{FF2B5EF4-FFF2-40B4-BE49-F238E27FC236}">
                <a16:creationId xmlns:a16="http://schemas.microsoft.com/office/drawing/2014/main" id="{4B163494-B0B4-4AF2-ACAD-C7DC8C176E78}"/>
              </a:ext>
            </a:extLst>
          </p:cNvPr>
          <p:cNvSpPr txBox="1"/>
          <p:nvPr/>
        </p:nvSpPr>
        <p:spPr>
          <a:xfrm>
            <a:off x="195636" y="502139"/>
            <a:ext cx="4223964"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3CC"/>
                </a:solidFill>
                <a:effectLst/>
                <a:uLnTx/>
                <a:uFillTx/>
                <a:latin typeface="Corbel"/>
                <a:ea typeface="+mn-ea"/>
                <a:cs typeface="+mn-cs"/>
              </a:rPr>
              <a:t>Hard to read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Figure 4 shows the annual road toll in Queensland from 1975–2005. Note that the road toll dropped from </a:t>
            </a:r>
            <a:r>
              <a:rPr kumimoji="0" lang="en-US" sz="1600" b="0" i="0" u="none" strike="noStrike" kern="1200" cap="none" spc="0" normalizeH="0" baseline="0" noProof="0" dirty="0">
                <a:ln>
                  <a:noFill/>
                </a:ln>
                <a:solidFill>
                  <a:srgbClr val="FF0000"/>
                </a:solidFill>
                <a:effectLst/>
                <a:uLnTx/>
                <a:uFillTx/>
                <a:latin typeface="Corbel"/>
                <a:ea typeface="+mn-ea"/>
                <a:cs typeface="+mn-cs"/>
              </a:rPr>
              <a:t>360</a:t>
            </a:r>
            <a:r>
              <a:rPr kumimoji="0" lang="en-US" sz="1600" b="0" i="0" u="none" strike="noStrike" kern="1200" cap="none" spc="0" normalizeH="0" baseline="0" noProof="0" dirty="0">
                <a:ln>
                  <a:noFill/>
                </a:ln>
                <a:solidFill>
                  <a:srgbClr val="000000"/>
                </a:solidFill>
                <a:effectLst/>
                <a:uLnTx/>
                <a:uFillTx/>
                <a:latin typeface="Corbel"/>
                <a:ea typeface="+mn-ea"/>
                <a:cs typeface="+mn-cs"/>
              </a:rPr>
              <a:t> at the end of </a:t>
            </a:r>
            <a:r>
              <a:rPr kumimoji="0" lang="en-US" sz="1600" b="0" i="0" u="none" strike="noStrike" kern="1200" cap="none" spc="0" normalizeH="0" baseline="0" noProof="0" dirty="0">
                <a:ln>
                  <a:noFill/>
                </a:ln>
                <a:solidFill>
                  <a:srgbClr val="FF0000"/>
                </a:solidFill>
                <a:effectLst/>
                <a:uLnTx/>
                <a:uFillTx/>
                <a:latin typeface="Corbel"/>
                <a:ea typeface="+mn-ea"/>
                <a:cs typeface="+mn-cs"/>
              </a:rPr>
              <a:t>1997</a:t>
            </a:r>
            <a:r>
              <a:rPr kumimoji="0" lang="en-US" sz="1600" b="0" i="0" u="none" strike="noStrike" kern="1200" cap="none" spc="0" normalizeH="0" baseline="0" noProof="0" dirty="0">
                <a:ln>
                  <a:noFill/>
                </a:ln>
                <a:solidFill>
                  <a:srgbClr val="000000"/>
                </a:solidFill>
                <a:effectLst/>
                <a:uLnTx/>
                <a:uFillTx/>
                <a:latin typeface="Corbel"/>
                <a:ea typeface="+mn-ea"/>
                <a:cs typeface="+mn-cs"/>
              </a:rPr>
              <a:t>, to </a:t>
            </a:r>
            <a:r>
              <a:rPr kumimoji="0" lang="en-US" sz="1600" b="0" i="0" u="none" strike="noStrike" kern="1200" cap="none" spc="0" normalizeH="0" baseline="0" noProof="0" dirty="0">
                <a:ln>
                  <a:noFill/>
                </a:ln>
                <a:solidFill>
                  <a:srgbClr val="FF0000"/>
                </a:solidFill>
                <a:effectLst/>
                <a:uLnTx/>
                <a:uFillTx/>
                <a:latin typeface="Corbel"/>
                <a:ea typeface="+mn-ea"/>
                <a:cs typeface="+mn-cs"/>
              </a:rPr>
              <a:t>279</a:t>
            </a:r>
            <a:r>
              <a:rPr kumimoji="0" lang="en-US" sz="1600" b="0" i="0" u="none" strike="noStrike" kern="1200" cap="none" spc="0" normalizeH="0" baseline="0" noProof="0" dirty="0">
                <a:ln>
                  <a:noFill/>
                </a:ln>
                <a:solidFill>
                  <a:srgbClr val="000000"/>
                </a:solidFill>
                <a:effectLst/>
                <a:uLnTx/>
                <a:uFillTx/>
                <a:latin typeface="Corbel"/>
                <a:ea typeface="+mn-ea"/>
                <a:cs typeface="+mn-cs"/>
              </a:rPr>
              <a:t> at the end of </a:t>
            </a:r>
            <a:r>
              <a:rPr kumimoji="0" lang="en-US" sz="1600" b="0" i="0" u="none" strike="noStrike" kern="1200" cap="none" spc="0" normalizeH="0" baseline="0" noProof="0" dirty="0">
                <a:ln>
                  <a:noFill/>
                </a:ln>
                <a:solidFill>
                  <a:srgbClr val="FF0000"/>
                </a:solidFill>
                <a:effectLst/>
                <a:uLnTx/>
                <a:uFillTx/>
                <a:latin typeface="Corbel"/>
                <a:ea typeface="+mn-ea"/>
                <a:cs typeface="+mn-cs"/>
              </a:rPr>
              <a:t>1998</a:t>
            </a:r>
            <a:r>
              <a:rPr kumimoji="0" lang="en-US" sz="1600" b="0" i="0" u="none" strike="noStrike" kern="1200" cap="none" spc="0" normalizeH="0" baseline="0" noProof="0" dirty="0">
                <a:ln>
                  <a:noFill/>
                </a:ln>
                <a:solidFill>
                  <a:srgbClr val="000000"/>
                </a:solidFill>
                <a:effectLst/>
                <a:uLnTx/>
                <a:uFillTx/>
                <a:latin typeface="Corbel"/>
                <a:ea typeface="+mn-ea"/>
                <a:cs typeface="+mn-cs"/>
              </a:rPr>
              <a:t>, the year speed cameras were introduced. However, while this drop suggests that speed cameras had a significant impact on the road toll, in </a:t>
            </a:r>
            <a:r>
              <a:rPr kumimoji="0" lang="en-US" sz="1600" b="0" i="0" u="none" strike="noStrike" kern="1200" cap="none" spc="0" normalizeH="0" baseline="0" noProof="0" dirty="0">
                <a:ln>
                  <a:noFill/>
                </a:ln>
                <a:solidFill>
                  <a:srgbClr val="FF0000"/>
                </a:solidFill>
                <a:effectLst/>
                <a:uLnTx/>
                <a:uFillTx/>
                <a:latin typeface="Corbel"/>
                <a:ea typeface="+mn-ea"/>
                <a:cs typeface="+mn-cs"/>
              </a:rPr>
              <a:t>1999</a:t>
            </a:r>
            <a:r>
              <a:rPr kumimoji="0" lang="en-US" sz="1600" b="0" i="0" u="none" strike="noStrike" kern="1200" cap="none" spc="0" normalizeH="0" baseline="0" noProof="0" dirty="0">
                <a:ln>
                  <a:noFill/>
                </a:ln>
                <a:solidFill>
                  <a:srgbClr val="000000"/>
                </a:solidFill>
                <a:effectLst/>
                <a:uLnTx/>
                <a:uFillTx/>
                <a:latin typeface="Corbel"/>
                <a:ea typeface="+mn-ea"/>
                <a:cs typeface="+mn-cs"/>
              </a:rPr>
              <a:t>, </a:t>
            </a:r>
            <a:r>
              <a:rPr kumimoji="0" lang="en-US" sz="1600" b="0" i="0" u="none" strike="noStrike" kern="1200" cap="none" spc="0" normalizeH="0" baseline="0" noProof="0" dirty="0">
                <a:ln>
                  <a:noFill/>
                </a:ln>
                <a:solidFill>
                  <a:srgbClr val="FF0000"/>
                </a:solidFill>
                <a:effectLst/>
                <a:uLnTx/>
                <a:uFillTx/>
                <a:latin typeface="Corbel"/>
                <a:ea typeface="+mn-ea"/>
                <a:cs typeface="+mn-cs"/>
              </a:rPr>
              <a:t>2000</a:t>
            </a:r>
            <a:r>
              <a:rPr kumimoji="0" lang="en-US" sz="1600" b="0" i="0" u="none" strike="noStrike" kern="1200" cap="none" spc="0" normalizeH="0" baseline="0" noProof="0" dirty="0">
                <a:ln>
                  <a:noFill/>
                </a:ln>
                <a:solidFill>
                  <a:srgbClr val="000000"/>
                </a:solidFill>
                <a:effectLst/>
                <a:uLnTx/>
                <a:uFillTx/>
                <a:latin typeface="Corbel"/>
                <a:ea typeface="+mn-ea"/>
                <a:cs typeface="+mn-cs"/>
              </a:rPr>
              <a:t> and </a:t>
            </a:r>
            <a:r>
              <a:rPr kumimoji="0" lang="en-US" sz="1600" b="0" i="0" u="none" strike="noStrike" kern="1200" cap="none" spc="0" normalizeH="0" baseline="0" noProof="0" dirty="0">
                <a:ln>
                  <a:noFill/>
                </a:ln>
                <a:solidFill>
                  <a:srgbClr val="FF0000"/>
                </a:solidFill>
                <a:effectLst/>
                <a:uLnTx/>
                <a:uFillTx/>
                <a:latin typeface="Corbel"/>
                <a:ea typeface="+mn-ea"/>
                <a:cs typeface="+mn-cs"/>
              </a:rPr>
              <a:t>2001</a:t>
            </a:r>
            <a:r>
              <a:rPr kumimoji="0" lang="en-US" sz="1600" b="0" i="0" u="none" strike="noStrike" kern="1200" cap="none" spc="0" normalizeH="0" baseline="0" noProof="0" dirty="0">
                <a:ln>
                  <a:noFill/>
                </a:ln>
                <a:solidFill>
                  <a:srgbClr val="000000"/>
                </a:solidFill>
                <a:effectLst/>
                <a:uLnTx/>
                <a:uFillTx/>
                <a:latin typeface="Corbel"/>
                <a:ea typeface="+mn-ea"/>
                <a:cs typeface="+mn-cs"/>
              </a:rPr>
              <a:t>, the annual road toll rose back up to </a:t>
            </a:r>
            <a:r>
              <a:rPr kumimoji="0" lang="en-US" sz="1600" b="0" i="0" u="none" strike="noStrike" kern="1200" cap="none" spc="0" normalizeH="0" baseline="0" noProof="0" dirty="0">
                <a:ln>
                  <a:noFill/>
                </a:ln>
                <a:solidFill>
                  <a:srgbClr val="FF0000"/>
                </a:solidFill>
                <a:effectLst/>
                <a:uLnTx/>
                <a:uFillTx/>
                <a:latin typeface="Corbel"/>
                <a:ea typeface="+mn-ea"/>
                <a:cs typeface="+mn-cs"/>
              </a:rPr>
              <a:t>314, 317 and 324</a:t>
            </a:r>
            <a:r>
              <a:rPr kumimoji="0" lang="en-US" sz="1600" b="0" i="0" u="none" strike="noStrike" kern="1200" cap="none" spc="0" normalizeH="0" baseline="0" noProof="0" dirty="0">
                <a:ln>
                  <a:noFill/>
                </a:ln>
                <a:solidFill>
                  <a:srgbClr val="000000"/>
                </a:solidFill>
                <a:effectLst/>
                <a:uLnTx/>
                <a:uFillTx/>
                <a:latin typeface="Corbel"/>
                <a:ea typeface="+mn-ea"/>
                <a:cs typeface="+mn-cs"/>
              </a:rPr>
              <a:t> respectively, which suggests ...</a:t>
            </a:r>
          </a:p>
        </p:txBody>
      </p:sp>
      <p:sp>
        <p:nvSpPr>
          <p:cNvPr id="8" name="TextBox 7">
            <a:extLst>
              <a:ext uri="{FF2B5EF4-FFF2-40B4-BE49-F238E27FC236}">
                <a16:creationId xmlns:a16="http://schemas.microsoft.com/office/drawing/2014/main" id="{5C2750CF-FB20-47EB-A828-82ED74B944BB}"/>
              </a:ext>
            </a:extLst>
          </p:cNvPr>
          <p:cNvSpPr txBox="1"/>
          <p:nvPr/>
        </p:nvSpPr>
        <p:spPr>
          <a:xfrm>
            <a:off x="169026" y="3056684"/>
            <a:ext cx="4923211" cy="37856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3CC"/>
                </a:solidFill>
                <a:effectLst/>
                <a:uLnTx/>
                <a:uFillTx/>
                <a:latin typeface="Corbel"/>
                <a:ea typeface="+mn-ea"/>
                <a:cs typeface="+mn-cs"/>
              </a:rPr>
              <a:t>Easier to read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mn-ea"/>
                <a:cs typeface="+mn-cs"/>
              </a:rPr>
              <a:t>It is not straightforward to determine what impact the introduction of speed cameras in Queensland in 1998 had on the annual road toll. This difficulty arises because, </a:t>
            </a:r>
            <a:r>
              <a:rPr kumimoji="0" lang="en-US" sz="1600" b="0" i="0" u="none" strike="noStrike" kern="1200" cap="none" spc="0" normalizeH="0" baseline="0" noProof="0" dirty="0">
                <a:ln>
                  <a:noFill/>
                </a:ln>
                <a:solidFill>
                  <a:srgbClr val="008080"/>
                </a:solidFill>
                <a:effectLst/>
                <a:uLnTx/>
                <a:uFillTx/>
                <a:latin typeface="Corbel"/>
                <a:ea typeface="+mn-ea"/>
                <a:cs typeface="+mn-cs"/>
              </a:rPr>
              <a:t>as Figure 4 shows</a:t>
            </a:r>
            <a:r>
              <a:rPr kumimoji="0" lang="en-US" sz="1600" b="0" i="0" u="none" strike="noStrike" kern="1200" cap="none" spc="0" normalizeH="0" baseline="0" noProof="0" dirty="0">
                <a:ln>
                  <a:noFill/>
                </a:ln>
                <a:solidFill>
                  <a:srgbClr val="000000"/>
                </a:solidFill>
                <a:effectLst/>
                <a:uLnTx/>
                <a:uFillTx/>
                <a:latin typeface="Corbel"/>
                <a:ea typeface="+mn-ea"/>
                <a:cs typeface="+mn-cs"/>
              </a:rPr>
              <a:t>, while there was a </a:t>
            </a:r>
            <a:r>
              <a:rPr kumimoji="0" lang="en-US" sz="1600" b="0" i="0" u="none" strike="noStrike" kern="1200" cap="none" spc="0" normalizeH="0" baseline="0" noProof="0" dirty="0">
                <a:ln>
                  <a:noFill/>
                </a:ln>
                <a:solidFill>
                  <a:srgbClr val="FF0000"/>
                </a:solidFill>
                <a:effectLst/>
                <a:uLnTx/>
                <a:uFillTx/>
                <a:latin typeface="Corbel"/>
                <a:ea typeface="+mn-ea"/>
                <a:cs typeface="+mn-cs"/>
              </a:rPr>
              <a:t>21% drop</a:t>
            </a:r>
            <a:r>
              <a:rPr kumimoji="0" lang="en-US" sz="1600" b="0" i="0" u="none" strike="noStrike" kern="1200" cap="none" spc="0" normalizeH="0" baseline="0" noProof="0" dirty="0">
                <a:ln>
                  <a:noFill/>
                </a:ln>
                <a:solidFill>
                  <a:srgbClr val="000000"/>
                </a:solidFill>
                <a:effectLst/>
                <a:uLnTx/>
                <a:uFillTx/>
                <a:latin typeface="Corbel"/>
                <a:ea typeface="+mn-ea"/>
                <a:cs typeface="+mn-cs"/>
              </a:rPr>
              <a:t> in that year, this drop needs to be considered in light of: (</a:t>
            </a:r>
            <a:r>
              <a:rPr kumimoji="0" lang="en-US" sz="1600" b="0" i="0" u="none" strike="noStrike" kern="1200" cap="none" spc="0" normalizeH="0" baseline="0" noProof="0" dirty="0" err="1">
                <a:ln>
                  <a:noFill/>
                </a:ln>
                <a:solidFill>
                  <a:srgbClr val="000000"/>
                </a:solidFill>
                <a:effectLst/>
                <a:uLnTx/>
                <a:uFillTx/>
                <a:latin typeface="Corbel"/>
                <a:ea typeface="+mn-ea"/>
                <a:cs typeface="+mn-cs"/>
              </a:rPr>
              <a:t>i</a:t>
            </a:r>
            <a:r>
              <a:rPr kumimoji="0" lang="en-US" sz="1600" b="0" i="0" u="none" strike="noStrike" kern="1200" cap="none" spc="0" normalizeH="0" baseline="0" noProof="0" dirty="0">
                <a:ln>
                  <a:noFill/>
                </a:ln>
                <a:solidFill>
                  <a:srgbClr val="000000"/>
                </a:solidFill>
                <a:effectLst/>
                <a:uLnTx/>
                <a:uFillTx/>
                <a:latin typeface="Corbel"/>
                <a:ea typeface="+mn-ea"/>
                <a:cs typeface="+mn-cs"/>
              </a:rPr>
              <a:t>) </a:t>
            </a:r>
            <a:r>
              <a:rPr kumimoji="0" lang="en-US" sz="1600" b="0" i="0" u="none" strike="noStrike" kern="1200" cap="none" spc="0" normalizeH="0" baseline="0" noProof="0" dirty="0">
                <a:ln>
                  <a:noFill/>
                </a:ln>
                <a:solidFill>
                  <a:srgbClr val="FF0000"/>
                </a:solidFill>
                <a:effectLst/>
                <a:uLnTx/>
                <a:uFillTx/>
                <a:latin typeface="Corbel"/>
                <a:ea typeface="+mn-ea"/>
                <a:cs typeface="+mn-cs"/>
              </a:rPr>
              <a:t>a significant pre-existing downward trend since 1975</a:t>
            </a:r>
            <a:r>
              <a:rPr kumimoji="0" lang="en-US" sz="1600" b="0" i="0" u="none" strike="noStrike" kern="1200" cap="none" spc="0" normalizeH="0" baseline="0" noProof="0" dirty="0">
                <a:ln>
                  <a:noFill/>
                </a:ln>
                <a:solidFill>
                  <a:srgbClr val="000000"/>
                </a:solidFill>
                <a:effectLst/>
                <a:uLnTx/>
                <a:uFillTx/>
                <a:latin typeface="Corbel"/>
                <a:ea typeface="+mn-ea"/>
                <a:cs typeface="+mn-cs"/>
              </a:rPr>
              <a:t>, (ii) sizeable random variations in the road toll of a similar magnitude (e.g. 1995–1996), and (iii) the fact that a </a:t>
            </a:r>
            <a:r>
              <a:rPr kumimoji="0" lang="en-US" sz="1600" b="0" i="0" u="none" strike="noStrike" kern="1200" cap="none" spc="0" normalizeH="0" baseline="0" noProof="0" dirty="0">
                <a:ln>
                  <a:noFill/>
                </a:ln>
                <a:solidFill>
                  <a:srgbClr val="FF0000"/>
                </a:solidFill>
                <a:effectLst/>
                <a:uLnTx/>
                <a:uFillTx/>
                <a:latin typeface="Corbel"/>
                <a:ea typeface="+mn-ea"/>
                <a:cs typeface="+mn-cs"/>
              </a:rPr>
              <a:t>significant fraction of this gain was lost in subsequent years</a:t>
            </a:r>
            <a:r>
              <a:rPr kumimoji="0" lang="en-US" sz="1600" b="0" i="0" u="none" strike="noStrike" kern="1200" cap="none" spc="0" normalizeH="0" baseline="0" noProof="0" dirty="0">
                <a:ln>
                  <a:noFill/>
                </a:ln>
                <a:solidFill>
                  <a:srgbClr val="000000"/>
                </a:solidFill>
                <a:effectLst/>
                <a:uLnTx/>
                <a:uFillTx/>
                <a:latin typeface="Corbel"/>
                <a:ea typeface="+mn-ea"/>
                <a:cs typeface="+mn-cs"/>
              </a:rPr>
              <a:t>. </a:t>
            </a:r>
            <a:r>
              <a:rPr kumimoji="0" lang="en-US" sz="1600" b="0" i="0" u="none" strike="noStrike" kern="1200" cap="none" spc="0" normalizeH="0" baseline="0" noProof="0" dirty="0">
                <a:ln>
                  <a:noFill/>
                </a:ln>
                <a:solidFill>
                  <a:prstClr val="white">
                    <a:lumMod val="65000"/>
                  </a:prstClr>
                </a:solidFill>
                <a:effectLst/>
                <a:uLnTx/>
                <a:uFillTx/>
                <a:latin typeface="Corbel"/>
                <a:ea typeface="+mn-ea"/>
                <a:cs typeface="+mn-cs"/>
              </a:rPr>
              <a:t>Nevertheless, a time series analysis taking into account the above effects (Appendix A) suggests that almost half of the drop could be the result of the introduction of speed cameras, assuming there were no other important changes made at the same time.</a:t>
            </a:r>
          </a:p>
        </p:txBody>
      </p:sp>
      <p:sp>
        <p:nvSpPr>
          <p:cNvPr id="10" name="Rectangle 9">
            <a:extLst>
              <a:ext uri="{FF2B5EF4-FFF2-40B4-BE49-F238E27FC236}">
                <a16:creationId xmlns:a16="http://schemas.microsoft.com/office/drawing/2014/main" id="{8894EE03-1C1C-4D7E-8788-5D51A5B1681D}"/>
              </a:ext>
            </a:extLst>
          </p:cNvPr>
          <p:cNvSpPr/>
          <p:nvPr/>
        </p:nvSpPr>
        <p:spPr>
          <a:xfrm>
            <a:off x="5825300" y="4219983"/>
            <a:ext cx="3168858" cy="182528"/>
          </a:xfrm>
          <a:prstGeom prst="rect">
            <a:avLst/>
          </a:prstGeom>
          <a:solidFill>
            <a:srgbClr val="C8E7A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orbel"/>
              <a:ea typeface="+mn-ea"/>
              <a:cs typeface="+mn-cs"/>
            </a:endParaRPr>
          </a:p>
        </p:txBody>
      </p:sp>
      <p:sp>
        <p:nvSpPr>
          <p:cNvPr id="11" name="Rectangle 10">
            <a:extLst>
              <a:ext uri="{FF2B5EF4-FFF2-40B4-BE49-F238E27FC236}">
                <a16:creationId xmlns:a16="http://schemas.microsoft.com/office/drawing/2014/main" id="{A19ABDD0-48B5-423D-93D8-F6C5B4D7D66F}"/>
              </a:ext>
            </a:extLst>
          </p:cNvPr>
          <p:cNvSpPr/>
          <p:nvPr/>
        </p:nvSpPr>
        <p:spPr>
          <a:xfrm>
            <a:off x="5232129" y="4423825"/>
            <a:ext cx="2585589" cy="182528"/>
          </a:xfrm>
          <a:prstGeom prst="rect">
            <a:avLst/>
          </a:prstGeom>
          <a:solidFill>
            <a:srgbClr val="C8E7A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a:extLst>
              <a:ext uri="{FF2B5EF4-FFF2-40B4-BE49-F238E27FC236}">
                <a16:creationId xmlns:a16="http://schemas.microsoft.com/office/drawing/2014/main" id="{D7B1D09D-449D-4E22-89ED-04030F4B7308}"/>
              </a:ext>
            </a:extLst>
          </p:cNvPr>
          <p:cNvSpPr/>
          <p:nvPr/>
        </p:nvSpPr>
        <p:spPr>
          <a:xfrm>
            <a:off x="5175076" y="4620847"/>
            <a:ext cx="3877610" cy="389417"/>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orbel"/>
              <a:ea typeface="+mn-ea"/>
              <a:cs typeface="+mn-cs"/>
            </a:endParaRPr>
          </a:p>
        </p:txBody>
      </p:sp>
      <p:sp>
        <p:nvSpPr>
          <p:cNvPr id="13" name="Rectangle 12">
            <a:extLst>
              <a:ext uri="{FF2B5EF4-FFF2-40B4-BE49-F238E27FC236}">
                <a16:creationId xmlns:a16="http://schemas.microsoft.com/office/drawing/2014/main" id="{DDD5E0B2-C0B9-4244-B9F5-5D2F324D2E32}"/>
              </a:ext>
            </a:extLst>
          </p:cNvPr>
          <p:cNvSpPr/>
          <p:nvPr/>
        </p:nvSpPr>
        <p:spPr>
          <a:xfrm>
            <a:off x="7760665" y="4445139"/>
            <a:ext cx="1292021" cy="182528"/>
          </a:xfrm>
          <a:prstGeom prst="rect">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orbel"/>
              <a:ea typeface="+mn-ea"/>
              <a:cs typeface="+mn-cs"/>
            </a:endParaRPr>
          </a:p>
        </p:txBody>
      </p:sp>
      <p:sp>
        <p:nvSpPr>
          <p:cNvPr id="14" name="TextBox 13">
            <a:extLst>
              <a:ext uri="{FF2B5EF4-FFF2-40B4-BE49-F238E27FC236}">
                <a16:creationId xmlns:a16="http://schemas.microsoft.com/office/drawing/2014/main" id="{97A94C4E-B602-4CDC-AA7D-BA0784C50E46}"/>
              </a:ext>
            </a:extLst>
          </p:cNvPr>
          <p:cNvSpPr txBox="1"/>
          <p:nvPr/>
        </p:nvSpPr>
        <p:spPr>
          <a:xfrm>
            <a:off x="5825300" y="5341114"/>
            <a:ext cx="3055291" cy="1323439"/>
          </a:xfrm>
          <a:prstGeom prst="rect">
            <a:avLst/>
          </a:prstGeom>
          <a:noFill/>
          <a:ln>
            <a:solidFill>
              <a:schemeClr val="bg1">
                <a:lumMod val="50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Corbel"/>
                <a:ea typeface="+mn-ea"/>
                <a:cs typeface="+mn-cs"/>
              </a:rPr>
              <a:t>Caption with a message: </a:t>
            </a:r>
            <a:r>
              <a:rPr kumimoji="0" lang="en-AU" sz="1600" b="0" i="0" u="none" strike="noStrike" kern="1200" cap="none" spc="0" normalizeH="0" baseline="0" noProof="0" dirty="0">
                <a:ln>
                  <a:noFill/>
                </a:ln>
                <a:solidFill>
                  <a:srgbClr val="008080"/>
                </a:solidFill>
                <a:effectLst/>
                <a:uLnTx/>
                <a:uFillTx/>
                <a:latin typeface="Corbel"/>
                <a:ea typeface="+mn-ea"/>
                <a:cs typeface="+mn-cs"/>
              </a:rPr>
              <a:t>the </a:t>
            </a:r>
            <a:r>
              <a:rPr kumimoji="0" lang="en-AU" sz="1600" b="0" i="1" u="none" strike="noStrike" kern="1200" cap="none" spc="0" normalizeH="0" baseline="0" noProof="0" dirty="0">
                <a:ln>
                  <a:noFill/>
                </a:ln>
                <a:solidFill>
                  <a:srgbClr val="008080"/>
                </a:solidFill>
                <a:effectLst/>
                <a:uLnTx/>
                <a:uFillTx/>
                <a:latin typeface="Corbel"/>
                <a:ea typeface="+mn-ea"/>
                <a:cs typeface="+mn-cs"/>
              </a:rPr>
              <a:t>what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Corbel"/>
                <a:ea typeface="+mn-ea"/>
                <a:cs typeface="+mn-cs"/>
              </a:rPr>
              <a:t>and the </a:t>
            </a:r>
            <a:r>
              <a:rPr kumimoji="0" lang="en-AU" sz="1600" b="0" i="1" u="none" strike="noStrike" kern="1200" cap="none" spc="0" normalizeH="0" baseline="0" noProof="0" dirty="0">
                <a:ln>
                  <a:noFill/>
                </a:ln>
                <a:solidFill>
                  <a:srgbClr val="FF5050"/>
                </a:solidFill>
                <a:effectLst/>
                <a:uLnTx/>
                <a:uFillTx/>
                <a:latin typeface="Corbel"/>
                <a:ea typeface="+mn-ea"/>
                <a:cs typeface="+mn-cs"/>
              </a:rPr>
              <a:t>so what</a:t>
            </a:r>
            <a:r>
              <a:rPr kumimoji="0" lang="en-AU" sz="1600" b="0" i="1" u="none" strike="noStrike" kern="1200" cap="none" spc="0" normalizeH="0" baseline="0" noProof="0" dirty="0">
                <a:ln>
                  <a:noFill/>
                </a:ln>
                <a:solidFill>
                  <a:srgbClr val="000000"/>
                </a:solidFill>
                <a:effectLst/>
                <a:uLnTx/>
                <a:uFillTx/>
                <a:latin typeface="Corbel"/>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AU" sz="1600" dirty="0">
                <a:solidFill>
                  <a:srgbClr val="000000"/>
                </a:solidFill>
                <a:latin typeface="Corbel"/>
              </a:rPr>
              <a:t>Message captions means readers can make sense of figure independently of the body text.</a:t>
            </a:r>
            <a:endParaRPr kumimoji="0" lang="en-AU" sz="1600" b="0" u="none" strike="noStrike" kern="1200" cap="none" spc="0" normalizeH="0" baseline="0" noProof="0" dirty="0">
              <a:ln>
                <a:noFill/>
              </a:ln>
              <a:solidFill>
                <a:srgbClr val="000000"/>
              </a:solidFill>
              <a:effectLst/>
              <a:uLnTx/>
              <a:uFillTx/>
              <a:latin typeface="Corbel"/>
            </a:endParaRPr>
          </a:p>
        </p:txBody>
      </p:sp>
      <p:sp>
        <p:nvSpPr>
          <p:cNvPr id="15" name="TextBox 14">
            <a:extLst>
              <a:ext uri="{FF2B5EF4-FFF2-40B4-BE49-F238E27FC236}">
                <a16:creationId xmlns:a16="http://schemas.microsoft.com/office/drawing/2014/main" id="{AC5DF0D5-F646-45A3-ADBD-CB76F14C273D}"/>
              </a:ext>
            </a:extLst>
          </p:cNvPr>
          <p:cNvSpPr txBox="1"/>
          <p:nvPr/>
        </p:nvSpPr>
        <p:spPr>
          <a:xfrm>
            <a:off x="143967" y="102029"/>
            <a:ext cx="4749587"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990033"/>
                </a:solidFill>
                <a:effectLst/>
                <a:uLnTx/>
                <a:uFillTx/>
                <a:latin typeface="Corbel"/>
                <a:ea typeface="+mn-ea"/>
                <a:cs typeface="+mn-cs"/>
              </a:rPr>
              <a:t>Elements of a discussion of graphical data.</a:t>
            </a:r>
          </a:p>
        </p:txBody>
      </p:sp>
      <p:sp>
        <p:nvSpPr>
          <p:cNvPr id="16" name="TextBox 15">
            <a:extLst>
              <a:ext uri="{FF2B5EF4-FFF2-40B4-BE49-F238E27FC236}">
                <a16:creationId xmlns:a16="http://schemas.microsoft.com/office/drawing/2014/main" id="{03A03C14-7B0F-4128-BE81-07CEDFC9C368}"/>
              </a:ext>
            </a:extLst>
          </p:cNvPr>
          <p:cNvSpPr txBox="1"/>
          <p:nvPr/>
        </p:nvSpPr>
        <p:spPr>
          <a:xfrm>
            <a:off x="850733" y="502139"/>
            <a:ext cx="1668027" cy="2646878"/>
          </a:xfrm>
          <a:prstGeom prst="rect">
            <a:avLst/>
          </a:prstGeom>
          <a:noFill/>
        </p:spPr>
        <p:txBody>
          <a:bodyPr wrap="square" rtlCol="0">
            <a:spAutoFit/>
          </a:bodyPr>
          <a:lstStyle/>
          <a:p>
            <a:r>
              <a:rPr lang="en-AU" sz="16600" dirty="0">
                <a:solidFill>
                  <a:srgbClr val="C00000">
                    <a:alpha val="40000"/>
                  </a:srgbClr>
                </a:solidFill>
                <a:sym typeface="Wingdings" panose="05000000000000000000" pitchFamily="2" charset="2"/>
              </a:rPr>
              <a:t></a:t>
            </a:r>
            <a:endParaRPr lang="en-AU" sz="16600" dirty="0">
              <a:solidFill>
                <a:srgbClr val="C00000">
                  <a:alpha val="40000"/>
                </a:srgbClr>
              </a:solidFill>
            </a:endParaRPr>
          </a:p>
        </p:txBody>
      </p:sp>
    </p:spTree>
    <p:extLst>
      <p:ext uri="{BB962C8B-B14F-4D97-AF65-F5344CB8AC3E}">
        <p14:creationId xmlns:p14="http://schemas.microsoft.com/office/powerpoint/2010/main" val="79784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animBg="1"/>
      <p:bldP spid="12" grpId="0" animBg="1"/>
      <p:bldP spid="13" grpId="0"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706" y="1324337"/>
            <a:ext cx="8858250" cy="4467225"/>
          </a:xfrm>
          <a:prstGeom prst="rect">
            <a:avLst/>
          </a:prstGeom>
        </p:spPr>
      </p:pic>
      <p:sp>
        <p:nvSpPr>
          <p:cNvPr id="3" name="Rectangle 2"/>
          <p:cNvSpPr/>
          <p:nvPr/>
        </p:nvSpPr>
        <p:spPr>
          <a:xfrm>
            <a:off x="2215661" y="5791562"/>
            <a:ext cx="6412523"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5050"/>
                </a:solidFill>
                <a:effectLst/>
                <a:uLnTx/>
                <a:uFillTx/>
                <a:latin typeface="AdvGulliv-R"/>
                <a:ea typeface="+mn-ea"/>
                <a:cs typeface="+mn-cs"/>
              </a:rPr>
              <a:t>showing that the relative pressure differences between inlet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5050"/>
                </a:solidFill>
                <a:effectLst/>
                <a:uLnTx/>
                <a:uFillTx/>
                <a:latin typeface="AdvGulliv-R"/>
                <a:ea typeface="+mn-ea"/>
                <a:cs typeface="+mn-cs"/>
              </a:rPr>
              <a:t>and outlet of the fractal tree-like PBR is the smallest.</a:t>
            </a:r>
            <a:endParaRPr kumimoji="0" lang="en-AU" sz="1800" b="0" i="0" u="none" strike="noStrike" kern="1200" cap="none" spc="0" normalizeH="0" baseline="0" noProof="0" dirty="0">
              <a:ln>
                <a:noFill/>
              </a:ln>
              <a:solidFill>
                <a:srgbClr val="FF5050"/>
              </a:solidFill>
              <a:effectLst/>
              <a:uLnTx/>
              <a:uFillTx/>
              <a:latin typeface="Corbel"/>
              <a:ea typeface="+mn-ea"/>
              <a:cs typeface="+mn-cs"/>
            </a:endParaRPr>
          </a:p>
        </p:txBody>
      </p:sp>
      <mc:AlternateContent xmlns:mc="http://schemas.openxmlformats.org/markup-compatibility/2006" xmlns:a14="http://schemas.microsoft.com/office/drawing/2010/main">
        <mc:Choice Requires="a14">
          <p:sp>
            <p:nvSpPr>
              <p:cNvPr id="4" name="TextBox 3"/>
              <p:cNvSpPr txBox="1"/>
              <p:nvPr/>
            </p:nvSpPr>
            <p:spPr>
              <a:xfrm>
                <a:off x="316523" y="199292"/>
                <a:ext cx="831166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Turn captions from mere labels to key messages: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3366CC"/>
                    </a:solidFill>
                    <a:effectLst/>
                    <a:uLnTx/>
                    <a:uFillTx/>
                    <a:latin typeface="Corbel"/>
                    <a:ea typeface="+mn-ea"/>
                    <a:cs typeface="+mn-cs"/>
                  </a:rPr>
                  <a:t>What? </a:t>
                </a:r>
                <a14:m>
                  <m:oMath xmlns:m="http://schemas.openxmlformats.org/officeDocument/2006/math">
                    <m:r>
                      <a:rPr kumimoji="0" lang="en-AU" sz="2400" b="0" i="1" u="none" strike="noStrike" kern="1200" cap="none" spc="0" normalizeH="0" baseline="0" noProof="0" smtClean="0">
                        <a:ln>
                          <a:noFill/>
                        </a:ln>
                        <a:solidFill>
                          <a:srgbClr val="3366CC"/>
                        </a:solidFill>
                        <a:effectLst/>
                        <a:uLnTx/>
                        <a:uFillTx/>
                        <a:latin typeface="Cambria Math" panose="02040503050406030204" pitchFamily="18" charset="0"/>
                        <a:ea typeface="+mn-ea"/>
                        <a:cs typeface="+mn-cs"/>
                      </a:rPr>
                      <m:t>→</m:t>
                    </m:r>
                  </m:oMath>
                </a14:m>
                <a:r>
                  <a:rPr kumimoji="0" lang="en-AU" sz="2400" b="0" i="0" u="none" strike="noStrike" kern="1200" cap="none" spc="0" normalizeH="0" baseline="0" noProof="0" dirty="0">
                    <a:ln>
                      <a:noFill/>
                    </a:ln>
                    <a:solidFill>
                      <a:srgbClr val="3366CC"/>
                    </a:solidFill>
                    <a:effectLst/>
                    <a:uLnTx/>
                    <a:uFillTx/>
                    <a:latin typeface="Corbel"/>
                    <a:ea typeface="+mn-ea"/>
                    <a:cs typeface="+mn-cs"/>
                  </a:rPr>
                  <a:t> So what?</a:t>
                </a:r>
              </a:p>
            </p:txBody>
          </p:sp>
        </mc:Choice>
        <mc:Fallback xmlns="">
          <p:sp>
            <p:nvSpPr>
              <p:cNvPr id="4" name="TextBox 3"/>
              <p:cNvSpPr txBox="1">
                <a:spLocks noRot="1" noChangeAspect="1" noMove="1" noResize="1" noEditPoints="1" noAdjustHandles="1" noChangeArrowheads="1" noChangeShapeType="1" noTextEdit="1"/>
              </p:cNvSpPr>
              <p:nvPr/>
            </p:nvSpPr>
            <p:spPr>
              <a:xfrm>
                <a:off x="316523" y="199292"/>
                <a:ext cx="8311661" cy="830997"/>
              </a:xfrm>
              <a:prstGeom prst="rect">
                <a:avLst/>
              </a:prstGeom>
              <a:blipFill>
                <a:blip r:embed="rId4"/>
                <a:stretch>
                  <a:fillRect l="-1174" t="-5882" b="-16176"/>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686D01B7-E701-454F-A159-7BCE5432F713}"/>
              </a:ext>
            </a:extLst>
          </p:cNvPr>
          <p:cNvSpPr txBox="1"/>
          <p:nvPr/>
        </p:nvSpPr>
        <p:spPr>
          <a:xfrm>
            <a:off x="74834" y="5645787"/>
            <a:ext cx="1460493" cy="369332"/>
          </a:xfrm>
          <a:prstGeom prst="rect">
            <a:avLst/>
          </a:prstGeom>
          <a:noFill/>
        </p:spPr>
        <p:txBody>
          <a:bodyPr wrap="square" rtlCol="0">
            <a:spAutoFit/>
          </a:bodyPr>
          <a:lstStyle/>
          <a:p>
            <a:r>
              <a:rPr lang="en-AU" dirty="0">
                <a:solidFill>
                  <a:srgbClr val="006666"/>
                </a:solidFill>
              </a:rPr>
              <a:t>The </a:t>
            </a:r>
            <a:r>
              <a:rPr lang="en-AU" i="1" dirty="0">
                <a:solidFill>
                  <a:srgbClr val="006666"/>
                </a:solidFill>
              </a:rPr>
              <a:t>what?</a:t>
            </a:r>
          </a:p>
        </p:txBody>
      </p:sp>
      <p:cxnSp>
        <p:nvCxnSpPr>
          <p:cNvPr id="6" name="Straight Arrow Connector 5">
            <a:extLst>
              <a:ext uri="{FF2B5EF4-FFF2-40B4-BE49-F238E27FC236}">
                <a16:creationId xmlns:a16="http://schemas.microsoft.com/office/drawing/2014/main" id="{9874DCAF-5182-4F6A-820F-A782A469F14D}"/>
              </a:ext>
            </a:extLst>
          </p:cNvPr>
          <p:cNvCxnSpPr>
            <a:cxnSpLocks/>
          </p:cNvCxnSpPr>
          <p:nvPr/>
        </p:nvCxnSpPr>
        <p:spPr>
          <a:xfrm flipV="1">
            <a:off x="1208159" y="5533663"/>
            <a:ext cx="710093" cy="241877"/>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A0110C-CC1D-4B12-AEAC-EE81A8454573}"/>
              </a:ext>
            </a:extLst>
          </p:cNvPr>
          <p:cNvCxnSpPr>
            <a:cxnSpLocks/>
            <a:stCxn id="10" idx="3"/>
          </p:cNvCxnSpPr>
          <p:nvPr/>
        </p:nvCxnSpPr>
        <p:spPr>
          <a:xfrm flipV="1">
            <a:off x="1502455" y="6098705"/>
            <a:ext cx="713206" cy="184666"/>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5725D4-5FD3-4839-A8BC-79F98B222166}"/>
              </a:ext>
            </a:extLst>
          </p:cNvPr>
          <p:cNvSpPr txBox="1"/>
          <p:nvPr/>
        </p:nvSpPr>
        <p:spPr>
          <a:xfrm>
            <a:off x="74834" y="6098705"/>
            <a:ext cx="1427621" cy="369332"/>
          </a:xfrm>
          <a:prstGeom prst="rect">
            <a:avLst/>
          </a:prstGeom>
          <a:noFill/>
        </p:spPr>
        <p:txBody>
          <a:bodyPr wrap="square">
            <a:spAutoFit/>
          </a:bodyPr>
          <a:lstStyle/>
          <a:p>
            <a:r>
              <a:rPr lang="en-AU" dirty="0">
                <a:solidFill>
                  <a:srgbClr val="006666"/>
                </a:solidFill>
              </a:rPr>
              <a:t>The </a:t>
            </a:r>
            <a:r>
              <a:rPr lang="en-AU" i="1" dirty="0">
                <a:solidFill>
                  <a:srgbClr val="006666"/>
                </a:solidFill>
              </a:rPr>
              <a:t>so what?</a:t>
            </a:r>
          </a:p>
        </p:txBody>
      </p:sp>
    </p:spTree>
    <p:extLst>
      <p:ext uri="{BB962C8B-B14F-4D97-AF65-F5344CB8AC3E}">
        <p14:creationId xmlns:p14="http://schemas.microsoft.com/office/powerpoint/2010/main" val="8235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7942" y="591324"/>
            <a:ext cx="6191250" cy="4733925"/>
          </a:xfrm>
          <a:prstGeom prst="rect">
            <a:avLst/>
          </a:prstGeom>
        </p:spPr>
      </p:pic>
      <p:sp>
        <p:nvSpPr>
          <p:cNvPr id="3" name="Rectangle 2"/>
          <p:cNvSpPr/>
          <p:nvPr/>
        </p:nvSpPr>
        <p:spPr>
          <a:xfrm>
            <a:off x="81570" y="6510434"/>
            <a:ext cx="6897741"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Corbel"/>
                <a:ea typeface="+mn-ea"/>
                <a:cs typeface="+mn-cs"/>
              </a:rPr>
              <a:t>Source: Phys. Teach. 58, 198 (2020); https://doi.org/10.1119/1.5145416</a:t>
            </a:r>
            <a:endParaRPr kumimoji="0" lang="en-AU" sz="1400" b="0" i="0" u="none" strike="noStrike" kern="1200" cap="none" spc="0" normalizeH="0" baseline="0" noProof="0" dirty="0">
              <a:ln>
                <a:noFill/>
              </a:ln>
              <a:solidFill>
                <a:prstClr val="white">
                  <a:lumMod val="65000"/>
                </a:prstClr>
              </a:solidFill>
              <a:effectLst/>
              <a:uLnTx/>
              <a:uFillTx/>
              <a:latin typeface="Corbel"/>
              <a:ea typeface="+mn-ea"/>
              <a:cs typeface="+mn-cs"/>
            </a:endParaRPr>
          </a:p>
        </p:txBody>
      </p:sp>
      <p:sp>
        <p:nvSpPr>
          <p:cNvPr id="4" name="TextBox 3"/>
          <p:cNvSpPr txBox="1"/>
          <p:nvPr/>
        </p:nvSpPr>
        <p:spPr>
          <a:xfrm>
            <a:off x="351692" y="106416"/>
            <a:ext cx="861143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Some other issues to pay attention to.</a:t>
            </a:r>
          </a:p>
        </p:txBody>
      </p:sp>
      <p:sp>
        <p:nvSpPr>
          <p:cNvPr id="5" name="TextBox 4"/>
          <p:cNvSpPr txBox="1"/>
          <p:nvPr/>
        </p:nvSpPr>
        <p:spPr>
          <a:xfrm>
            <a:off x="5600700" y="5325249"/>
            <a:ext cx="344449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Need to specify if error bars are  SEMs, 95% CIs, SDs or even IQRs as there is no uniform convention.</a:t>
            </a:r>
          </a:p>
        </p:txBody>
      </p:sp>
      <p:cxnSp>
        <p:nvCxnSpPr>
          <p:cNvPr id="8" name="Straight Arrow Connector 7"/>
          <p:cNvCxnSpPr>
            <a:cxnSpLocks/>
          </p:cNvCxnSpPr>
          <p:nvPr/>
        </p:nvCxnSpPr>
        <p:spPr>
          <a:xfrm flipH="1">
            <a:off x="5516546" y="3255509"/>
            <a:ext cx="1698292" cy="1094046"/>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58567" y="4801510"/>
            <a:ext cx="1657978" cy="261258"/>
          </a:xfrm>
          <a:prstGeom prst="rect">
            <a:avLst/>
          </a:prstGeom>
          <a:solidFill>
            <a:srgbClr val="00808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TextBox 11"/>
          <p:cNvSpPr txBox="1"/>
          <p:nvPr/>
        </p:nvSpPr>
        <p:spPr>
          <a:xfrm>
            <a:off x="7144499" y="3024627"/>
            <a:ext cx="190069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Ensure axis labels and titles are readable at the size the figure will be reproduced at.</a:t>
            </a:r>
          </a:p>
        </p:txBody>
      </p:sp>
      <p:cxnSp>
        <p:nvCxnSpPr>
          <p:cNvPr id="13" name="Straight Arrow Connector 12"/>
          <p:cNvCxnSpPr/>
          <p:nvPr/>
        </p:nvCxnSpPr>
        <p:spPr>
          <a:xfrm flipH="1">
            <a:off x="6492910" y="3235642"/>
            <a:ext cx="721928" cy="1085222"/>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H="1" flipV="1">
            <a:off x="5351821" y="5062769"/>
            <a:ext cx="383961" cy="307776"/>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56911" y="3194225"/>
            <a:ext cx="190069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9900"/>
                </a:solidFill>
                <a:effectLst/>
                <a:uLnTx/>
                <a:uFillTx/>
                <a:latin typeface="Corbel"/>
                <a:ea typeface="+mn-ea"/>
                <a:cs typeface="+mn-cs"/>
              </a:rPr>
              <a:t>Work to raise the free coils’ COM.</a:t>
            </a:r>
          </a:p>
        </p:txBody>
      </p:sp>
      <p:cxnSp>
        <p:nvCxnSpPr>
          <p:cNvPr id="20" name="Straight Arrow Connector 19"/>
          <p:cNvCxnSpPr/>
          <p:nvPr/>
        </p:nvCxnSpPr>
        <p:spPr>
          <a:xfrm flipH="1">
            <a:off x="5163300" y="1300107"/>
            <a:ext cx="1899138" cy="1955402"/>
          </a:xfrm>
          <a:prstGeom prst="straightConnector1">
            <a:avLst/>
          </a:prstGeom>
          <a:ln>
            <a:solidFill>
              <a:srgbClr val="00808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62438" y="1092893"/>
            <a:ext cx="190069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Better proximity and matching colour can strengthen link.</a:t>
            </a:r>
          </a:p>
        </p:txBody>
      </p:sp>
      <p:sp>
        <p:nvSpPr>
          <p:cNvPr id="7" name="TextBox 6">
            <a:extLst>
              <a:ext uri="{FF2B5EF4-FFF2-40B4-BE49-F238E27FC236}">
                <a16:creationId xmlns:a16="http://schemas.microsoft.com/office/drawing/2014/main" id="{F421BF57-C569-4AC7-BCA2-D3F097EA8DED}"/>
              </a:ext>
            </a:extLst>
          </p:cNvPr>
          <p:cNvSpPr txBox="1"/>
          <p:nvPr/>
        </p:nvSpPr>
        <p:spPr>
          <a:xfrm>
            <a:off x="580544" y="5452475"/>
            <a:ext cx="4582756" cy="923330"/>
          </a:xfrm>
          <a:prstGeom prst="rect">
            <a:avLst/>
          </a:prstGeom>
          <a:noFill/>
          <a:ln>
            <a:solidFill>
              <a:schemeClr val="bg1">
                <a:lumMod val="50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lumMod val="50000"/>
                    <a:lumOff val="50000"/>
                  </a:srgbClr>
                </a:solidFill>
                <a:effectLst/>
                <a:uLnTx/>
                <a:uFillTx/>
                <a:latin typeface="Corbel"/>
                <a:ea typeface="+mn-ea"/>
                <a:cs typeface="+mn-cs"/>
              </a:rPr>
              <a:t>Fig. 2. The work to raise the free coils was larger than that to raise the free coil COM. (Error bars are SEMs.)</a:t>
            </a:r>
          </a:p>
        </p:txBody>
      </p:sp>
    </p:spTree>
    <p:extLst>
      <p:ext uri="{BB962C8B-B14F-4D97-AF65-F5344CB8AC3E}">
        <p14:creationId xmlns:p14="http://schemas.microsoft.com/office/powerpoint/2010/main" val="38451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9" grpId="0"/>
      <p:bldP spid="21"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F59C7-F23F-46ED-B3CB-658745B9787F}"/>
              </a:ext>
            </a:extLst>
          </p:cNvPr>
          <p:cNvSpPr txBox="1"/>
          <p:nvPr/>
        </p:nvSpPr>
        <p:spPr>
          <a:xfrm>
            <a:off x="284724" y="213462"/>
            <a:ext cx="882015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How to incorporate tables and figures effectively:</a:t>
            </a:r>
          </a:p>
        </p:txBody>
      </p:sp>
      <p:sp>
        <p:nvSpPr>
          <p:cNvPr id="3" name="Rectangle 2">
            <a:extLst>
              <a:ext uri="{FF2B5EF4-FFF2-40B4-BE49-F238E27FC236}">
                <a16:creationId xmlns:a16="http://schemas.microsoft.com/office/drawing/2014/main" id="{6B0C5C9E-25B8-4279-83F6-E1723277130B}"/>
              </a:ext>
            </a:extLst>
          </p:cNvPr>
          <p:cNvSpPr/>
          <p:nvPr/>
        </p:nvSpPr>
        <p:spPr>
          <a:xfrm>
            <a:off x="295276" y="917046"/>
            <a:ext cx="3057524" cy="5724644"/>
          </a:xfrm>
          <a:prstGeom prst="rect">
            <a:avLst/>
          </a:prstGeom>
        </p:spPr>
        <p:txBody>
          <a:bodyPr wrap="square">
            <a:spAutoFit/>
          </a:bodyPr>
          <a:lstStyle/>
          <a:p>
            <a:pPr marL="180975" marR="0" lvl="0" indent="-180975" algn="l" defTabSz="914400" rtl="0" eaLnBrk="1" fontAlgn="auto" latinLnBrk="0" hangingPunct="1">
              <a:lnSpc>
                <a:spcPct val="100000"/>
              </a:lnSpc>
              <a:spcBef>
                <a:spcPts val="600"/>
              </a:spcBef>
              <a:spcAft>
                <a:spcPts val="1200"/>
              </a:spcAft>
              <a:buClr>
                <a:srgbClr val="000000"/>
              </a:buClr>
              <a:buSzPct val="80000"/>
              <a:buFont typeface="Wingdings" pitchFamily="2" charset="2"/>
              <a:buAutoNum type="arabicPeriod"/>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Where should the text which refers to a table or figure go in relation to that table or figure, before or after?  </a:t>
            </a:r>
            <a:r>
              <a:rPr kumimoji="0" lang="en-AU" sz="1800" b="0" i="0" u="none" strike="noStrike" kern="1200" cap="none" spc="0" normalizeH="0" baseline="0" noProof="0" dirty="0">
                <a:ln>
                  <a:noFill/>
                </a:ln>
                <a:solidFill>
                  <a:srgbClr val="A50021"/>
                </a:solidFill>
                <a:effectLst/>
                <a:uLnTx/>
                <a:uFillTx/>
                <a:latin typeface="Corbel"/>
                <a:ea typeface="+mn-ea"/>
                <a:cs typeface="+mn-cs"/>
              </a:rPr>
              <a:t>Why?</a:t>
            </a:r>
          </a:p>
          <a:p>
            <a:pPr marL="180975" marR="0" lvl="0" indent="-180975" algn="l" defTabSz="914400" rtl="0" eaLnBrk="1" fontAlgn="auto" latinLnBrk="0" hangingPunct="1">
              <a:lnSpc>
                <a:spcPct val="100000"/>
              </a:lnSpc>
              <a:spcBef>
                <a:spcPts val="600"/>
              </a:spcBef>
              <a:spcAft>
                <a:spcPts val="1200"/>
              </a:spcAft>
              <a:buClr>
                <a:srgbClr val="000000"/>
              </a:buClr>
              <a:buSzPct val="80000"/>
              <a:buFont typeface="Wingdings" pitchFamily="2" charset="2"/>
              <a:buAutoNum type="arabicPeriod"/>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What sorts of things should the text say about a table or figure?  </a:t>
            </a:r>
            <a:r>
              <a:rPr kumimoji="0" lang="en-AU" sz="1800" b="0" i="0" u="none" strike="noStrike" kern="1200" cap="none" spc="0" normalizeH="0" baseline="0" noProof="0" dirty="0">
                <a:ln>
                  <a:noFill/>
                </a:ln>
                <a:solidFill>
                  <a:srgbClr val="A50021"/>
                </a:solidFill>
                <a:effectLst/>
                <a:uLnTx/>
                <a:uFillTx/>
                <a:latin typeface="Corbel"/>
                <a:ea typeface="+mn-ea"/>
                <a:cs typeface="+mn-cs"/>
              </a:rPr>
              <a:t>Why?</a:t>
            </a:r>
          </a:p>
          <a:p>
            <a:pPr marL="180975" marR="0" lvl="0" indent="-180975" algn="l" defTabSz="914400" rtl="0" eaLnBrk="1" fontAlgn="auto" latinLnBrk="0" hangingPunct="1">
              <a:lnSpc>
                <a:spcPct val="100000"/>
              </a:lnSpc>
              <a:spcBef>
                <a:spcPts val="600"/>
              </a:spcBef>
              <a:spcAft>
                <a:spcPts val="1200"/>
              </a:spcAft>
              <a:buClr>
                <a:srgbClr val="000000"/>
              </a:buClr>
              <a:buSzPct val="80000"/>
              <a:buFont typeface="Wingdings" pitchFamily="2" charset="2"/>
              <a:buAutoNum type="arabicPeriod"/>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If tables and figures are talked about in the main text, why do they need titles or captions?  </a:t>
            </a:r>
          </a:p>
          <a:p>
            <a:pPr marL="180975" marR="0" lvl="0" indent="-180975" algn="l" defTabSz="914400" rtl="0" eaLnBrk="1" fontAlgn="auto" latinLnBrk="0" hangingPunct="1">
              <a:lnSpc>
                <a:spcPct val="100000"/>
              </a:lnSpc>
              <a:spcBef>
                <a:spcPts val="600"/>
              </a:spcBef>
              <a:spcAft>
                <a:spcPts val="1200"/>
              </a:spcAft>
              <a:buClr>
                <a:srgbClr val="000000"/>
              </a:buClr>
              <a:buSzPct val="80000"/>
              <a:buFont typeface="Wingdings" pitchFamily="2" charset="2"/>
              <a:buAutoNum type="arabicPeriod"/>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Why are tables and figures numbered? (At least two reasons.)</a:t>
            </a:r>
          </a:p>
          <a:p>
            <a:pPr marL="180975" marR="0" lvl="0" indent="-180975" algn="l" defTabSz="914400" rtl="0" eaLnBrk="1" fontAlgn="auto" latinLnBrk="0" hangingPunct="1">
              <a:lnSpc>
                <a:spcPct val="100000"/>
              </a:lnSpc>
              <a:spcBef>
                <a:spcPts val="600"/>
              </a:spcBef>
              <a:spcAft>
                <a:spcPts val="1200"/>
              </a:spcAft>
              <a:buClr>
                <a:srgbClr val="000000"/>
              </a:buClr>
              <a:buSzPct val="80000"/>
              <a:buFont typeface="Wingdings" pitchFamily="2" charset="2"/>
              <a:buAutoNum type="arabicPeriod"/>
              <a:tabLst/>
              <a:defRPr/>
            </a:pPr>
            <a:r>
              <a:rPr kumimoji="0" lang="en-AU" sz="1800" b="0" i="0" u="none" strike="noStrike" kern="1200" cap="none" spc="0" normalizeH="0" baseline="0" noProof="0" dirty="0">
                <a:ln>
                  <a:noFill/>
                </a:ln>
                <a:solidFill>
                  <a:srgbClr val="000000"/>
                </a:solidFill>
                <a:effectLst/>
                <a:uLnTx/>
                <a:uFillTx/>
                <a:latin typeface="Corbel"/>
                <a:ea typeface="+mn-ea"/>
                <a:cs typeface="+mn-cs"/>
              </a:rPr>
              <a:t>What is a key characteristic of a good discussion?</a:t>
            </a:r>
          </a:p>
        </p:txBody>
      </p:sp>
      <p:grpSp>
        <p:nvGrpSpPr>
          <p:cNvPr id="7" name="Group 6">
            <a:extLst>
              <a:ext uri="{FF2B5EF4-FFF2-40B4-BE49-F238E27FC236}">
                <a16:creationId xmlns:a16="http://schemas.microsoft.com/office/drawing/2014/main" id="{63FCD74A-CFC0-4F2A-AC46-D777BCB8723D}"/>
              </a:ext>
            </a:extLst>
          </p:cNvPr>
          <p:cNvGrpSpPr/>
          <p:nvPr/>
        </p:nvGrpSpPr>
        <p:grpSpPr>
          <a:xfrm>
            <a:off x="1824039" y="788916"/>
            <a:ext cx="1668941" cy="1389078"/>
            <a:chOff x="5446974" y="2290109"/>
            <a:chExt cx="786496" cy="1850155"/>
          </a:xfrm>
        </p:grpSpPr>
        <p:cxnSp>
          <p:nvCxnSpPr>
            <p:cNvPr id="8" name="Straight Connector 7">
              <a:extLst>
                <a:ext uri="{FF2B5EF4-FFF2-40B4-BE49-F238E27FC236}">
                  <a16:creationId xmlns:a16="http://schemas.microsoft.com/office/drawing/2014/main" id="{32C6CF74-B031-473B-B83D-83ACC3F71E85}"/>
                </a:ext>
              </a:extLst>
            </p:cNvPr>
            <p:cNvCxnSpPr/>
            <p:nvPr/>
          </p:nvCxnSpPr>
          <p:spPr>
            <a:xfrm>
              <a:off x="5446974" y="4138502"/>
              <a:ext cx="7864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34276D-43C5-4CE5-AD35-3C757D2453B3}"/>
                </a:ext>
              </a:extLst>
            </p:cNvPr>
            <p:cNvCxnSpPr/>
            <p:nvPr/>
          </p:nvCxnSpPr>
          <p:spPr>
            <a:xfrm>
              <a:off x="6233470" y="2290109"/>
              <a:ext cx="0" cy="1850155"/>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78F314E-D52B-4F62-BDB4-9DE23677DC54}"/>
              </a:ext>
            </a:extLst>
          </p:cNvPr>
          <p:cNvSpPr txBox="1"/>
          <p:nvPr/>
        </p:nvSpPr>
        <p:spPr>
          <a:xfrm>
            <a:off x="3633148" y="720242"/>
            <a:ext cx="315277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Before, otherwise readers won’t know what they are looking at and why.</a:t>
            </a:r>
          </a:p>
        </p:txBody>
      </p:sp>
      <p:sp>
        <p:nvSpPr>
          <p:cNvPr id="14" name="TextBox 13">
            <a:extLst>
              <a:ext uri="{FF2B5EF4-FFF2-40B4-BE49-F238E27FC236}">
                <a16:creationId xmlns:a16="http://schemas.microsoft.com/office/drawing/2014/main" id="{3D75C56D-4C32-46E3-AC30-059DFFD126BA}"/>
              </a:ext>
            </a:extLst>
          </p:cNvPr>
          <p:cNvSpPr txBox="1"/>
          <p:nvPr/>
        </p:nvSpPr>
        <p:spPr>
          <a:xfrm>
            <a:off x="3633150" y="2251056"/>
            <a:ext cx="2964874" cy="923330"/>
          </a:xfrm>
          <a:prstGeom prst="rect">
            <a:avLst/>
          </a:prstGeom>
          <a:noFill/>
        </p:spPr>
        <p:txBody>
          <a:bodyPr wrap="square" rtlCol="0">
            <a:spAutoFit/>
          </a:bodyPr>
          <a:lstStyle/>
          <a:p>
            <a:pPr marL="266700" marR="0" lvl="0" indent="-2667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The nature of the contents</a:t>
            </a:r>
          </a:p>
          <a:p>
            <a:pPr marL="266700" marR="0" lvl="0" indent="-2667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Important features</a:t>
            </a:r>
          </a:p>
          <a:p>
            <a:pPr marL="266700" marR="0" lvl="0" indent="-2667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Conclusions / implications</a:t>
            </a:r>
          </a:p>
        </p:txBody>
      </p:sp>
      <p:sp>
        <p:nvSpPr>
          <p:cNvPr id="18" name="TextBox 17">
            <a:extLst>
              <a:ext uri="{FF2B5EF4-FFF2-40B4-BE49-F238E27FC236}">
                <a16:creationId xmlns:a16="http://schemas.microsoft.com/office/drawing/2014/main" id="{E9028778-3BC2-4319-ACF6-DBD5D1BEC05C}"/>
              </a:ext>
            </a:extLst>
          </p:cNvPr>
          <p:cNvSpPr txBox="1"/>
          <p:nvPr/>
        </p:nvSpPr>
        <p:spPr>
          <a:xfrm>
            <a:off x="3633142" y="3432599"/>
            <a:ext cx="3609973" cy="1200329"/>
          </a:xfrm>
          <a:prstGeom prst="rect">
            <a:avLst/>
          </a:prstGeom>
          <a:noFill/>
        </p:spPr>
        <p:txBody>
          <a:bodyPr wrap="square" rtlCol="0">
            <a:spAutoFit/>
          </a:bodyPr>
          <a:lstStyle/>
          <a:p>
            <a:pPr marL="266700" marR="0" lvl="0" indent="-2667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8080"/>
                </a:solidFill>
                <a:effectLst/>
                <a:uLnTx/>
                <a:uFillTx/>
                <a:latin typeface="Corbel"/>
                <a:ea typeface="+mn-ea"/>
                <a:cs typeface="+mn-cs"/>
              </a:rPr>
              <a:t>So readers can locate and understand tables and figures independently of the main text</a:t>
            </a:r>
          </a:p>
          <a:p>
            <a:pPr marL="266700" marR="0" lvl="0" indent="-2667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Place to put explanatory notes.</a:t>
            </a:r>
          </a:p>
        </p:txBody>
      </p:sp>
      <p:sp>
        <p:nvSpPr>
          <p:cNvPr id="22" name="TextBox 21">
            <a:extLst>
              <a:ext uri="{FF2B5EF4-FFF2-40B4-BE49-F238E27FC236}">
                <a16:creationId xmlns:a16="http://schemas.microsoft.com/office/drawing/2014/main" id="{C2ADE924-56C3-41F7-B849-7191963AB8C7}"/>
              </a:ext>
            </a:extLst>
          </p:cNvPr>
          <p:cNvSpPr txBox="1"/>
          <p:nvPr/>
        </p:nvSpPr>
        <p:spPr>
          <a:xfrm>
            <a:off x="3633142" y="5092643"/>
            <a:ext cx="315277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Easy to refer to, easy to find.</a:t>
            </a:r>
          </a:p>
        </p:txBody>
      </p:sp>
      <p:sp>
        <p:nvSpPr>
          <p:cNvPr id="26" name="TextBox 25">
            <a:extLst>
              <a:ext uri="{FF2B5EF4-FFF2-40B4-BE49-F238E27FC236}">
                <a16:creationId xmlns:a16="http://schemas.microsoft.com/office/drawing/2014/main" id="{5EEDB7B7-3D65-4299-A696-327D55644D34}"/>
              </a:ext>
            </a:extLst>
          </p:cNvPr>
          <p:cNvSpPr txBox="1"/>
          <p:nvPr/>
        </p:nvSpPr>
        <p:spPr>
          <a:xfrm>
            <a:off x="3633142" y="5822414"/>
            <a:ext cx="43003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Corbel"/>
                <a:ea typeface="+mn-ea"/>
                <a:cs typeface="+mn-cs"/>
              </a:rPr>
              <a:t>Moves from making </a:t>
            </a:r>
            <a:r>
              <a:rPr kumimoji="0" lang="en-AU" sz="1800" b="0" i="1" u="none" strike="noStrike" kern="1200" cap="none" spc="0" normalizeH="0" baseline="0" noProof="0" dirty="0">
                <a:ln>
                  <a:noFill/>
                </a:ln>
                <a:solidFill>
                  <a:srgbClr val="008080"/>
                </a:solidFill>
                <a:effectLst/>
                <a:uLnTx/>
                <a:uFillTx/>
                <a:latin typeface="Corbel"/>
                <a:ea typeface="+mn-ea"/>
                <a:cs typeface="+mn-cs"/>
              </a:rPr>
              <a:t>observations</a:t>
            </a:r>
            <a:r>
              <a:rPr kumimoji="0" lang="en-AU" sz="1800" b="0" i="0" u="none" strike="noStrike" kern="1200" cap="none" spc="0" normalizeH="0" baseline="0" noProof="0" dirty="0">
                <a:ln>
                  <a:noFill/>
                </a:ln>
                <a:solidFill>
                  <a:srgbClr val="008080"/>
                </a:solidFill>
                <a:effectLst/>
                <a:uLnTx/>
                <a:uFillTx/>
                <a:latin typeface="Corbel"/>
                <a:ea typeface="+mn-ea"/>
                <a:cs typeface="+mn-cs"/>
              </a:rPr>
              <a:t>, to discussing the </a:t>
            </a:r>
            <a:r>
              <a:rPr kumimoji="0" lang="en-AU" sz="1800" b="0" i="1" u="none" strike="noStrike" kern="1200" cap="none" spc="0" normalizeH="0" baseline="0" noProof="0" dirty="0">
                <a:ln>
                  <a:noFill/>
                </a:ln>
                <a:solidFill>
                  <a:srgbClr val="008080"/>
                </a:solidFill>
                <a:effectLst/>
                <a:uLnTx/>
                <a:uFillTx/>
                <a:latin typeface="Corbel"/>
                <a:ea typeface="+mn-ea"/>
                <a:cs typeface="+mn-cs"/>
              </a:rPr>
              <a:t>implications</a:t>
            </a:r>
            <a:r>
              <a:rPr kumimoji="0" lang="en-AU" sz="1800" b="0" i="0" u="none" strike="noStrike" kern="1200" cap="none" spc="0" normalizeH="0" baseline="0" noProof="0" dirty="0">
                <a:ln>
                  <a:noFill/>
                </a:ln>
                <a:solidFill>
                  <a:srgbClr val="008080"/>
                </a:solidFill>
                <a:effectLst/>
                <a:uLnTx/>
                <a:uFillTx/>
                <a:latin typeface="Corbel"/>
                <a:ea typeface="+mn-ea"/>
                <a:cs typeface="+mn-cs"/>
              </a:rPr>
              <a:t> for stakeholders.</a:t>
            </a:r>
          </a:p>
        </p:txBody>
      </p:sp>
      <p:grpSp>
        <p:nvGrpSpPr>
          <p:cNvPr id="30" name="Group 29">
            <a:extLst>
              <a:ext uri="{FF2B5EF4-FFF2-40B4-BE49-F238E27FC236}">
                <a16:creationId xmlns:a16="http://schemas.microsoft.com/office/drawing/2014/main" id="{63FCD74A-CFC0-4F2A-AC46-D777BCB8723D}"/>
              </a:ext>
            </a:extLst>
          </p:cNvPr>
          <p:cNvGrpSpPr/>
          <p:nvPr/>
        </p:nvGrpSpPr>
        <p:grpSpPr>
          <a:xfrm>
            <a:off x="1981202" y="2386902"/>
            <a:ext cx="1511772" cy="832178"/>
            <a:chOff x="5446974" y="2108240"/>
            <a:chExt cx="786496" cy="2053537"/>
          </a:xfrm>
        </p:grpSpPr>
        <p:cxnSp>
          <p:nvCxnSpPr>
            <p:cNvPr id="31" name="Straight Connector 30">
              <a:extLst>
                <a:ext uri="{FF2B5EF4-FFF2-40B4-BE49-F238E27FC236}">
                  <a16:creationId xmlns:a16="http://schemas.microsoft.com/office/drawing/2014/main" id="{32C6CF74-B031-473B-B83D-83ACC3F71E85}"/>
                </a:ext>
              </a:extLst>
            </p:cNvPr>
            <p:cNvCxnSpPr/>
            <p:nvPr/>
          </p:nvCxnSpPr>
          <p:spPr>
            <a:xfrm>
              <a:off x="5446974" y="4138502"/>
              <a:ext cx="7864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F34276D-43C5-4CE5-AD35-3C757D2453B3}"/>
                </a:ext>
              </a:extLst>
            </p:cNvPr>
            <p:cNvCxnSpPr/>
            <p:nvPr/>
          </p:nvCxnSpPr>
          <p:spPr>
            <a:xfrm>
              <a:off x="6233470" y="2108240"/>
              <a:ext cx="0" cy="2053537"/>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3FCD74A-CFC0-4F2A-AC46-D777BCB8723D}"/>
              </a:ext>
            </a:extLst>
          </p:cNvPr>
          <p:cNvGrpSpPr/>
          <p:nvPr/>
        </p:nvGrpSpPr>
        <p:grpSpPr>
          <a:xfrm>
            <a:off x="1824039" y="3522001"/>
            <a:ext cx="1668932" cy="1075163"/>
            <a:chOff x="5446974" y="1498308"/>
            <a:chExt cx="786496" cy="2653143"/>
          </a:xfrm>
        </p:grpSpPr>
        <p:cxnSp>
          <p:nvCxnSpPr>
            <p:cNvPr id="35" name="Straight Connector 34">
              <a:extLst>
                <a:ext uri="{FF2B5EF4-FFF2-40B4-BE49-F238E27FC236}">
                  <a16:creationId xmlns:a16="http://schemas.microsoft.com/office/drawing/2014/main" id="{32C6CF74-B031-473B-B83D-83ACC3F71E85}"/>
                </a:ext>
              </a:extLst>
            </p:cNvPr>
            <p:cNvCxnSpPr/>
            <p:nvPr/>
          </p:nvCxnSpPr>
          <p:spPr>
            <a:xfrm>
              <a:off x="5446974" y="4138502"/>
              <a:ext cx="7864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34276D-43C5-4CE5-AD35-3C757D2453B3}"/>
                </a:ext>
              </a:extLst>
            </p:cNvPr>
            <p:cNvCxnSpPr/>
            <p:nvPr/>
          </p:nvCxnSpPr>
          <p:spPr>
            <a:xfrm>
              <a:off x="6233470" y="1498308"/>
              <a:ext cx="0" cy="2653143"/>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3FCD74A-CFC0-4F2A-AC46-D777BCB8723D}"/>
              </a:ext>
            </a:extLst>
          </p:cNvPr>
          <p:cNvGrpSpPr/>
          <p:nvPr/>
        </p:nvGrpSpPr>
        <p:grpSpPr>
          <a:xfrm>
            <a:off x="3110241" y="5110269"/>
            <a:ext cx="382730" cy="337690"/>
            <a:chOff x="5446974" y="3223315"/>
            <a:chExt cx="786496" cy="1850155"/>
          </a:xfrm>
        </p:grpSpPr>
        <p:cxnSp>
          <p:nvCxnSpPr>
            <p:cNvPr id="40" name="Straight Connector 39">
              <a:extLst>
                <a:ext uri="{FF2B5EF4-FFF2-40B4-BE49-F238E27FC236}">
                  <a16:creationId xmlns:a16="http://schemas.microsoft.com/office/drawing/2014/main" id="{32C6CF74-B031-473B-B83D-83ACC3F71E85}"/>
                </a:ext>
              </a:extLst>
            </p:cNvPr>
            <p:cNvCxnSpPr/>
            <p:nvPr/>
          </p:nvCxnSpPr>
          <p:spPr>
            <a:xfrm>
              <a:off x="5446974" y="4138502"/>
              <a:ext cx="7864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34276D-43C5-4CE5-AD35-3C757D2453B3}"/>
                </a:ext>
              </a:extLst>
            </p:cNvPr>
            <p:cNvCxnSpPr/>
            <p:nvPr/>
          </p:nvCxnSpPr>
          <p:spPr>
            <a:xfrm>
              <a:off x="6233470" y="3223315"/>
              <a:ext cx="0" cy="1850155"/>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3FCD74A-CFC0-4F2A-AC46-D777BCB8723D}"/>
              </a:ext>
            </a:extLst>
          </p:cNvPr>
          <p:cNvGrpSpPr/>
          <p:nvPr/>
        </p:nvGrpSpPr>
        <p:grpSpPr>
          <a:xfrm>
            <a:off x="3173506" y="5864915"/>
            <a:ext cx="319466" cy="561331"/>
            <a:chOff x="5446974" y="3336737"/>
            <a:chExt cx="786496" cy="1392647"/>
          </a:xfrm>
        </p:grpSpPr>
        <p:cxnSp>
          <p:nvCxnSpPr>
            <p:cNvPr id="43" name="Straight Connector 42">
              <a:extLst>
                <a:ext uri="{FF2B5EF4-FFF2-40B4-BE49-F238E27FC236}">
                  <a16:creationId xmlns:a16="http://schemas.microsoft.com/office/drawing/2014/main" id="{32C6CF74-B031-473B-B83D-83ACC3F71E85}"/>
                </a:ext>
              </a:extLst>
            </p:cNvPr>
            <p:cNvCxnSpPr/>
            <p:nvPr/>
          </p:nvCxnSpPr>
          <p:spPr>
            <a:xfrm>
              <a:off x="5446974" y="4138502"/>
              <a:ext cx="7864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34276D-43C5-4CE5-AD35-3C757D2453B3}"/>
                </a:ext>
              </a:extLst>
            </p:cNvPr>
            <p:cNvCxnSpPr>
              <a:cxnSpLocks/>
            </p:cNvCxnSpPr>
            <p:nvPr/>
          </p:nvCxnSpPr>
          <p:spPr>
            <a:xfrm>
              <a:off x="6233470" y="3336737"/>
              <a:ext cx="0" cy="1392647"/>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8DBBBD6-F424-4B66-9D7D-3E5ABB13D3F6}"/>
              </a:ext>
            </a:extLst>
          </p:cNvPr>
          <p:cNvGrpSpPr/>
          <p:nvPr/>
        </p:nvGrpSpPr>
        <p:grpSpPr>
          <a:xfrm flipV="1">
            <a:off x="5867286" y="546861"/>
            <a:ext cx="1286419" cy="3675515"/>
            <a:chOff x="5364088" y="894159"/>
            <a:chExt cx="864096" cy="2894880"/>
          </a:xfrm>
        </p:grpSpPr>
        <p:cxnSp>
          <p:nvCxnSpPr>
            <p:cNvPr id="28" name="Straight Connector 27">
              <a:extLst>
                <a:ext uri="{FF2B5EF4-FFF2-40B4-BE49-F238E27FC236}">
                  <a16:creationId xmlns:a16="http://schemas.microsoft.com/office/drawing/2014/main" id="{A1425474-540B-400C-B243-58AFA4CA35F0}"/>
                </a:ext>
              </a:extLst>
            </p:cNvPr>
            <p:cNvCxnSpPr/>
            <p:nvPr/>
          </p:nvCxnSpPr>
          <p:spPr>
            <a:xfrm>
              <a:off x="5364088" y="2060848"/>
              <a:ext cx="864096" cy="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8776AE-3ACF-4141-ABF5-CE0DC96E91E1}"/>
                </a:ext>
              </a:extLst>
            </p:cNvPr>
            <p:cNvCxnSpPr>
              <a:cxnSpLocks/>
            </p:cNvCxnSpPr>
            <p:nvPr/>
          </p:nvCxnSpPr>
          <p:spPr>
            <a:xfrm>
              <a:off x="6228184" y="894159"/>
              <a:ext cx="0" cy="2894880"/>
            </a:xfrm>
            <a:prstGeom prst="line">
              <a:avLst/>
            </a:prstGeom>
            <a:ln w="12700">
              <a:solidFill>
                <a:srgbClr val="008080"/>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F90EA22B-A7EE-4FDB-A9EE-EE1ADBAEEAD0}"/>
              </a:ext>
            </a:extLst>
          </p:cNvPr>
          <p:cNvSpPr/>
          <p:nvPr/>
        </p:nvSpPr>
        <p:spPr>
          <a:xfrm>
            <a:off x="7243115" y="444294"/>
            <a:ext cx="1739483" cy="38625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rPr>
              <a:t>Important features generally best described </a:t>
            </a:r>
            <a:r>
              <a:rPr kumimoji="0" lang="en-AU" sz="1600" b="0" i="1" u="none" strike="noStrike" kern="1200" cap="none" spc="0" normalizeH="0" baseline="0" noProof="0" dirty="0">
                <a:ln>
                  <a:noFill/>
                </a:ln>
                <a:solidFill>
                  <a:srgbClr val="008080"/>
                </a:solidFill>
                <a:effectLst/>
                <a:uLnTx/>
                <a:uFillTx/>
                <a:latin typeface="Corbel"/>
                <a:ea typeface="+mn-ea"/>
                <a:cs typeface="+mn-cs"/>
              </a:rPr>
              <a:t>qualitatively</a:t>
            </a:r>
            <a:r>
              <a:rPr kumimoji="0" lang="en-AU" sz="1600" b="0" i="0" u="none" strike="noStrike" kern="1200" cap="none" spc="0" normalizeH="0" baseline="0" noProof="0" dirty="0">
                <a:ln>
                  <a:noFill/>
                </a:ln>
                <a:solidFill>
                  <a:srgbClr val="008080"/>
                </a:solidFill>
                <a:effectLst/>
                <a:uLnTx/>
                <a:uFillTx/>
                <a:latin typeface="Corbel"/>
                <a:ea typeface="+mn-ea"/>
                <a:cs typeface="+mn-cs"/>
              </a:rPr>
              <a:t> as humans cannot cope with more than a couple of numbers in a paragraph of text: that’s why we plot things in graphs!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8080"/>
                </a:solidFill>
                <a:effectLst/>
                <a:uLnTx/>
                <a:uFillTx/>
                <a:latin typeface="Corbel"/>
                <a:ea typeface="+mn-ea"/>
                <a:cs typeface="+mn-cs"/>
                <a:sym typeface="Symbol" panose="05050102010706020507" pitchFamily="18" charset="2"/>
              </a:rPr>
              <a:t>But sometimes it can be useful to highlight one or two key numbers.</a:t>
            </a:r>
          </a:p>
        </p:txBody>
      </p:sp>
    </p:spTree>
    <p:extLst>
      <p:ext uri="{BB962C8B-B14F-4D97-AF65-F5344CB8AC3E}">
        <p14:creationId xmlns:p14="http://schemas.microsoft.com/office/powerpoint/2010/main" val="221087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22" grpId="0"/>
      <p:bldP spid="26"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0"/>
            <a:ext cx="757809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990033"/>
                </a:solidFill>
                <a:effectLst/>
                <a:uLnTx/>
                <a:uFillTx/>
                <a:latin typeface="Calibri" panose="020F0502020204030204"/>
                <a:ea typeface="+mn-ea"/>
                <a:cs typeface="+mn-cs"/>
              </a:rPr>
              <a:t>Discussion</a:t>
            </a:r>
          </a:p>
        </p:txBody>
      </p:sp>
    </p:spTree>
    <p:extLst>
      <p:ext uri="{BB962C8B-B14F-4D97-AF65-F5344CB8AC3E}">
        <p14:creationId xmlns:p14="http://schemas.microsoft.com/office/powerpoint/2010/main" val="330441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60" y="1302420"/>
            <a:ext cx="8995940" cy="4392488"/>
          </a:xfrm>
          <a:prstGeom prst="rect">
            <a:avLst/>
          </a:prstGeom>
        </p:spPr>
      </p:pic>
      <p:sp>
        <p:nvSpPr>
          <p:cNvPr id="4" name="TextBox 3"/>
          <p:cNvSpPr txBox="1"/>
          <p:nvPr/>
        </p:nvSpPr>
        <p:spPr>
          <a:xfrm>
            <a:off x="375433" y="157906"/>
            <a:ext cx="853279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orbel"/>
                <a:ea typeface="+mn-ea"/>
                <a:cs typeface="+mn-cs"/>
              </a:rPr>
              <a:t>To write a successful thesis: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990033"/>
                </a:solidFill>
                <a:effectLst/>
                <a:uLnTx/>
                <a:uFillTx/>
                <a:latin typeface="Corbel"/>
                <a:ea typeface="+mn-ea"/>
                <a:cs typeface="+mn-cs"/>
              </a:rPr>
              <a:t>Maintain a close working relationship </a:t>
            </a:r>
            <a:r>
              <a:rPr kumimoji="0" lang="en-AU" sz="2400" b="0" i="0" u="none" strike="noStrike" kern="1200" cap="none" spc="0" normalizeH="0" baseline="0" noProof="0" dirty="0">
                <a:ln>
                  <a:noFill/>
                </a:ln>
                <a:solidFill>
                  <a:srgbClr val="990033"/>
                </a:solidFill>
                <a:effectLst/>
                <a:uLnTx/>
                <a:uFillTx/>
                <a:latin typeface="Corbel"/>
                <a:ea typeface="+mn-ea"/>
                <a:cs typeface="+mn-cs"/>
              </a:rPr>
              <a:t>with adviser(s), but …</a:t>
            </a:r>
          </a:p>
        </p:txBody>
      </p:sp>
      <p:sp>
        <p:nvSpPr>
          <p:cNvPr id="5" name="Text Box 3"/>
          <p:cNvSpPr txBox="1"/>
          <p:nvPr/>
        </p:nvSpPr>
        <p:spPr>
          <a:xfrm>
            <a:off x="1331640" y="6021288"/>
            <a:ext cx="6017895" cy="49911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Times New Roman"/>
                <a:cs typeface="Times New Roman"/>
              </a:rPr>
              <a:t>Based on the article by Hugh Kearns and Maria Gardiner, “The care and maintenance of your adviser”: http://www.ithinkwell.com.au/content/nature_2011_student_advisers.pdf</a:t>
            </a:r>
            <a:endParaRPr kumimoji="0" lang="en-AU" sz="1000" b="0" i="0" u="none" strike="noStrike" kern="1200" cap="none" spc="0" normalizeH="0" baseline="0" noProof="0" dirty="0">
              <a:ln>
                <a:noFill/>
              </a:ln>
              <a:solidFill>
                <a:srgbClr val="000000"/>
              </a:solidFill>
              <a:effectLst/>
              <a:uLnTx/>
              <a:uFillTx/>
              <a:latin typeface="Arial"/>
              <a:ea typeface="Times New Roman"/>
              <a:cs typeface="Times New Roman"/>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5177" y="896570"/>
            <a:ext cx="1913307" cy="127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9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95288" y="44624"/>
            <a:ext cx="8424862" cy="1107996"/>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1" i="0" u="none" strike="noStrike" kern="1200" cap="none" spc="0" normalizeH="0" baseline="0" noProof="0" dirty="0">
                <a:ln>
                  <a:noFill/>
                </a:ln>
                <a:solidFill>
                  <a:srgbClr val="0000FF"/>
                </a:solidFill>
                <a:effectLst/>
                <a:uLnTx/>
                <a:uFillTx/>
                <a:latin typeface="Arial" charset="0"/>
                <a:ea typeface="+mn-ea"/>
                <a:cs typeface="+mn-cs"/>
              </a:rPr>
              <a:t>What do readers expect in the </a:t>
            </a:r>
            <a:r>
              <a:rPr kumimoji="0" lang="en-AU" sz="2400" b="1" i="1" u="none" strike="noStrike" kern="1200" cap="none" spc="0" normalizeH="0" baseline="0" noProof="0" dirty="0">
                <a:ln>
                  <a:noFill/>
                </a:ln>
                <a:solidFill>
                  <a:srgbClr val="800000"/>
                </a:solidFill>
                <a:effectLst/>
                <a:uLnTx/>
                <a:uFillTx/>
                <a:latin typeface="Arial" charset="0"/>
                <a:ea typeface="+mn-ea"/>
                <a:cs typeface="+mn-cs"/>
              </a:rPr>
              <a:t>Discussion</a:t>
            </a:r>
            <a:r>
              <a:rPr kumimoji="0" lang="en-AU" sz="2400" b="1" i="0" u="none" strike="noStrike" kern="1200" cap="none" spc="0" normalizeH="0" baseline="0" noProof="0" dirty="0">
                <a:ln>
                  <a:noFill/>
                </a:ln>
                <a:solidFill>
                  <a:srgbClr val="0000FF"/>
                </a:solidFill>
                <a:effectLst/>
                <a:uLnTx/>
                <a:uFillTx/>
                <a:latin typeface="Arial" charset="0"/>
                <a:ea typeface="+mn-ea"/>
                <a:cs typeface="+mn-cs"/>
              </a:rPr>
              <a:t> and why do they want those things?</a:t>
            </a:r>
            <a:endParaRPr kumimoji="0" lang="en-AU" sz="2400" b="1" i="0" u="none" strike="noStrike" kern="1200" cap="none" spc="0" normalizeH="0" baseline="0" noProof="0" dirty="0">
              <a:ln>
                <a:noFill/>
              </a:ln>
              <a:solidFill>
                <a:srgbClr val="990033"/>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(E.g. from </a:t>
            </a:r>
            <a:r>
              <a:rPr kumimoji="0" lang="en-AU" sz="1800" b="0" i="0" u="none" strike="noStrike" kern="1200" cap="none" spc="0" normalizeH="0" baseline="0" noProof="0" dirty="0" err="1">
                <a:ln>
                  <a:noFill/>
                </a:ln>
                <a:solidFill>
                  <a:prstClr val="black"/>
                </a:solidFill>
                <a:effectLst/>
                <a:uLnTx/>
                <a:uFillTx/>
                <a:latin typeface="Arial" charset="0"/>
                <a:ea typeface="+mn-ea"/>
                <a:cs typeface="+mn-cs"/>
              </a:rPr>
              <a:t>Mamun</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et al. 2007: </a:t>
            </a:r>
            <a:r>
              <a:rPr kumimoji="0" lang="en-AU" sz="1800" b="0" i="1" u="none" strike="noStrike" kern="1200" cap="none" spc="0" normalizeH="0" baseline="0" noProof="0" dirty="0">
                <a:ln>
                  <a:noFill/>
                </a:ln>
                <a:solidFill>
                  <a:prstClr val="black"/>
                </a:solidFill>
                <a:effectLst/>
                <a:uLnTx/>
                <a:uFillTx/>
                <a:latin typeface="Arial" charset="0"/>
                <a:ea typeface="+mn-ea"/>
                <a:cs typeface="+mn-cs"/>
              </a:rPr>
              <a:t>Addiction</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Vol. 102, </a:t>
            </a:r>
            <a:r>
              <a:rPr kumimoji="0" lang="en-AU" sz="1800" b="0" i="0" u="none" strike="noStrike" kern="1200" cap="none" spc="0" normalizeH="0" baseline="0" noProof="0" dirty="0" err="1">
                <a:ln>
                  <a:noFill/>
                </a:ln>
                <a:solidFill>
                  <a:prstClr val="black"/>
                </a:solidFill>
                <a:effectLst/>
                <a:uLnTx/>
                <a:uFillTx/>
                <a:latin typeface="Arial" charset="0"/>
                <a:ea typeface="+mn-ea"/>
                <a:cs typeface="+mn-cs"/>
              </a:rPr>
              <a:t>Iss</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4, Pages: 647–654)</a:t>
            </a:r>
          </a:p>
        </p:txBody>
      </p:sp>
      <p:sp>
        <p:nvSpPr>
          <p:cNvPr id="2" name="Rectangle 1"/>
          <p:cNvSpPr/>
          <p:nvPr/>
        </p:nvSpPr>
        <p:spPr>
          <a:xfrm>
            <a:off x="107504" y="1481302"/>
            <a:ext cx="5239982" cy="535531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8080"/>
                </a:solidFill>
                <a:effectLst/>
                <a:uLnTx/>
                <a:uFillTx/>
                <a:latin typeface="Arial" charset="0"/>
                <a:ea typeface="+mn-ea"/>
                <a:cs typeface="+mn-cs"/>
              </a:rPr>
              <a:t>In this prospective follow-up study of mothers and children, </a:t>
            </a:r>
            <a:r>
              <a:rPr kumimoji="0" lang="en-AU" sz="1800" b="0" i="0" u="sng" strike="noStrike" kern="1200" cap="none" spc="0" normalizeH="0" baseline="0" noProof="0" dirty="0">
                <a:ln>
                  <a:noFill/>
                </a:ln>
                <a:solidFill>
                  <a:srgbClr val="990033"/>
                </a:solidFill>
                <a:effectLst/>
                <a:uLnTx/>
                <a:uFillTx/>
                <a:latin typeface="Arial" charset="0"/>
                <a:ea typeface="+mn-ea"/>
                <a:cs typeface="+mn-cs"/>
              </a:rPr>
              <a:t>we found that </a:t>
            </a:r>
            <a:r>
              <a:rPr kumimoji="0" lang="en-AU" sz="1800" b="0" i="0" u="none" strike="noStrike" kern="1200" cap="none" spc="0" normalizeH="0" baseline="0" noProof="0" dirty="0">
                <a:ln>
                  <a:noFill/>
                </a:ln>
                <a:solidFill>
                  <a:srgbClr val="008080"/>
                </a:solidFill>
                <a:effectLst/>
                <a:uLnTx/>
                <a:uFillTx/>
                <a:latin typeface="Arial" charset="0"/>
                <a:ea typeface="+mn-ea"/>
                <a:cs typeface="+mn-cs"/>
              </a:rPr>
              <a:t>... These associations were independent of ... These findings provide evidence for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990033"/>
                </a:solidFill>
                <a:effectLst/>
                <a:uLnTx/>
                <a:uFillTx/>
                <a:latin typeface="Arial" charset="0"/>
                <a:ea typeface="+mn-ea"/>
                <a:cs typeface="+mn-cs"/>
              </a:rPr>
              <a:t>There are </a:t>
            </a:r>
            <a:r>
              <a:rPr kumimoji="0" lang="en-AU" sz="1800" b="0" i="0" u="sng" strike="noStrike" kern="1200" cap="none" spc="0" normalizeH="0" baseline="0" noProof="0" dirty="0">
                <a:ln>
                  <a:noFill/>
                </a:ln>
                <a:solidFill>
                  <a:srgbClr val="990033"/>
                </a:solidFill>
                <a:effectLst/>
                <a:uLnTx/>
                <a:uFillTx/>
                <a:latin typeface="Arial" charset="0"/>
                <a:ea typeface="+mn-ea"/>
                <a:cs typeface="+mn-cs"/>
              </a:rPr>
              <a:t>several</a:t>
            </a:r>
            <a:r>
              <a:rPr kumimoji="0" lang="en-AU" sz="1800" b="0" i="0" u="none" strike="noStrike" kern="1200" cap="none" spc="0" normalizeH="0" baseline="0" noProof="0" dirty="0">
                <a:ln>
                  <a:noFill/>
                </a:ln>
                <a:solidFill>
                  <a:srgbClr val="990033"/>
                </a:solidFill>
                <a:effectLst/>
                <a:uLnTx/>
                <a:uFillTx/>
                <a:latin typeface="Arial" charset="0"/>
                <a:ea typeface="+mn-ea"/>
                <a:cs typeface="+mn-cs"/>
              </a:rPr>
              <a:t> possible </a:t>
            </a:r>
            <a:r>
              <a:rPr kumimoji="0" lang="en-AU" sz="1800" b="0" i="0" u="sng" strike="noStrike" kern="1200" cap="none" spc="0" normalizeH="0" baseline="0" noProof="0" dirty="0">
                <a:ln>
                  <a:noFill/>
                </a:ln>
                <a:solidFill>
                  <a:srgbClr val="990033"/>
                </a:solidFill>
                <a:effectLst/>
                <a:uLnTx/>
                <a:uFillTx/>
                <a:latin typeface="Arial" charset="0"/>
                <a:ea typeface="+mn-ea"/>
                <a:cs typeface="+mn-cs"/>
              </a:rPr>
              <a:t>explanations</a:t>
            </a:r>
            <a:r>
              <a:rPr kumimoji="0" lang="en-AU" sz="1800" b="0" i="0" u="none" strike="noStrike" kern="1200" cap="none" spc="0" normalizeH="0" baseline="0" noProof="0" dirty="0">
                <a:ln>
                  <a:noFill/>
                </a:ln>
                <a:solidFill>
                  <a:srgbClr val="990033"/>
                </a:solidFill>
                <a:effectLst/>
                <a:uLnTx/>
                <a:uFillTx/>
                <a:latin typeface="Arial" charset="0"/>
                <a:ea typeface="+mn-ea"/>
                <a:cs typeface="+mn-cs"/>
              </a:rPr>
              <a:t> for the association between CSA and young adult nicotine disorder. </a:t>
            </a:r>
            <a:r>
              <a:rPr kumimoji="0" lang="en-AU" sz="1800" b="0" i="0" u="sng" strike="noStrike" kern="1200" cap="none" spc="0" normalizeH="0" baseline="0" noProof="0" dirty="0">
                <a:ln>
                  <a:noFill/>
                </a:ln>
                <a:solidFill>
                  <a:srgbClr val="0000FF"/>
                </a:solidFill>
                <a:effectLst/>
                <a:uLnTx/>
                <a:uFillTx/>
                <a:latin typeface="Arial" charset="0"/>
                <a:ea typeface="+mn-ea"/>
                <a:cs typeface="+mn-cs"/>
              </a:rPr>
              <a:t>One</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 possible mechanism is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sng" strike="noStrike" kern="1200" cap="none" spc="0" normalizeH="0" baseline="0" noProof="0" dirty="0">
                <a:ln>
                  <a:noFill/>
                </a:ln>
                <a:solidFill>
                  <a:srgbClr val="0000FF"/>
                </a:solidFill>
                <a:effectLst/>
                <a:uLnTx/>
                <a:uFillTx/>
                <a:latin typeface="Arial" charset="0"/>
                <a:ea typeface="+mn-ea"/>
                <a:cs typeface="+mn-cs"/>
              </a:rPr>
              <a:t>Another possibility</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 is that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1800" b="0" i="0" u="sng" strike="noStrike" kern="1200" cap="none" spc="0" normalizeH="0" baseline="0" noProof="0" dirty="0">
                <a:ln>
                  <a:noFill/>
                </a:ln>
                <a:solidFill>
                  <a:srgbClr val="008080"/>
                </a:solidFill>
                <a:effectLst/>
                <a:uLnTx/>
                <a:uFillTx/>
                <a:latin typeface="Arial" charset="0"/>
                <a:ea typeface="+mn-ea"/>
                <a:cs typeface="+mn-cs"/>
              </a:rPr>
              <a:t>However</a:t>
            </a:r>
            <a:r>
              <a:rPr kumimoji="0" lang="en-AU" sz="1800" b="0" i="0" u="none" strike="noStrike" kern="1200" cap="none" spc="0" normalizeH="0" baseline="0" noProof="0" dirty="0">
                <a:ln>
                  <a:noFill/>
                </a:ln>
                <a:solidFill>
                  <a:srgbClr val="008080"/>
                </a:solidFill>
                <a:effectLst/>
                <a:uLnTx/>
                <a:uFillTx/>
                <a:latin typeface="Arial" charset="0"/>
                <a:ea typeface="+mn-ea"/>
                <a:cs typeface="+mn-cs"/>
              </a:rPr>
              <a:t>, this is unlikely </a:t>
            </a:r>
            <a:r>
              <a:rPr kumimoji="0" lang="en-AU" sz="1800" b="0" i="0" u="sng" strike="noStrike" kern="1200" cap="none" spc="0" normalizeH="0" baseline="0" noProof="0" dirty="0">
                <a:ln>
                  <a:noFill/>
                </a:ln>
                <a:solidFill>
                  <a:srgbClr val="008080"/>
                </a:solidFill>
                <a:effectLst/>
                <a:uLnTx/>
                <a:uFillTx/>
                <a:latin typeface="Arial" charset="0"/>
                <a:ea typeface="+mn-ea"/>
                <a:cs typeface="+mn-cs"/>
              </a:rPr>
              <a:t>as</a:t>
            </a:r>
            <a:r>
              <a:rPr kumimoji="0" lang="en-AU" sz="1800" b="0" i="0" u="none" strike="noStrike" kern="1200" cap="none" spc="0" normalizeH="0" baseline="0" noProof="0" dirty="0">
                <a:ln>
                  <a:noFill/>
                </a:ln>
                <a:solidFill>
                  <a:srgbClr val="008080"/>
                </a:solidFill>
                <a:effectLst/>
                <a:uLnTx/>
                <a:uFillTx/>
                <a:latin typeface="Arial" charset="0"/>
                <a:ea typeface="+mn-ea"/>
                <a:cs typeface="+mn-cs"/>
              </a:rPr>
              <a:t>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sng" strike="noStrike" kern="1200" cap="none" spc="0" normalizeH="0" baseline="0" noProof="0" dirty="0">
                <a:ln>
                  <a:noFill/>
                </a:ln>
                <a:solidFill>
                  <a:srgbClr val="0000FF"/>
                </a:solidFill>
                <a:effectLst/>
                <a:uLnTx/>
                <a:uFillTx/>
                <a:latin typeface="Arial" charset="0"/>
                <a:ea typeface="+mn-ea"/>
                <a:cs typeface="+mn-cs"/>
              </a:rPr>
              <a:t>Alternatively</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experiencing CSA may lead to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sng" strike="noStrike" kern="1200" cap="none" spc="0" normalizeH="0" baseline="0" noProof="0" dirty="0">
                <a:ln>
                  <a:noFill/>
                </a:ln>
                <a:solidFill>
                  <a:srgbClr val="990033"/>
                </a:solidFill>
                <a:effectLst/>
                <a:uLnTx/>
                <a:uFillTx/>
                <a:latin typeface="Arial" charset="0"/>
                <a:ea typeface="+mn-ea"/>
                <a:cs typeface="+mn-cs"/>
              </a:rPr>
              <a:t>Our results are consistent with previous studies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where researchers have found ... </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Our study </a:t>
            </a:r>
            <a:r>
              <a:rPr kumimoji="0" lang="en-AU" sz="1800" b="0" i="0" u="sng" strike="noStrike" kern="1200" cap="none" spc="0" normalizeH="0" baseline="0" noProof="0" dirty="0">
                <a:ln>
                  <a:noFill/>
                </a:ln>
                <a:solidFill>
                  <a:srgbClr val="0000FF"/>
                </a:solidFill>
                <a:effectLst/>
                <a:uLnTx/>
                <a:uFillTx/>
                <a:latin typeface="Arial" charset="0"/>
                <a:ea typeface="+mn-ea"/>
                <a:cs typeface="+mn-cs"/>
              </a:rPr>
              <a:t>adds to </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the existing literature</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1800" b="0" i="0" u="sng" strike="noStrike" kern="1200" cap="none" spc="0" normalizeH="0" baseline="0" noProof="0" dirty="0">
                <a:ln>
                  <a:noFill/>
                </a:ln>
                <a:solidFill>
                  <a:prstClr val="black"/>
                </a:solidFill>
                <a:effectLst/>
                <a:uLnTx/>
                <a:uFillTx/>
                <a:latin typeface="Arial" charset="0"/>
                <a:ea typeface="+mn-ea"/>
                <a:cs typeface="+mn-cs"/>
              </a:rPr>
              <a:t>as</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we found ... </a:t>
            </a:r>
            <a:r>
              <a:rPr kumimoji="0" lang="en-AU" sz="1800" b="0" i="0" u="sng" strike="noStrike" kern="1200" cap="none" spc="0" normalizeH="0" baseline="0" noProof="0" dirty="0">
                <a:ln>
                  <a:noFill/>
                </a:ln>
                <a:solidFill>
                  <a:srgbClr val="008080"/>
                </a:solidFill>
                <a:effectLst/>
                <a:uLnTx/>
                <a:uFillTx/>
                <a:latin typeface="Arial" charset="0"/>
                <a:ea typeface="+mn-ea"/>
                <a:cs typeface="+mn-cs"/>
              </a:rPr>
              <a:t>This finding supports</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1800" b="0" i="0" u="none" strike="noStrike" kern="1200" cap="none" spc="0" normalizeH="0" baseline="0" noProof="0" dirty="0">
                <a:ln>
                  <a:noFill/>
                </a:ln>
                <a:solidFill>
                  <a:srgbClr val="008080"/>
                </a:solidFill>
                <a:effectLst/>
                <a:uLnTx/>
                <a:uFillTx/>
                <a:latin typeface="Arial" charset="0"/>
                <a:ea typeface="+mn-ea"/>
                <a:cs typeface="+mn-cs"/>
              </a:rPr>
              <a:t>a growing literature documenting that ...</a:t>
            </a:r>
          </a:p>
        </p:txBody>
      </p:sp>
      <p:sp>
        <p:nvSpPr>
          <p:cNvPr id="6" name="Right Brace 5"/>
          <p:cNvSpPr/>
          <p:nvPr/>
        </p:nvSpPr>
        <p:spPr>
          <a:xfrm>
            <a:off x="5292080" y="1518641"/>
            <a:ext cx="288032" cy="978495"/>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p:cNvSpPr txBox="1"/>
          <p:nvPr/>
        </p:nvSpPr>
        <p:spPr>
          <a:xfrm>
            <a:off x="5652120" y="1124744"/>
            <a:ext cx="3456384" cy="175432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What were the key findings in qualitative form?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Helps the reader understand what the statistics are saying and provides focus for subsequent discussion.</a:t>
            </a:r>
          </a:p>
        </p:txBody>
      </p:sp>
      <p:sp>
        <p:nvSpPr>
          <p:cNvPr id="8" name="Right Brace 7"/>
          <p:cNvSpPr/>
          <p:nvPr/>
        </p:nvSpPr>
        <p:spPr>
          <a:xfrm>
            <a:off x="5076056" y="2930682"/>
            <a:ext cx="288032" cy="2226510"/>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5364088" y="2780928"/>
            <a:ext cx="3312368" cy="258532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How can we understand the findings theoretically?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Readers want </a:t>
            </a:r>
            <a:r>
              <a:rPr kumimoji="0" lang="en-AU" sz="1800" b="0" i="0" u="none" strike="noStrike" kern="1200" cap="none" spc="0" normalizeH="0" baseline="0" noProof="0" dirty="0">
                <a:ln>
                  <a:noFill/>
                </a:ln>
                <a:solidFill>
                  <a:srgbClr val="FF0000"/>
                </a:solidFill>
                <a:effectLst/>
                <a:uLnTx/>
                <a:uFillTx/>
                <a:latin typeface="Arial" charset="0"/>
                <a:ea typeface="+mn-ea"/>
                <a:cs typeface="+mn-cs"/>
              </a:rPr>
              <a:t>understanding</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and not just facts.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If the unlikely possibility is not discussed, the reader does not know if this is just because the writers didn’t think of it or because it is unlikely.</a:t>
            </a:r>
          </a:p>
        </p:txBody>
      </p:sp>
      <p:sp>
        <p:nvSpPr>
          <p:cNvPr id="10" name="Right Brace 9"/>
          <p:cNvSpPr/>
          <p:nvPr/>
        </p:nvSpPr>
        <p:spPr>
          <a:xfrm>
            <a:off x="5220072" y="5400778"/>
            <a:ext cx="288032" cy="1268582"/>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p:cNvSpPr txBox="1"/>
          <p:nvPr/>
        </p:nvSpPr>
        <p:spPr>
          <a:xfrm>
            <a:off x="5652120" y="5296405"/>
            <a:ext cx="349188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How do the findings compare with what others have found and what has been added?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Aids understanding + establishes original contribution.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84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79512" y="260648"/>
            <a:ext cx="5780796" cy="6017032"/>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Arial" charset="0"/>
                <a:ea typeface="+mn-ea"/>
                <a:cs typeface="+mn-cs"/>
              </a:rPr>
              <a:t>DISCUSSION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a:t>
            </a:r>
            <a:r>
              <a:rPr kumimoji="0" lang="en-AU" sz="1800" b="0" i="0" u="none" strike="noStrike" kern="1200" cap="none" spc="0" normalizeH="0" baseline="0" noProof="0" dirty="0" err="1">
                <a:ln>
                  <a:noFill/>
                </a:ln>
                <a:solidFill>
                  <a:prstClr val="black"/>
                </a:solidFill>
                <a:effectLst/>
                <a:uLnTx/>
                <a:uFillTx/>
                <a:latin typeface="Arial" charset="0"/>
                <a:ea typeface="+mn-ea"/>
                <a:cs typeface="+mn-cs"/>
              </a:rPr>
              <a:t>Mamun</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et al. 2007) cont’d</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AU" sz="2000" b="0" i="0" u="sng" strike="noStrike" kern="1200" cap="none" spc="0" normalizeH="0" baseline="0" noProof="0" dirty="0">
                <a:ln>
                  <a:noFill/>
                </a:ln>
                <a:solidFill>
                  <a:srgbClr val="990033"/>
                </a:solidFill>
                <a:effectLst/>
                <a:uLnTx/>
                <a:uFillTx/>
                <a:latin typeface="Arial" charset="0"/>
                <a:ea typeface="+mn-ea"/>
                <a:cs typeface="+mn-cs"/>
              </a:rPr>
              <a:t>Our study has several important strengths</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It is the first to ... and we have been able to adjust for a range of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2000" b="0" i="0" u="none" strike="noStrike" kern="1200" cap="none" spc="0" normalizeH="0" baseline="0" noProof="0" dirty="0">
                <a:ln>
                  <a:noFill/>
                </a:ln>
                <a:solidFill>
                  <a:srgbClr val="008080"/>
                </a:solidFill>
                <a:effectLst/>
                <a:uLnTx/>
                <a:uFillTx/>
                <a:latin typeface="Arial" charset="0"/>
                <a:ea typeface="+mn-ea"/>
                <a:cs typeface="+mn-cs"/>
              </a:rPr>
              <a:t>confounding and mediating factors. </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In addition, we have used ...</a:t>
            </a:r>
            <a:endParaRPr kumimoji="0" lang="en-AU" sz="20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AU" sz="2000" b="0" i="0" u="sng" strike="noStrike" kern="1200" cap="none" spc="0" normalizeH="0" baseline="0" noProof="0" dirty="0">
                <a:ln>
                  <a:noFill/>
                </a:ln>
                <a:solidFill>
                  <a:srgbClr val="990033"/>
                </a:solidFill>
                <a:effectLst/>
                <a:uLnTx/>
                <a:uFillTx/>
                <a:latin typeface="Arial" charset="0"/>
                <a:ea typeface="+mn-ea"/>
                <a:cs typeface="+mn-cs"/>
              </a:rPr>
              <a:t>The major limitation of this study was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substantial non-participation at 21 year follow-up. </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Our results would be biased </a:t>
            </a:r>
            <a:r>
              <a:rPr kumimoji="0" lang="en-AU" sz="2000" b="0" i="0" u="sng" strike="noStrike" kern="1200" cap="none" spc="0" normalizeH="0" baseline="0" noProof="0" dirty="0">
                <a:ln>
                  <a:noFill/>
                </a:ln>
                <a:solidFill>
                  <a:srgbClr val="FF0000"/>
                </a:solidFill>
                <a:effectLst/>
                <a:uLnTx/>
                <a:uFillTx/>
                <a:latin typeface="Arial" charset="0"/>
                <a:ea typeface="+mn-ea"/>
                <a:cs typeface="+mn-cs"/>
              </a:rPr>
              <a:t>if</a:t>
            </a:r>
            <a:r>
              <a:rPr kumimoji="0" lang="en-AU" sz="2000" b="0" i="0" u="none" strike="noStrike" kern="1200" cap="none" spc="0" normalizeH="0" baseline="0" noProof="0" dirty="0">
                <a:ln>
                  <a:noFill/>
                </a:ln>
                <a:solidFill>
                  <a:srgbClr val="FF0000"/>
                </a:solidFill>
                <a:effectLst/>
                <a:uLnTx/>
                <a:uFillTx/>
                <a:latin typeface="Arial" charset="0"/>
                <a:ea typeface="+mn-ea"/>
                <a:cs typeface="+mn-cs"/>
              </a:rPr>
              <a:t>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2000" b="0" i="0" u="sng" strike="noStrike" kern="1200" cap="none" spc="0" normalizeH="0" baseline="0" noProof="0" dirty="0">
                <a:ln>
                  <a:noFill/>
                </a:ln>
                <a:solidFill>
                  <a:prstClr val="black"/>
                </a:solidFill>
                <a:effectLst/>
                <a:uLnTx/>
                <a:uFillTx/>
                <a:latin typeface="Arial" charset="0"/>
                <a:ea typeface="+mn-ea"/>
                <a:cs typeface="+mn-cs"/>
              </a:rPr>
              <a:t>However</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as most studies find that ... </a:t>
            </a:r>
            <a:r>
              <a:rPr kumimoji="0" lang="en-AU" sz="2000" b="0" i="0" u="sng" strike="noStrike" kern="1200" cap="none" spc="0" normalizeH="0" baseline="0" noProof="0" dirty="0">
                <a:ln>
                  <a:noFill/>
                </a:ln>
                <a:solidFill>
                  <a:srgbClr val="990033"/>
                </a:solidFill>
                <a:effectLst/>
                <a:uLnTx/>
                <a:uFillTx/>
                <a:latin typeface="Arial" charset="0"/>
                <a:ea typeface="+mn-ea"/>
                <a:cs typeface="+mn-cs"/>
              </a:rPr>
              <a:t>this is unlikely</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In order to assess further whether those lost to follow-up produced bias in our results, we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...We found no difference ... </a:t>
            </a:r>
            <a:r>
              <a:rPr kumimoji="0" lang="en-AU" sz="2000" b="0" i="0" u="sng" strike="noStrike" kern="1200" cap="none" spc="0" normalizeH="0" baseline="0" noProof="0" dirty="0">
                <a:ln>
                  <a:noFill/>
                </a:ln>
                <a:solidFill>
                  <a:prstClr val="black"/>
                </a:solidFill>
                <a:effectLst/>
                <a:uLnTx/>
                <a:uFillTx/>
                <a:latin typeface="Arial" charset="0"/>
                <a:ea typeface="+mn-ea"/>
                <a:cs typeface="+mn-cs"/>
              </a:rPr>
              <a:t>which suggests </a:t>
            </a:r>
            <a:r>
              <a:rPr kumimoji="0" lang="en-AU" sz="2000" b="0" i="0" u="sng" strike="noStrike" kern="1200" cap="none" spc="0" normalizeH="0" baseline="0" noProof="0" dirty="0">
                <a:ln>
                  <a:noFill/>
                </a:ln>
                <a:solidFill>
                  <a:srgbClr val="990033"/>
                </a:solidFill>
                <a:effectLst/>
                <a:uLnTx/>
                <a:uFillTx/>
                <a:latin typeface="Arial" charset="0"/>
                <a:ea typeface="+mn-ea"/>
                <a:cs typeface="+mn-cs"/>
              </a:rPr>
              <a:t>that attrition </a:t>
            </a:r>
            <a:r>
              <a:rPr kumimoji="0" lang="en-AU" sz="2000" b="0" i="0" u="sng" strike="noStrike" kern="1200" cap="none" spc="0" normalizeH="0" baseline="0" noProof="0" dirty="0">
                <a:ln>
                  <a:noFill/>
                </a:ln>
                <a:solidFill>
                  <a:prstClr val="black"/>
                </a:solidFill>
                <a:effectLst/>
                <a:uLnTx/>
                <a:uFillTx/>
                <a:latin typeface="Arial" charset="0"/>
                <a:ea typeface="+mn-ea"/>
                <a:cs typeface="+mn-cs"/>
              </a:rPr>
              <a:t>is unlikely to have biased our findings substantively</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However, given the profile of respondents and non-respondents, those who not followed-up are likely to be at greater risk of ...</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AU" sz="2000" b="0" i="0" u="sng" strike="noStrike" kern="1200" cap="none" spc="0" normalizeH="0" baseline="0" noProof="0" dirty="0">
                <a:ln>
                  <a:noFill/>
                </a:ln>
                <a:solidFill>
                  <a:srgbClr val="990033"/>
                </a:solidFill>
                <a:effectLst/>
                <a:uLnTx/>
                <a:uFillTx/>
                <a:latin typeface="Arial" charset="0"/>
                <a:ea typeface="+mn-ea"/>
                <a:cs typeface="+mn-cs"/>
              </a:rPr>
              <a:t>Another</a:t>
            </a:r>
            <a:r>
              <a:rPr kumimoji="0" lang="en-AU" sz="2000" b="0" i="0" u="none" strike="noStrike" kern="1200" cap="none" spc="0" normalizeH="0" baseline="0" noProof="0" dirty="0">
                <a:ln>
                  <a:noFill/>
                </a:ln>
                <a:solidFill>
                  <a:srgbClr val="990033"/>
                </a:solidFill>
                <a:effectLst/>
                <a:uLnTx/>
                <a:uFillTx/>
                <a:latin typeface="Arial" charset="0"/>
                <a:ea typeface="+mn-ea"/>
                <a:cs typeface="+mn-cs"/>
              </a:rPr>
              <a:t> important limitation of our study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2000" b="0" i="0" u="sng" strike="noStrike" kern="1200" cap="none" spc="0" normalizeH="0" baseline="0" noProof="0" dirty="0">
                <a:ln>
                  <a:noFill/>
                </a:ln>
                <a:solidFill>
                  <a:srgbClr val="0000FF"/>
                </a:solidFill>
                <a:effectLst/>
                <a:uLnTx/>
                <a:uFillTx/>
                <a:latin typeface="Arial" charset="0"/>
                <a:ea typeface="+mn-ea"/>
                <a:cs typeface="+mn-cs"/>
              </a:rPr>
              <a:t>However</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 this is less likely to occur ... </a:t>
            </a:r>
            <a:r>
              <a:rPr kumimoji="0" lang="en-AU" sz="2000" b="0" i="0" u="sng" strike="noStrike" kern="1200" cap="none" spc="0" normalizeH="0" baseline="0" noProof="0" dirty="0">
                <a:ln>
                  <a:noFill/>
                </a:ln>
                <a:solidFill>
                  <a:srgbClr val="0000FF"/>
                </a:solidFill>
                <a:effectLst/>
                <a:uLnTx/>
                <a:uFillTx/>
                <a:latin typeface="Arial" charset="0"/>
                <a:ea typeface="+mn-ea"/>
                <a:cs typeface="+mn-cs"/>
              </a:rPr>
              <a:t>as</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 ... </a:t>
            </a:r>
            <a:endParaRPr kumimoji="0" lang="en-AU" sz="20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ight Brace 5"/>
          <p:cNvSpPr/>
          <p:nvPr/>
        </p:nvSpPr>
        <p:spPr>
          <a:xfrm>
            <a:off x="5690884" y="692696"/>
            <a:ext cx="288032" cy="1268582"/>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p:cNvSpPr txBox="1"/>
          <p:nvPr/>
        </p:nvSpPr>
        <p:spPr>
          <a:xfrm>
            <a:off x="6012160" y="449824"/>
            <a:ext cx="2952328" cy="175432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Why should this paper be considered to be “strong” / “better than previous work?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Aims to convince editors to publish and readers to read.</a:t>
            </a:r>
          </a:p>
        </p:txBody>
      </p:sp>
      <p:sp>
        <p:nvSpPr>
          <p:cNvPr id="8" name="Right Brace 7"/>
          <p:cNvSpPr/>
          <p:nvPr/>
        </p:nvSpPr>
        <p:spPr>
          <a:xfrm>
            <a:off x="5842955" y="2132856"/>
            <a:ext cx="288032" cy="3185928"/>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6130987" y="2175098"/>
            <a:ext cx="2833501" cy="286232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sng" strike="noStrike" kern="1200" cap="none" spc="0" normalizeH="0" baseline="0" noProof="0" dirty="0">
                <a:ln>
                  <a:noFill/>
                </a:ln>
                <a:solidFill>
                  <a:srgbClr val="0000FF"/>
                </a:solidFill>
                <a:effectLst/>
                <a:uLnTx/>
                <a:uFillTx/>
                <a:latin typeface="Arial" charset="0"/>
                <a:ea typeface="+mn-ea"/>
                <a:cs typeface="+mn-cs"/>
              </a:rPr>
              <a:t>What</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 are the methodological limitations of the research and </a:t>
            </a:r>
            <a:r>
              <a:rPr kumimoji="0" lang="en-AU" sz="1800" b="0" i="0" u="sng" strike="noStrike" kern="1200" cap="none" spc="0" normalizeH="0" baseline="0" noProof="0" dirty="0">
                <a:ln>
                  <a:noFill/>
                </a:ln>
                <a:solidFill>
                  <a:srgbClr val="0000FF"/>
                </a:solidFill>
                <a:effectLst/>
                <a:uLnTx/>
                <a:uFillTx/>
                <a:latin typeface="Arial" charset="0"/>
                <a:ea typeface="+mn-ea"/>
                <a:cs typeface="+mn-cs"/>
              </a:rPr>
              <a:t>why</a:t>
            </a:r>
            <a:r>
              <a:rPr kumimoji="0" lang="en-AU" sz="1800" b="0" i="0" u="none" strike="noStrike" kern="1200" cap="none" spc="0" normalizeH="0" baseline="0" noProof="0" dirty="0">
                <a:ln>
                  <a:noFill/>
                </a:ln>
                <a:solidFill>
                  <a:srgbClr val="0000FF"/>
                </a:solidFill>
                <a:effectLst/>
                <a:uLnTx/>
                <a:uFillTx/>
                <a:latin typeface="Arial" charset="0"/>
                <a:ea typeface="+mn-ea"/>
                <a:cs typeface="+mn-cs"/>
              </a:rPr>
              <a:t> are the results still trustworthy enough to publish?</a:t>
            </a:r>
            <a:endParaRPr kumimoji="0" lang="en-AU" sz="1800" b="0" i="0" u="sng" strike="noStrike" kern="1200" cap="none" spc="0" normalizeH="0" baseline="0" noProof="0" dirty="0">
              <a:ln>
                <a:noFill/>
              </a:ln>
              <a:solidFill>
                <a:srgbClr val="0000FF"/>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Aims to convince reviewers and readers that work is still valuable even if not perfect.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839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764704"/>
            <a:ext cx="4572000" cy="440120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Finally, although we have considered …, </a:t>
            </a:r>
            <a:r>
              <a:rPr kumimoji="0" lang="en-AU" sz="2000" b="0" i="0" u="sng" strike="noStrike" kern="1200" cap="none" spc="0" normalizeH="0" baseline="0" noProof="0" dirty="0">
                <a:ln>
                  <a:noFill/>
                </a:ln>
                <a:solidFill>
                  <a:srgbClr val="FF0000"/>
                </a:solidFill>
                <a:effectLst/>
                <a:uLnTx/>
                <a:uFillTx/>
                <a:latin typeface="Arial" pitchFamily="34" charset="0"/>
                <a:ea typeface="+mn-ea"/>
                <a:cs typeface="Arial" pitchFamily="34" charset="0"/>
              </a:rPr>
              <a:t>the specific mechanisms leading to nicotine disorder are uncertain</a:t>
            </a:r>
            <a:r>
              <a:rPr kumimoji="0" lang="en-AU" sz="20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 </a:t>
            </a:r>
            <a:r>
              <a:rPr kumimoji="0" lang="en-AU"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and our study has limited capacity in this respect. </a:t>
            </a:r>
            <a:r>
              <a:rPr kumimoji="0" lang="en-AU" sz="2000" b="0" i="0" u="sng" strike="noStrike" kern="1200" cap="none" spc="0" normalizeH="0" baseline="0" noProof="0" dirty="0">
                <a:ln>
                  <a:noFill/>
                </a:ln>
                <a:solidFill>
                  <a:srgbClr val="0033CC"/>
                </a:solidFill>
                <a:effectLst/>
                <a:uLnTx/>
                <a:uFillTx/>
                <a:latin typeface="Arial" pitchFamily="34" charset="0"/>
                <a:ea typeface="+mn-ea"/>
                <a:cs typeface="Arial" pitchFamily="34" charset="0"/>
              </a:rPr>
              <a:t>Future studies</a:t>
            </a:r>
            <a:r>
              <a:rPr kumimoji="0" lang="en-AU"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with greater capacity to answer this question, should not only assess the robustness of our findings but also explore the relationship between CSA and nicotine disorder further, and aim to increase our understanding of the mechanisms underlying the association.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sng" strike="noStrike" kern="1200" cap="none" spc="0" normalizeH="0" baseline="0" noProof="0" dirty="0">
                <a:ln>
                  <a:noFill/>
                </a:ln>
                <a:solidFill>
                  <a:srgbClr val="990033"/>
                </a:solidFill>
                <a:effectLst/>
                <a:uLnTx/>
                <a:uFillTx/>
                <a:latin typeface="Arial" charset="0"/>
                <a:ea typeface="+mn-ea"/>
                <a:cs typeface="+mn-cs"/>
              </a:rPr>
              <a:t>In conclusion</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 ...</a:t>
            </a:r>
          </a:p>
        </p:txBody>
      </p:sp>
      <p:sp>
        <p:nvSpPr>
          <p:cNvPr id="3" name="Rectangle 2"/>
          <p:cNvSpPr/>
          <p:nvPr/>
        </p:nvSpPr>
        <p:spPr>
          <a:xfrm>
            <a:off x="425334" y="219014"/>
            <a:ext cx="4597734"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Arial" charset="0"/>
                <a:ea typeface="+mn-ea"/>
                <a:cs typeface="+mn-cs"/>
              </a:rPr>
              <a:t>DISCUSSION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a:t>
            </a:r>
            <a:r>
              <a:rPr kumimoji="0" lang="en-AU" sz="1800" b="0" i="0" u="none" strike="noStrike" kern="1200" cap="none" spc="0" normalizeH="0" baseline="0" noProof="0" dirty="0" err="1">
                <a:ln>
                  <a:noFill/>
                </a:ln>
                <a:solidFill>
                  <a:prstClr val="black"/>
                </a:solidFill>
                <a:effectLst/>
                <a:uLnTx/>
                <a:uFillTx/>
                <a:latin typeface="Arial" charset="0"/>
                <a:ea typeface="+mn-ea"/>
                <a:cs typeface="+mn-cs"/>
              </a:rPr>
              <a:t>Mamun</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et al. 2007) cont’d</a:t>
            </a:r>
          </a:p>
        </p:txBody>
      </p:sp>
      <p:cxnSp>
        <p:nvCxnSpPr>
          <p:cNvPr id="4" name="Straight Arrow Connector 3"/>
          <p:cNvCxnSpPr/>
          <p:nvPr/>
        </p:nvCxnSpPr>
        <p:spPr>
          <a:xfrm flipH="1" flipV="1">
            <a:off x="2411761" y="5013176"/>
            <a:ext cx="3312367" cy="7200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872736" y="4827173"/>
            <a:ext cx="312153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What is the final takeaway message of the paper?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Reinforces main outcome of paper.</a:t>
            </a:r>
          </a:p>
        </p:txBody>
      </p:sp>
      <p:cxnSp>
        <p:nvCxnSpPr>
          <p:cNvPr id="7" name="Straight Arrow Connector 6"/>
          <p:cNvCxnSpPr/>
          <p:nvPr/>
        </p:nvCxnSpPr>
        <p:spPr>
          <a:xfrm flipH="1" flipV="1">
            <a:off x="4936633" y="1340768"/>
            <a:ext cx="936103" cy="3600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98621" y="1056318"/>
            <a:ext cx="3121533"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Identify still unanswered questions.</a:t>
            </a: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0" name="Right Brace 9"/>
          <p:cNvSpPr/>
          <p:nvPr/>
        </p:nvSpPr>
        <p:spPr>
          <a:xfrm>
            <a:off x="5083408" y="2170024"/>
            <a:ext cx="288032" cy="2411104"/>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p:cNvSpPr txBox="1"/>
          <p:nvPr/>
        </p:nvSpPr>
        <p:spPr>
          <a:xfrm>
            <a:off x="5404684" y="2082915"/>
            <a:ext cx="2952328"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Suggest what further research is needed.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Be explicit about “why?”, “how?” and “what?”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Why isn’t, </a:t>
            </a:r>
            <a:r>
              <a:rPr kumimoji="0" lang="en-AU" sz="1800" b="0" i="0" u="none" strike="noStrike" kern="1200" cap="none" spc="0" normalizeH="0" baseline="0" noProof="0" dirty="0">
                <a:ln>
                  <a:noFill/>
                </a:ln>
                <a:solidFill>
                  <a:srgbClr val="FF0000"/>
                </a:solidFill>
                <a:effectLst/>
                <a:uLnTx/>
                <a:uFillTx/>
                <a:latin typeface="Arial" charset="0"/>
                <a:ea typeface="+mn-ea"/>
                <a:cs typeface="+mn-cs"/>
              </a:rPr>
              <a:t>“Further research is needed”, </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good enough???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38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512" y="0"/>
            <a:ext cx="8784976" cy="576064"/>
          </a:xfrm>
        </p:spPr>
        <p:txBody>
          <a:bodyPr>
            <a:noAutofit/>
          </a:bodyPr>
          <a:lstStyle/>
          <a:p>
            <a:pPr algn="l"/>
            <a:r>
              <a:rPr lang="en-AU" sz="3200" dirty="0">
                <a:solidFill>
                  <a:srgbClr val="990033"/>
                </a:solidFill>
              </a:rPr>
              <a:t>Notes on “Discussion” example</a:t>
            </a:r>
          </a:p>
        </p:txBody>
      </p:sp>
      <p:sp>
        <p:nvSpPr>
          <p:cNvPr id="3" name="Content Placeholder 2"/>
          <p:cNvSpPr>
            <a:spLocks noGrp="1"/>
          </p:cNvSpPr>
          <p:nvPr>
            <p:ph idx="4294967295"/>
          </p:nvPr>
        </p:nvSpPr>
        <p:spPr>
          <a:xfrm>
            <a:off x="179512" y="576064"/>
            <a:ext cx="8784976" cy="6165304"/>
          </a:xfrm>
        </p:spPr>
        <p:txBody>
          <a:bodyPr>
            <a:normAutofit/>
          </a:bodyPr>
          <a:lstStyle/>
          <a:p>
            <a:pPr marL="0" indent="0">
              <a:buNone/>
            </a:pPr>
            <a:r>
              <a:rPr lang="en-AU" sz="2000" u="sng" dirty="0">
                <a:cs typeface="Arial" pitchFamily="34" charset="0"/>
              </a:rPr>
              <a:t>Step 1</a:t>
            </a:r>
            <a:r>
              <a:rPr lang="en-AU" sz="2000" dirty="0">
                <a:cs typeface="Arial" pitchFamily="34" charset="0"/>
              </a:rPr>
              <a:t>: Summarise key finding in verbal form (results were highly statistical).</a:t>
            </a:r>
          </a:p>
          <a:p>
            <a:pPr marL="0" indent="0">
              <a:buNone/>
            </a:pPr>
            <a:r>
              <a:rPr lang="en-AU" sz="2000" u="sng" dirty="0">
                <a:cs typeface="Arial" pitchFamily="34" charset="0"/>
              </a:rPr>
              <a:t>Step 2</a:t>
            </a:r>
            <a:r>
              <a:rPr lang="en-AU" sz="2000" dirty="0">
                <a:cs typeface="Arial" pitchFamily="34" charset="0"/>
              </a:rPr>
              <a:t>: Relate findings to “theory”: We want </a:t>
            </a:r>
            <a:r>
              <a:rPr lang="en-AU" sz="2000" i="1" dirty="0">
                <a:cs typeface="Arial" pitchFamily="34" charset="0"/>
              </a:rPr>
              <a:t>understanding</a:t>
            </a:r>
            <a:r>
              <a:rPr lang="en-AU" sz="2000" dirty="0">
                <a:cs typeface="Arial" pitchFamily="34" charset="0"/>
              </a:rPr>
              <a:t>, not just “facts” + theory helps us generalise findings to other contexts and make predictions.</a:t>
            </a:r>
            <a:endParaRPr lang="en-AU" sz="2000" u="sng" dirty="0">
              <a:cs typeface="Arial" pitchFamily="34" charset="0"/>
            </a:endParaRPr>
          </a:p>
          <a:p>
            <a:r>
              <a:rPr lang="en-AU" sz="1800" dirty="0">
                <a:cs typeface="Arial" pitchFamily="34" charset="0"/>
              </a:rPr>
              <a:t>Why discuss an unlikely explanation?</a:t>
            </a:r>
          </a:p>
          <a:p>
            <a:pPr lvl="1"/>
            <a:r>
              <a:rPr lang="en-AU" sz="1800" dirty="0">
                <a:cs typeface="Arial" pitchFamily="34" charset="0"/>
              </a:rPr>
              <a:t>Because the reader might wonder if that was a possible explanation and if you </a:t>
            </a:r>
            <a:r>
              <a:rPr lang="en-AU" sz="1800" i="1" dirty="0">
                <a:cs typeface="Arial" pitchFamily="34" charset="0"/>
              </a:rPr>
              <a:t>didn’t </a:t>
            </a:r>
            <a:r>
              <a:rPr lang="en-AU" sz="1800" dirty="0">
                <a:cs typeface="Arial" pitchFamily="34" charset="0"/>
              </a:rPr>
              <a:t>discuss it would wonder if you just didn’t think of it. Reviewers might query that possibility and ask you to discuss it.</a:t>
            </a:r>
          </a:p>
          <a:p>
            <a:pPr lvl="1"/>
            <a:r>
              <a:rPr lang="en-AU" sz="1800" dirty="0">
                <a:solidFill>
                  <a:srgbClr val="990033"/>
                </a:solidFill>
                <a:cs typeface="Arial" pitchFamily="34" charset="0"/>
              </a:rPr>
              <a:t>Remember: </a:t>
            </a:r>
            <a:r>
              <a:rPr lang="en-AU" sz="1800" i="1" dirty="0">
                <a:solidFill>
                  <a:srgbClr val="990033"/>
                </a:solidFill>
                <a:cs typeface="Arial" pitchFamily="34" charset="0"/>
              </a:rPr>
              <a:t>Good writing answers the readers’ questions!</a:t>
            </a:r>
          </a:p>
          <a:p>
            <a:pPr marL="0" indent="0">
              <a:buNone/>
            </a:pPr>
            <a:r>
              <a:rPr lang="en-AU" sz="2000" u="sng" dirty="0">
                <a:solidFill>
                  <a:srgbClr val="333399"/>
                </a:solidFill>
                <a:cs typeface="Arial" pitchFamily="34" charset="0"/>
              </a:rPr>
              <a:t>Step 3</a:t>
            </a:r>
            <a:r>
              <a:rPr lang="en-AU" sz="2000" dirty="0">
                <a:solidFill>
                  <a:srgbClr val="333399"/>
                </a:solidFill>
                <a:cs typeface="Arial" pitchFamily="34" charset="0"/>
              </a:rPr>
              <a:t>: Relate findings to other findings in the field (helps understanding) and identify what original contribution has been made (can’t get published if there’s nothing “new”).</a:t>
            </a:r>
          </a:p>
          <a:p>
            <a:pPr marL="0" indent="0">
              <a:buNone/>
            </a:pPr>
            <a:r>
              <a:rPr lang="en-AU" sz="2000" u="sng" dirty="0">
                <a:solidFill>
                  <a:srgbClr val="333399"/>
                </a:solidFill>
                <a:cs typeface="Arial" pitchFamily="34" charset="0"/>
              </a:rPr>
              <a:t>Step 4</a:t>
            </a:r>
            <a:r>
              <a:rPr lang="en-AU" sz="2000" dirty="0">
                <a:solidFill>
                  <a:srgbClr val="333399"/>
                </a:solidFill>
                <a:cs typeface="Arial" pitchFamily="34" charset="0"/>
              </a:rPr>
              <a:t>: Identifying strengths = “sales pitch” for why paper worth publishing and paying attention to.</a:t>
            </a:r>
          </a:p>
          <a:p>
            <a:pPr marL="0" indent="0">
              <a:buNone/>
            </a:pPr>
            <a:r>
              <a:rPr lang="en-AU" sz="2000" u="sng" dirty="0">
                <a:solidFill>
                  <a:srgbClr val="333399"/>
                </a:solidFill>
                <a:cs typeface="Arial" pitchFamily="34" charset="0"/>
              </a:rPr>
              <a:t>Step 5</a:t>
            </a:r>
            <a:r>
              <a:rPr lang="en-AU" sz="2000" dirty="0">
                <a:solidFill>
                  <a:srgbClr val="333399"/>
                </a:solidFill>
                <a:cs typeface="Arial" pitchFamily="34" charset="0"/>
              </a:rPr>
              <a:t>: What was the goal of the authors in the paragraph about a possible major limitation?</a:t>
            </a:r>
          </a:p>
          <a:p>
            <a:r>
              <a:rPr lang="en-AU" sz="1800" dirty="0">
                <a:solidFill>
                  <a:srgbClr val="990033"/>
                </a:solidFill>
                <a:cs typeface="Arial" pitchFamily="34" charset="0"/>
              </a:rPr>
              <a:t>To convince reviewers and readers that the authors were aware of the problem, had thought about it, and had arguments for why the paper was still worth publishing / the findings were still trustworthy.</a:t>
            </a:r>
          </a:p>
          <a:p>
            <a:pPr marL="0" indent="0">
              <a:buNone/>
            </a:pPr>
            <a:r>
              <a:rPr lang="en-AU" sz="2000" u="sng" dirty="0">
                <a:solidFill>
                  <a:srgbClr val="333399"/>
                </a:solidFill>
                <a:cs typeface="Arial" pitchFamily="34" charset="0"/>
              </a:rPr>
              <a:t>Step 6</a:t>
            </a:r>
            <a:r>
              <a:rPr lang="en-AU" sz="2000" dirty="0">
                <a:solidFill>
                  <a:srgbClr val="333399"/>
                </a:solidFill>
                <a:cs typeface="Arial" pitchFamily="34" charset="0"/>
              </a:rPr>
              <a:t>: Final “takeaway message” of paper.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89454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86800" cy="936104"/>
          </a:xfrm>
        </p:spPr>
        <p:txBody>
          <a:bodyPr>
            <a:noAutofit/>
          </a:bodyPr>
          <a:lstStyle/>
          <a:p>
            <a:pPr algn="l"/>
            <a:r>
              <a:rPr lang="en-AU" sz="3200" dirty="0"/>
              <a:t>Postscript: </a:t>
            </a:r>
            <a:r>
              <a:rPr lang="en-AU" sz="3200" dirty="0">
                <a:solidFill>
                  <a:srgbClr val="990033"/>
                </a:solidFill>
              </a:rPr>
              <a:t>Relating your work to previous research</a:t>
            </a:r>
          </a:p>
        </p:txBody>
      </p:sp>
      <p:sp>
        <p:nvSpPr>
          <p:cNvPr id="3" name="Content Placeholder 2"/>
          <p:cNvSpPr>
            <a:spLocks noGrp="1"/>
          </p:cNvSpPr>
          <p:nvPr>
            <p:ph idx="1"/>
          </p:nvPr>
        </p:nvSpPr>
        <p:spPr>
          <a:xfrm>
            <a:off x="457200" y="1052735"/>
            <a:ext cx="8229600" cy="5668739"/>
          </a:xfrm>
        </p:spPr>
        <p:txBody>
          <a:bodyPr>
            <a:normAutofit/>
          </a:bodyPr>
          <a:lstStyle/>
          <a:p>
            <a:pPr>
              <a:buNone/>
            </a:pPr>
            <a:r>
              <a:rPr lang="en-AU" sz="2000" u="sng" dirty="0">
                <a:latin typeface="Arial" pitchFamily="34" charset="0"/>
                <a:cs typeface="Arial" pitchFamily="34" charset="0"/>
              </a:rPr>
              <a:t>Does your work</a:t>
            </a:r>
            <a:r>
              <a:rPr lang="en-AU" sz="2000" dirty="0">
                <a:latin typeface="Arial" pitchFamily="34" charset="0"/>
                <a:cs typeface="Arial" pitchFamily="34" charset="0"/>
              </a:rPr>
              <a:t>:</a:t>
            </a:r>
          </a:p>
          <a:p>
            <a:pPr>
              <a:buFont typeface="Arial" pitchFamily="34" charset="0"/>
              <a:buChar char="•"/>
            </a:pPr>
            <a:r>
              <a:rPr lang="en-AU" sz="2000" dirty="0">
                <a:solidFill>
                  <a:srgbClr val="990033"/>
                </a:solidFill>
                <a:latin typeface="Arial" pitchFamily="34" charset="0"/>
                <a:cs typeface="Arial" pitchFamily="34" charset="0"/>
              </a:rPr>
              <a:t>Confirm?</a:t>
            </a:r>
          </a:p>
          <a:p>
            <a:pPr lvl="1"/>
            <a:r>
              <a:rPr lang="en-AU" sz="1800" dirty="0">
                <a:solidFill>
                  <a:srgbClr val="008080"/>
                </a:solidFill>
                <a:latin typeface="Arial" pitchFamily="34" charset="0"/>
                <a:cs typeface="Arial" pitchFamily="34" charset="0"/>
              </a:rPr>
              <a:t>The </a:t>
            </a:r>
            <a:r>
              <a:rPr lang="en-AU" sz="1800" dirty="0">
                <a:solidFill>
                  <a:srgbClr val="FF5050"/>
                </a:solidFill>
                <a:latin typeface="Arial" pitchFamily="34" charset="0"/>
                <a:cs typeface="Arial" pitchFamily="34" charset="0"/>
              </a:rPr>
              <a:t>predictions</a:t>
            </a:r>
            <a:r>
              <a:rPr lang="en-AU" sz="1800" dirty="0">
                <a:solidFill>
                  <a:srgbClr val="008080"/>
                </a:solidFill>
                <a:latin typeface="Arial" pitchFamily="34" charset="0"/>
                <a:cs typeface="Arial" pitchFamily="34" charset="0"/>
              </a:rPr>
              <a:t> of a theory?</a:t>
            </a:r>
          </a:p>
          <a:p>
            <a:pPr lvl="1"/>
            <a:r>
              <a:rPr lang="en-AU" sz="1800" dirty="0">
                <a:solidFill>
                  <a:srgbClr val="008080"/>
                </a:solidFill>
                <a:latin typeface="Arial" pitchFamily="34" charset="0"/>
                <a:cs typeface="Arial" pitchFamily="34" charset="0"/>
              </a:rPr>
              <a:t>Why are we now </a:t>
            </a:r>
            <a:r>
              <a:rPr lang="en-AU" sz="1800" i="1" dirty="0">
                <a:solidFill>
                  <a:srgbClr val="3358F5"/>
                </a:solidFill>
                <a:latin typeface="Arial" pitchFamily="34" charset="0"/>
                <a:cs typeface="Arial" pitchFamily="34" charset="0"/>
              </a:rPr>
              <a:t>more confident</a:t>
            </a:r>
            <a:r>
              <a:rPr lang="en-AU" sz="1800" dirty="0">
                <a:solidFill>
                  <a:srgbClr val="3358F5"/>
                </a:solidFill>
                <a:latin typeface="Arial" pitchFamily="34" charset="0"/>
                <a:cs typeface="Arial" pitchFamily="34" charset="0"/>
              </a:rPr>
              <a:t> </a:t>
            </a:r>
            <a:r>
              <a:rPr lang="en-AU" sz="1800" dirty="0">
                <a:solidFill>
                  <a:srgbClr val="008080"/>
                </a:solidFill>
                <a:latin typeface="Arial" pitchFamily="34" charset="0"/>
                <a:cs typeface="Arial" pitchFamily="34" charset="0"/>
              </a:rPr>
              <a:t>about previous findings? </a:t>
            </a:r>
            <a:r>
              <a:rPr lang="en-AU" sz="1800" dirty="0">
                <a:solidFill>
                  <a:schemeClr val="tx1">
                    <a:lumMod val="50000"/>
                    <a:lumOff val="50000"/>
                  </a:schemeClr>
                </a:solidFill>
                <a:latin typeface="Arial" pitchFamily="34" charset="0"/>
                <a:cs typeface="Arial" pitchFamily="34" charset="0"/>
              </a:rPr>
              <a:t>(Originality often in methods.)</a:t>
            </a:r>
          </a:p>
          <a:p>
            <a:pPr>
              <a:buFont typeface="Arial" pitchFamily="34" charset="0"/>
              <a:buChar char="•"/>
            </a:pPr>
            <a:r>
              <a:rPr lang="en-AU" sz="2000" dirty="0">
                <a:solidFill>
                  <a:srgbClr val="990033"/>
                </a:solidFill>
                <a:latin typeface="Arial" pitchFamily="34" charset="0"/>
                <a:cs typeface="Arial" pitchFamily="34" charset="0"/>
              </a:rPr>
              <a:t>Extend?</a:t>
            </a:r>
          </a:p>
          <a:p>
            <a:pPr lvl="1"/>
            <a:r>
              <a:rPr lang="en-AU" sz="1800" dirty="0">
                <a:solidFill>
                  <a:srgbClr val="008080"/>
                </a:solidFill>
                <a:latin typeface="Arial" pitchFamily="34" charset="0"/>
                <a:cs typeface="Arial" pitchFamily="34" charset="0"/>
              </a:rPr>
              <a:t>Previous research might have found that team social integration is important for team performance, while yours showed that if social integration gets “too high”, it is counterproductive.</a:t>
            </a:r>
          </a:p>
          <a:p>
            <a:pPr marL="358775" lvl="2" indent="-354013"/>
            <a:r>
              <a:rPr lang="en-AU" sz="2000" dirty="0">
                <a:solidFill>
                  <a:srgbClr val="990033"/>
                </a:solidFill>
                <a:latin typeface="Arial" pitchFamily="34" charset="0"/>
                <a:cs typeface="Arial" pitchFamily="34" charset="0"/>
              </a:rPr>
              <a:t>Improve? </a:t>
            </a:r>
            <a:r>
              <a:rPr lang="en-AU" sz="2000" dirty="0">
                <a:solidFill>
                  <a:schemeClr val="bg1">
                    <a:lumMod val="50000"/>
                  </a:schemeClr>
                </a:solidFill>
                <a:latin typeface="Arial" pitchFamily="34" charset="0"/>
                <a:cs typeface="Arial" pitchFamily="34" charset="0"/>
              </a:rPr>
              <a:t>[a “different” approach is not enough]</a:t>
            </a:r>
          </a:p>
          <a:p>
            <a:pPr marL="719138" lvl="3" indent="-354013"/>
            <a:r>
              <a:rPr lang="en-AU" sz="1800" dirty="0">
                <a:solidFill>
                  <a:srgbClr val="008080"/>
                </a:solidFill>
                <a:latin typeface="Arial" pitchFamily="34" charset="0"/>
                <a:cs typeface="Arial" pitchFamily="34" charset="0"/>
              </a:rPr>
              <a:t>In engineering: is your solution faster / more energy efficient / less polluting / more accurate / ....?</a:t>
            </a:r>
          </a:p>
          <a:p>
            <a:pPr marL="719138" lvl="3" indent="-354013"/>
            <a:r>
              <a:rPr lang="en-AU" sz="1800" dirty="0">
                <a:solidFill>
                  <a:srgbClr val="008080"/>
                </a:solidFill>
                <a:latin typeface="Arial" pitchFamily="34" charset="0"/>
                <a:cs typeface="Arial" pitchFamily="34" charset="0"/>
              </a:rPr>
              <a:t>In medicine: is your new drug more efficacious / has much reduced side effects / ...?</a:t>
            </a:r>
          </a:p>
          <a:p>
            <a:pPr>
              <a:buFont typeface="Arial" pitchFamily="34" charset="0"/>
              <a:buChar char="•"/>
            </a:pPr>
            <a:r>
              <a:rPr lang="en-AU" sz="2000" dirty="0">
                <a:solidFill>
                  <a:srgbClr val="990033"/>
                </a:solidFill>
                <a:latin typeface="Arial" pitchFamily="34" charset="0"/>
                <a:cs typeface="Arial" pitchFamily="34" charset="0"/>
              </a:rPr>
              <a:t>Challenge?</a:t>
            </a:r>
          </a:p>
          <a:p>
            <a:pPr lvl="1"/>
            <a:r>
              <a:rPr lang="en-AU" sz="1800" dirty="0">
                <a:solidFill>
                  <a:srgbClr val="008080"/>
                </a:solidFill>
                <a:latin typeface="Arial" pitchFamily="34" charset="0"/>
                <a:cs typeface="Arial" pitchFamily="34" charset="0"/>
              </a:rPr>
              <a:t>Previous research has found X, but you found Y.</a:t>
            </a:r>
          </a:p>
          <a:p>
            <a:pPr lvl="1"/>
            <a:r>
              <a:rPr lang="en-AU" sz="1800" dirty="0">
                <a:solidFill>
                  <a:srgbClr val="008080"/>
                </a:solidFill>
                <a:latin typeface="Arial" pitchFamily="34" charset="0"/>
                <a:cs typeface="Arial" pitchFamily="34" charset="0"/>
              </a:rPr>
              <a:t>And why should we think you are “right” and they are “wrong”?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23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6084168" y="764704"/>
            <a:ext cx="480520" cy="5616624"/>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6489022" y="548680"/>
            <a:ext cx="2451616" cy="618630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0000FF"/>
                </a:solidFill>
                <a:effectLst/>
                <a:uLnTx/>
                <a:uFillTx/>
                <a:latin typeface="Arial" charset="0"/>
                <a:ea typeface="+mn-ea"/>
                <a:cs typeface="+mn-cs"/>
              </a:rPr>
              <a:t>What further research is needed, why is it needed, and how can it be done? </a:t>
            </a:r>
            <a:r>
              <a:rPr kumimoji="0" lang="en-AU" sz="1800" b="0" i="0" u="none" strike="noStrike" kern="1200" cap="none" spc="0" normalizeH="0" baseline="0" noProof="0" dirty="0">
                <a:ln>
                  <a:noFill/>
                </a:ln>
                <a:solidFill>
                  <a:prstClr val="white">
                    <a:lumMod val="50000"/>
                  </a:prstClr>
                </a:solidFill>
                <a:effectLst/>
                <a:uLnTx/>
                <a:uFillTx/>
                <a:latin typeface="Arial" charset="0"/>
                <a:ea typeface="+mn-ea"/>
                <a:cs typeface="+mn-cs"/>
              </a:rPr>
              <a:t>(NOT simply: “More research is needed.”)</a:t>
            </a:r>
            <a:endParaRPr kumimoji="0" lang="en-AU" sz="1800" b="0" i="0" u="none" strike="noStrike" kern="1200" cap="none" spc="0" normalizeH="0" baseline="0" noProof="0" dirty="0">
              <a:ln>
                <a:noFill/>
              </a:ln>
              <a:solidFill>
                <a:srgbClr val="0000FF"/>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Arial" charset="0"/>
                <a:ea typeface="+mn-ea"/>
                <a:cs typeface="+mn-cs"/>
              </a:rPr>
              <a:t>There’s kudos in being cited, and encouraging follow up research by others can help achieve that.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0" i="0" u="none" strike="noStrike" kern="1200" cap="none" spc="0" normalizeH="0" baseline="0" noProof="0" dirty="0">
                <a:ln>
                  <a:noFill/>
                </a:ln>
                <a:solidFill>
                  <a:srgbClr val="FF0000"/>
                </a:solidFill>
                <a:effectLst/>
                <a:uLnTx/>
                <a:uFillTx/>
                <a:latin typeface="Arial" charset="0"/>
                <a:ea typeface="+mn-ea"/>
                <a:cs typeface="+mn-cs"/>
              </a:rPr>
              <a:t>Thesis examiners are also examining how much candidates have developed as researchers, which includes being able to identify next steps in research and how things can be improved.</a:t>
            </a:r>
          </a:p>
        </p:txBody>
      </p:sp>
      <p:sp>
        <p:nvSpPr>
          <p:cNvPr id="2" name="Rectangle 1"/>
          <p:cNvSpPr/>
          <p:nvPr/>
        </p:nvSpPr>
        <p:spPr>
          <a:xfrm>
            <a:off x="196258" y="692696"/>
            <a:ext cx="6031926" cy="5940088"/>
          </a:xfrm>
          <a:prstGeom prst="rect">
            <a:avLst/>
          </a:prstGeom>
        </p:spPr>
        <p:txBody>
          <a:bodyPr wrap="square">
            <a:sp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Arial" charset="0"/>
                <a:ea typeface="+mn-ea"/>
                <a:cs typeface="+mn-cs"/>
              </a:rPr>
              <a:t>... </a:t>
            </a:r>
            <a:r>
              <a:rPr kumimoji="0" lang="en-AU" sz="2000" b="0" i="0" u="sng" strike="noStrike" kern="1200" cap="none" spc="0" normalizeH="0" baseline="0" noProof="0" dirty="0">
                <a:ln>
                  <a:noFill/>
                </a:ln>
                <a:solidFill>
                  <a:srgbClr val="008080"/>
                </a:solidFill>
                <a:effectLst/>
                <a:uLnTx/>
                <a:uFillTx/>
                <a:latin typeface="Arial" charset="0"/>
                <a:ea typeface="+mn-ea"/>
                <a:cs typeface="+mn-cs"/>
              </a:rPr>
              <a:t>Future research should focus on</a:t>
            </a:r>
            <a:r>
              <a:rPr kumimoji="0" lang="en-AU" sz="2000" b="0" i="0" u="none" strike="noStrike" kern="1200" cap="none" spc="0" normalizeH="0" baseline="0" noProof="0" dirty="0">
                <a:ln>
                  <a:noFill/>
                </a:ln>
                <a:solidFill>
                  <a:srgbClr val="008080"/>
                </a:solidFill>
                <a:effectLst/>
                <a:uLnTx/>
                <a:uFillTx/>
                <a:latin typeface="Arial" charset="0"/>
                <a:ea typeface="+mn-ea"/>
                <a:cs typeface="+mn-cs"/>
              </a:rPr>
              <a:t> two </a:t>
            </a:r>
            <a:r>
              <a:rPr kumimoji="0" lang="en-AU" sz="2000" b="0" i="0" u="none" strike="noStrike" kern="1200" cap="none" spc="0" normalizeH="0" baseline="0" noProof="0" dirty="0">
                <a:ln>
                  <a:noFill/>
                </a:ln>
                <a:solidFill>
                  <a:srgbClr val="990033"/>
                </a:solidFill>
                <a:effectLst/>
                <a:uLnTx/>
                <a:uFillTx/>
                <a:latin typeface="Arial" charset="0"/>
                <a:ea typeface="+mn-ea"/>
                <a:cs typeface="+mn-cs"/>
              </a:rPr>
              <a:t>important </a:t>
            </a:r>
            <a:r>
              <a:rPr kumimoji="0" lang="en-AU" sz="2000" b="0" i="0" u="sng" strike="noStrike" kern="1200" cap="none" spc="0" normalizeH="0" baseline="0" noProof="0" dirty="0">
                <a:ln>
                  <a:noFill/>
                </a:ln>
                <a:solidFill>
                  <a:srgbClr val="990033"/>
                </a:solidFill>
                <a:effectLst/>
                <a:uLnTx/>
                <a:uFillTx/>
                <a:latin typeface="Arial" charset="0"/>
                <a:ea typeface="+mn-ea"/>
                <a:cs typeface="+mn-cs"/>
              </a:rPr>
              <a:t>extensions</a:t>
            </a:r>
            <a:r>
              <a:rPr kumimoji="0" lang="en-AU" sz="2000" b="0" i="0" u="none" strike="noStrike" kern="1200" cap="none" spc="0" normalizeH="0" baseline="0" noProof="0" dirty="0">
                <a:ln>
                  <a:noFill/>
                </a:ln>
                <a:solidFill>
                  <a:srgbClr val="990033"/>
                </a:solidFill>
                <a:effectLst/>
                <a:uLnTx/>
                <a:uFillTx/>
                <a:latin typeface="Arial" charset="0"/>
                <a:ea typeface="+mn-ea"/>
                <a:cs typeface="+mn-cs"/>
              </a:rPr>
              <a:t> </a:t>
            </a:r>
            <a:r>
              <a:rPr kumimoji="0" lang="en-AU" sz="2000" b="0" i="0" u="none" strike="noStrike" kern="1200" cap="none" spc="0" normalizeH="0" baseline="0" noProof="0" dirty="0">
                <a:ln>
                  <a:noFill/>
                </a:ln>
                <a:solidFill>
                  <a:srgbClr val="008080"/>
                </a:solidFill>
                <a:effectLst/>
                <a:uLnTx/>
                <a:uFillTx/>
                <a:latin typeface="Arial" charset="0"/>
                <a:ea typeface="+mn-ea"/>
                <a:cs typeface="+mn-cs"/>
              </a:rPr>
              <a:t>of the work presented here. </a:t>
            </a:r>
            <a:r>
              <a:rPr kumimoji="0" lang="en-AU" sz="2000" b="0" i="0" u="sng" strike="noStrike" kern="1200" cap="none" spc="0" normalizeH="0" baseline="0" noProof="0" dirty="0">
                <a:ln>
                  <a:noFill/>
                </a:ln>
                <a:solidFill>
                  <a:srgbClr val="0000FF"/>
                </a:solidFill>
                <a:effectLst/>
                <a:uLnTx/>
                <a:uFillTx/>
                <a:latin typeface="Arial" charset="0"/>
                <a:ea typeface="+mn-ea"/>
                <a:cs typeface="+mn-cs"/>
              </a:rPr>
              <a:t>First, we need to understand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the important determinants of change from overweight/obese status to normal BMI and, in particular, the determinants of this change that are related to blood pressure change. Randomized trials of interventions to treat obesity in childhood should aim, and have sufficient power, to examine other outcomes in addition to weight loss. </a:t>
            </a:r>
            <a:r>
              <a:rPr kumimoji="0" lang="en-AU" sz="2000" b="0" i="0" u="none" strike="noStrike" kern="1200" cap="none" spc="0" normalizeH="0" baseline="0" noProof="0" dirty="0">
                <a:ln>
                  <a:noFill/>
                </a:ln>
                <a:solidFill>
                  <a:srgbClr val="0000FF"/>
                </a:solidFill>
                <a:effectLst/>
                <a:uLnTx/>
                <a:uFillTx/>
                <a:latin typeface="Arial" charset="0"/>
                <a:ea typeface="+mn-ea"/>
                <a:cs typeface="+mn-cs"/>
              </a:rPr>
              <a:t>Specifically, they should aim to examine cardiovascular disease risk factor end points, including blood pressure, fasting lipids, and fasting glucose. </a:t>
            </a:r>
            <a:r>
              <a:rPr kumimoji="0" lang="en-AU" sz="2000" b="0" i="0" u="none" strike="noStrike" kern="1200" cap="none" spc="0" normalizeH="0" baseline="0" noProof="0" dirty="0">
                <a:ln>
                  <a:noFill/>
                </a:ln>
                <a:solidFill>
                  <a:prstClr val="black"/>
                </a:solidFill>
                <a:effectLst/>
                <a:uLnTx/>
                <a:uFillTx/>
                <a:latin typeface="Arial" charset="0"/>
                <a:ea typeface="+mn-ea"/>
                <a:cs typeface="+mn-cs"/>
              </a:rPr>
              <a:t>Secondly, future research should examine the relationship between … With the evolution of a number of birth cohorts, including long-term follow-up of the MUSP study, </a:t>
            </a:r>
            <a:r>
              <a:rPr kumimoji="0" lang="en-AU" sz="2000" b="0" i="0" u="sng" strike="noStrike" kern="1200" cap="none" spc="0" normalizeH="0" baseline="0" noProof="0" dirty="0">
                <a:ln>
                  <a:noFill/>
                </a:ln>
                <a:solidFill>
                  <a:srgbClr val="990033"/>
                </a:solidFill>
                <a:effectLst/>
                <a:uLnTx/>
                <a:uFillTx/>
                <a:latin typeface="Arial" charset="0"/>
                <a:ea typeface="+mn-ea"/>
                <a:cs typeface="+mn-cs"/>
              </a:rPr>
              <a:t>it will be possible to determine whether the effects we report here do </a:t>
            </a:r>
            <a:r>
              <a:rPr kumimoji="0" lang="en-AU" sz="2000" b="0" i="0" u="sng" strike="noStrike" kern="1200" cap="none" spc="0" normalizeH="0" baseline="0" noProof="0" dirty="0">
                <a:ln>
                  <a:noFill/>
                </a:ln>
                <a:solidFill>
                  <a:srgbClr val="0000FF"/>
                </a:solidFill>
                <a:effectLst/>
                <a:uLnTx/>
                <a:uFillTx/>
                <a:latin typeface="Arial" charset="0"/>
                <a:ea typeface="+mn-ea"/>
                <a:cs typeface="+mn-cs"/>
              </a:rPr>
              <a:t>extend into effects on</a:t>
            </a:r>
            <a:r>
              <a:rPr kumimoji="0" lang="en-AU" sz="2000" b="0" i="0" u="sng" strike="noStrike" kern="1200" cap="none" spc="0" normalizeH="0" baseline="0" noProof="0" dirty="0">
                <a:ln>
                  <a:noFill/>
                </a:ln>
                <a:solidFill>
                  <a:srgbClr val="990033"/>
                </a:solidFill>
                <a:effectLst/>
                <a:uLnTx/>
                <a:uFillTx/>
                <a:latin typeface="Arial" charset="0"/>
                <a:ea typeface="+mn-ea"/>
                <a:cs typeface="+mn-cs"/>
              </a:rPr>
              <a:t> adult cardiovascular disease risk. </a:t>
            </a:r>
          </a:p>
        </p:txBody>
      </p:sp>
      <p:sp>
        <p:nvSpPr>
          <p:cNvPr id="5" name="Rectangle 4"/>
          <p:cNvSpPr/>
          <p:nvPr/>
        </p:nvSpPr>
        <p:spPr>
          <a:xfrm>
            <a:off x="196258" y="184666"/>
            <a:ext cx="8749376"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Arial" charset="0"/>
                <a:ea typeface="+mn-ea"/>
                <a:cs typeface="+mn-cs"/>
                <a:hlinkClick r:id="rId3"/>
              </a:rPr>
              <a:t>Abdullah A. </a:t>
            </a:r>
            <a:r>
              <a:rPr kumimoji="0" lang="en-AU" sz="1800" b="1" i="0" u="none" strike="noStrike" kern="1200" cap="none" spc="0" normalizeH="0" baseline="0" noProof="0" dirty="0" err="1">
                <a:ln>
                  <a:noFill/>
                </a:ln>
                <a:solidFill>
                  <a:prstClr val="black"/>
                </a:solidFill>
                <a:effectLst/>
                <a:uLnTx/>
                <a:uFillTx/>
                <a:latin typeface="Arial" charset="0"/>
                <a:ea typeface="+mn-ea"/>
                <a:cs typeface="+mn-cs"/>
                <a:hlinkClick r:id="rId3"/>
              </a:rPr>
              <a:t>Mamun</a:t>
            </a:r>
            <a:r>
              <a:rPr kumimoji="0" lang="en-AU" sz="1800" b="1" i="0" u="none" strike="noStrike" kern="1200" cap="none" spc="0" normalizeH="0" baseline="0" noProof="0" dirty="0">
                <a:ln>
                  <a:noFill/>
                </a:ln>
                <a:solidFill>
                  <a:prstClr val="black"/>
                </a:solidFill>
                <a:effectLst/>
                <a:uLnTx/>
                <a:uFillTx/>
                <a:latin typeface="Arial" charset="0"/>
                <a:ea typeface="+mn-ea"/>
                <a:cs typeface="+mn-cs"/>
              </a:rPr>
              <a:t>, et al. (2005). </a:t>
            </a:r>
            <a:r>
              <a:rPr kumimoji="0" lang="en-AU" sz="1800" b="1" i="1" u="none" strike="noStrike" kern="1200" cap="none" spc="0" normalizeH="0" baseline="0" noProof="0" dirty="0">
                <a:ln>
                  <a:noFill/>
                </a:ln>
                <a:solidFill>
                  <a:prstClr val="black"/>
                </a:solidFill>
                <a:effectLst/>
                <a:uLnTx/>
                <a:uFillTx/>
                <a:latin typeface="Arial" charset="0"/>
                <a:ea typeface="+mn-ea"/>
                <a:cs typeface="+mn-cs"/>
              </a:rPr>
              <a:t>Hypertension,</a:t>
            </a:r>
            <a:r>
              <a:rPr kumimoji="0" lang="en-AU" sz="1800" b="1" i="0" u="none" strike="noStrike" kern="1200" cap="none" spc="0" normalizeH="0" baseline="0" noProof="0" dirty="0">
                <a:ln>
                  <a:noFill/>
                </a:ln>
                <a:solidFill>
                  <a:prstClr val="black"/>
                </a:solidFill>
                <a:effectLst/>
                <a:uLnTx/>
                <a:uFillTx/>
                <a:latin typeface="Arial" charset="0"/>
                <a:ea typeface="+mn-ea"/>
                <a:cs typeface="+mn-cs"/>
              </a:rPr>
              <a:t> </a:t>
            </a:r>
            <a:r>
              <a:rPr kumimoji="0" lang="en-AU" sz="1800" b="1" i="1" u="none" strike="noStrike" kern="1200" cap="none" spc="0" normalizeH="0" baseline="0" noProof="0" dirty="0">
                <a:ln>
                  <a:noFill/>
                </a:ln>
                <a:solidFill>
                  <a:prstClr val="black"/>
                </a:solidFill>
                <a:effectLst/>
                <a:uLnTx/>
                <a:uFillTx/>
                <a:latin typeface="Arial" charset="0"/>
                <a:ea typeface="+mn-ea"/>
                <a:cs typeface="+mn-cs"/>
              </a:rPr>
              <a:t>45</a:t>
            </a:r>
            <a:r>
              <a:rPr kumimoji="0" lang="en-AU" sz="1800" b="0" i="0" u="none" strike="noStrike" kern="1200" cap="none" spc="0" normalizeH="0" baseline="0" noProof="0" dirty="0">
                <a:ln>
                  <a:noFill/>
                </a:ln>
                <a:solidFill>
                  <a:prstClr val="black"/>
                </a:solidFill>
                <a:effectLst/>
                <a:uLnTx/>
                <a:uFillTx/>
                <a:latin typeface="Arial" charset="0"/>
                <a:ea typeface="+mn-ea"/>
                <a:cs typeface="+mn-cs"/>
              </a:rPr>
              <a:t>, </a:t>
            </a:r>
            <a:r>
              <a:rPr kumimoji="0" lang="en-AU" sz="1800" b="1" i="0" u="none" strike="noStrike" kern="1200" cap="none" spc="0" normalizeH="0" baseline="0" noProof="0" dirty="0">
                <a:ln>
                  <a:noFill/>
                </a:ln>
                <a:solidFill>
                  <a:prstClr val="black"/>
                </a:solidFill>
                <a:effectLst/>
                <a:uLnTx/>
                <a:uFillTx/>
                <a:latin typeface="Arial" charset="0"/>
                <a:ea typeface="+mn-ea"/>
                <a:cs typeface="+mn-cs"/>
              </a:rPr>
              <a:t>1083-1087.</a:t>
            </a:r>
            <a:endParaRPr kumimoji="0" lang="en-AU"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03ABED-D78D-4D88-8A03-7D029CCA259D}" type="slidenum">
              <a:rPr kumimoji="0" lang="en-A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A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380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9" y="821423"/>
            <a:ext cx="4772031" cy="49859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panose="020B0503020204020204" pitchFamily="34" charset="0"/>
                <a:ea typeface="+mn-ea"/>
                <a:cs typeface="+mn-cs"/>
              </a:rPr>
              <a:t>To write a successful thesis: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AU"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Manage the project &amp; use productivity enhancing tools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Have a clear </a:t>
            </a:r>
            <a:r>
              <a:rPr kumimoji="0" lang="en-US" sz="2000" b="0" i="0" u="none" strike="noStrike" kern="1200" cap="none" spc="0" normalizeH="0" baseline="0" noProof="0" dirty="0" err="1">
                <a:ln>
                  <a:noFill/>
                </a:ln>
                <a:solidFill>
                  <a:schemeClr val="bg1">
                    <a:lumMod val="65000"/>
                  </a:schemeClr>
                </a:solidFill>
                <a:effectLst/>
                <a:uLnTx/>
                <a:uFillTx/>
                <a:latin typeface="Corbel" panose="020B0503020204020204" pitchFamily="34" charset="0"/>
                <a:ea typeface="+mn-ea"/>
                <a:cs typeface="+mn-cs"/>
              </a:rPr>
              <a:t>conceptualisation</a:t>
            </a:r>
            <a:r>
              <a:rPr kumimoji="0" lang="en-US" sz="2000" b="0" i="0" u="none" strike="noStrike" kern="1200" cap="none" spc="0" normalizeH="0" baseline="0" noProof="0" dirty="0">
                <a:ln>
                  <a:noFill/>
                </a:ln>
                <a:solidFill>
                  <a:schemeClr val="bg1">
                    <a:lumMod val="65000"/>
                  </a:schemeClr>
                </a:solidFill>
                <a:effectLst/>
                <a:uLnTx/>
                <a:uFillTx/>
                <a:latin typeface="Corbel" panose="020B0503020204020204" pitchFamily="34" charset="0"/>
                <a:ea typeface="+mn-ea"/>
                <a:cs typeface="+mn-cs"/>
              </a:rPr>
              <a:t> of what you are trying to achieve</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Use the expectations of each structural element to construct effective structures / sections / chapters</a:t>
            </a:r>
          </a:p>
          <a:p>
            <a:pPr marL="342900" marR="0" lvl="0" indent="-342900" algn="l" defTabSz="457200" rtl="0" eaLnBrk="1" fontAlgn="auto" latinLnBrk="0" hangingPunct="1">
              <a:lnSpc>
                <a:spcPct val="100000"/>
              </a:lnSpc>
              <a:spcBef>
                <a:spcPts val="0"/>
              </a:spcBef>
              <a:spcAft>
                <a:spcPts val="3000"/>
              </a:spcAft>
              <a:buClrTx/>
              <a:buSzTx/>
              <a:buFont typeface="+mj-lt"/>
              <a:buAutoNum type="arabicPeriod"/>
              <a:tabLst/>
              <a:defRPr/>
            </a:pPr>
            <a:r>
              <a:rPr kumimoji="0" lang="en-US" sz="2000" b="0" i="0" u="none" strike="noStrike" kern="1200" cap="none" spc="0" normalizeH="0" baseline="0" noProof="0" dirty="0">
                <a:ln>
                  <a:noFill/>
                </a:ln>
                <a:effectLst/>
                <a:uLnTx/>
                <a:uFillTx/>
                <a:latin typeface="Corbel" panose="020B0503020204020204" pitchFamily="34" charset="0"/>
                <a:ea typeface="+mn-ea"/>
                <a:cs typeface="+mn-cs"/>
              </a:rPr>
              <a:t>Use editing guidelines and tools to effectively edit and proofread your writing</a:t>
            </a:r>
            <a:endParaRPr kumimoji="0" lang="en-AU" sz="2800" b="0" i="0" u="none" strike="noStrike" kern="1200" cap="none" spc="0" normalizeH="0" baseline="0" noProof="0" dirty="0">
              <a:ln>
                <a:noFill/>
              </a:ln>
              <a:effectLst/>
              <a:uLnTx/>
              <a:uFillTx/>
              <a:latin typeface="Corbel" panose="020B0503020204020204" pitchFamily="34" charset="0"/>
              <a:ea typeface="+mn-ea"/>
              <a:cs typeface="+mn-cs"/>
            </a:endParaRPr>
          </a:p>
        </p:txBody>
      </p:sp>
      <p:sp>
        <p:nvSpPr>
          <p:cNvPr id="10" name="Rectangle 9">
            <a:extLst>
              <a:ext uri="{FF2B5EF4-FFF2-40B4-BE49-F238E27FC236}">
                <a16:creationId xmlns:a16="http://schemas.microsoft.com/office/drawing/2014/main" id="{4AF76ED1-9F8A-46A1-A517-8CAFF92A4D82}"/>
              </a:ext>
            </a:extLst>
          </p:cNvPr>
          <p:cNvSpPr/>
          <p:nvPr/>
        </p:nvSpPr>
        <p:spPr>
          <a:xfrm>
            <a:off x="914400" y="5807403"/>
            <a:ext cx="4074160" cy="736355"/>
          </a:xfrm>
          <a:prstGeom prst="rect">
            <a:avLst/>
          </a:prstGeom>
        </p:spPr>
        <p:txBody>
          <a:bodyPr wrap="square">
            <a:spAutoFit/>
          </a:bodyPr>
          <a:lstStyle/>
          <a:p>
            <a:pPr defTabSz="914400">
              <a:lnSpc>
                <a:spcPct val="107000"/>
              </a:lnSpc>
              <a:defRPr/>
            </a:pPr>
            <a:r>
              <a:rPr lang="en-AU" sz="2000" i="1" dirty="0">
                <a:solidFill>
                  <a:srgbClr val="008080"/>
                </a:solidFill>
                <a:latin typeface="Corbel" panose="020B0503020204020204" pitchFamily="34" charset="0"/>
                <a:ea typeface="Calibri" panose="020F0502020204030204" pitchFamily="34" charset="0"/>
                <a:cs typeface="Times New Roman" panose="02020603050405020304" pitchFamily="18" charset="0"/>
              </a:rPr>
              <a:t>Write well </a:t>
            </a:r>
            <a:r>
              <a:rPr lang="en-AU" sz="2000" dirty="0">
                <a:solidFill>
                  <a:srgbClr val="008080"/>
                </a:solidFill>
                <a:latin typeface="Corbel" panose="020B0503020204020204" pitchFamily="34" charset="0"/>
                <a:ea typeface="Calibri" panose="020F0502020204030204" pitchFamily="34" charset="0"/>
                <a:cs typeface="Times New Roman" panose="02020603050405020304" pitchFamily="18" charset="0"/>
              </a:rPr>
              <a:t>so that others would actually enjoy reading your thesis!</a:t>
            </a:r>
          </a:p>
        </p:txBody>
      </p:sp>
    </p:spTree>
    <p:extLst>
      <p:ext uri="{BB962C8B-B14F-4D97-AF65-F5344CB8AC3E}">
        <p14:creationId xmlns:p14="http://schemas.microsoft.com/office/powerpoint/2010/main" val="397784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352" y="204273"/>
            <a:ext cx="8064896" cy="62170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AU" sz="2800" b="0" i="0" u="none" strike="noStrike" kern="1200" cap="none" spc="0" normalizeH="0" baseline="0" noProof="0" dirty="0">
                <a:ln>
                  <a:noFill/>
                </a:ln>
                <a:solidFill>
                  <a:srgbClr val="990033"/>
                </a:solidFill>
                <a:effectLst/>
                <a:uLnTx/>
                <a:uFillTx/>
                <a:latin typeface="Corbel"/>
                <a:ea typeface="+mn-ea"/>
                <a:cs typeface="+mn-cs"/>
              </a:rPr>
              <a:t>Manage information overload with graphic organisers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Tables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AU" sz="2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Mind maps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AU" sz="2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Concept maps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AU" sz="2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Argument maps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AU" sz="24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AU" sz="2400" b="0" i="0" u="none" strike="noStrike" kern="1200" cap="none" spc="0" normalizeH="0" baseline="0" noProof="0" dirty="0">
                <a:ln>
                  <a:noFill/>
                </a:ln>
                <a:solidFill>
                  <a:srgbClr val="000000"/>
                </a:solidFill>
                <a:effectLst/>
                <a:uLnTx/>
                <a:uFillTx/>
                <a:latin typeface="Corbel"/>
                <a:ea typeface="+mn-ea"/>
                <a:cs typeface="+mn-cs"/>
              </a:rPr>
              <a:t>Flowcharts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AU" sz="2400" b="0" i="0" u="none" strike="noStrike" kern="1200" cap="none" spc="0" normalizeH="0" baseline="0" noProof="0" dirty="0">
              <a:ln>
                <a:noFill/>
              </a:ln>
              <a:solidFill>
                <a:srgbClr val="990033"/>
              </a:solidFill>
              <a:effectLst/>
              <a:uLnTx/>
              <a:uFillTx/>
              <a:latin typeface="Corbel"/>
              <a:ea typeface="+mn-ea"/>
              <a:cs typeface="+mn-cs"/>
            </a:endParaRPr>
          </a:p>
        </p:txBody>
      </p:sp>
      <p:pic>
        <p:nvPicPr>
          <p:cNvPr id="23" name="Picture 22"/>
          <p:cNvPicPr>
            <a:picLocks noChangeAspect="1"/>
          </p:cNvPicPr>
          <p:nvPr/>
        </p:nvPicPr>
        <p:blipFill>
          <a:blip r:embed="rId2"/>
          <a:stretch>
            <a:fillRect/>
          </a:stretch>
        </p:blipFill>
        <p:spPr>
          <a:xfrm>
            <a:off x="3623991" y="960587"/>
            <a:ext cx="4438573" cy="3312368"/>
          </a:xfrm>
          <a:prstGeom prst="rect">
            <a:avLst/>
          </a:prstGeom>
          <a:solidFill>
            <a:schemeClr val="bg1"/>
          </a:solidFill>
        </p:spPr>
      </p:pic>
      <p:cxnSp>
        <p:nvCxnSpPr>
          <p:cNvPr id="6" name="Straight Connector 5"/>
          <p:cNvCxnSpPr/>
          <p:nvPr/>
        </p:nvCxnSpPr>
        <p:spPr>
          <a:xfrm>
            <a:off x="1475655" y="1183670"/>
            <a:ext cx="2088232"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63887" y="805721"/>
            <a:ext cx="0" cy="723037"/>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35895" y="786671"/>
            <a:ext cx="4968552" cy="80021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Calibri" panose="020F0502020204030204" pitchFamily="34" charset="0"/>
                <a:cs typeface="Times New Roman" panose="02020603050405020304" pitchFamily="18" charset="0"/>
              </a:rPr>
              <a:t>Compare, contrast &amp; evaluate ideas / theories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Think: “product comparison tables”</a:t>
            </a:r>
            <a:endParaRPr kumimoji="0" lang="en-AU" sz="1800" b="0" i="0" u="none" strike="noStrike" kern="1200" cap="none" spc="0" normalizeH="0" baseline="0" noProof="0" dirty="0">
              <a:ln>
                <a:noFill/>
              </a:ln>
              <a:solidFill>
                <a:srgbClr val="006666"/>
              </a:solidFill>
              <a:effectLst/>
              <a:uLnTx/>
              <a:uFillTx/>
              <a:latin typeface="Corbel"/>
              <a:ea typeface="+mn-ea"/>
              <a:cs typeface="+mn-cs"/>
            </a:endParaRPr>
          </a:p>
        </p:txBody>
      </p:sp>
      <p:cxnSp>
        <p:nvCxnSpPr>
          <p:cNvPr id="10" name="Straight Connector 9"/>
          <p:cNvCxnSpPr/>
          <p:nvPr/>
        </p:nvCxnSpPr>
        <p:spPr>
          <a:xfrm>
            <a:off x="2025337" y="2215843"/>
            <a:ext cx="1538551"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563888" y="1793404"/>
            <a:ext cx="0" cy="108012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635896" y="1649388"/>
            <a:ext cx="4968552" cy="135421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Calibri" panose="020F0502020204030204" pitchFamily="34" charset="0"/>
                <a:cs typeface="Times New Roman" panose="02020603050405020304" pitchFamily="18" charset="0"/>
              </a:rPr>
              <a:t>Organise content for “big” writing or presentation projects by category and sub-category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Think: “jigsaw puzzle strategy” and multi-level table of contents</a:t>
            </a:r>
            <a:endParaRPr kumimoji="0" lang="en-AU" sz="1800" b="0" i="0" u="none" strike="noStrike" kern="1200" cap="none" spc="0" normalizeH="0" baseline="0" noProof="0" dirty="0">
              <a:ln>
                <a:noFill/>
              </a:ln>
              <a:solidFill>
                <a:srgbClr val="006666"/>
              </a:solidFill>
              <a:effectLst/>
              <a:uLnTx/>
              <a:uFillTx/>
              <a:latin typeface="Corbel"/>
              <a:ea typeface="+mn-ea"/>
              <a:cs typeface="+mn-cs"/>
            </a:endParaRPr>
          </a:p>
        </p:txBody>
      </p:sp>
      <p:cxnSp>
        <p:nvCxnSpPr>
          <p:cNvPr id="14" name="Straight Connector 13"/>
          <p:cNvCxnSpPr/>
          <p:nvPr/>
        </p:nvCxnSpPr>
        <p:spPr>
          <a:xfrm>
            <a:off x="2457385" y="3252614"/>
            <a:ext cx="1106503"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563888" y="3036590"/>
            <a:ext cx="0" cy="1008112"/>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635896" y="3042237"/>
            <a:ext cx="4968552" cy="1077218"/>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Indicate the relationships between the concepts which make up a body of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Think: “knowledge schema”</a:t>
            </a:r>
            <a:endParaRPr kumimoji="0" lang="en-AU" sz="1800" b="0" i="0" u="none" strike="noStrike" kern="1200" cap="none" spc="0" normalizeH="0" baseline="0" noProof="0" dirty="0">
              <a:ln>
                <a:noFill/>
              </a:ln>
              <a:solidFill>
                <a:srgbClr val="006666"/>
              </a:solidFill>
              <a:effectLst/>
              <a:uLnTx/>
              <a:uFillTx/>
              <a:latin typeface="Corbel"/>
              <a:ea typeface="+mn-ea"/>
              <a:cs typeface="+mn-cs"/>
            </a:endParaRPr>
          </a:p>
        </p:txBody>
      </p:sp>
      <p:cxnSp>
        <p:nvCxnSpPr>
          <p:cNvPr id="17" name="Straight Connector 16"/>
          <p:cNvCxnSpPr/>
          <p:nvPr/>
        </p:nvCxnSpPr>
        <p:spPr>
          <a:xfrm>
            <a:off x="2025337" y="5625299"/>
            <a:ext cx="1538551"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63888" y="5374610"/>
            <a:ext cx="0" cy="723037"/>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635896" y="5374610"/>
            <a:ext cx="4968552" cy="80021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Calibri" panose="020F0502020204030204" pitchFamily="34" charset="0"/>
                <a:cs typeface="Times New Roman" panose="02020603050405020304" pitchFamily="18" charset="0"/>
              </a:rPr>
              <a:t>Organise procedures / processes /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Think: “recipe / algorithm”</a:t>
            </a:r>
            <a:endParaRPr kumimoji="0" lang="en-AU" sz="1800" b="0" i="0" u="none" strike="noStrike" kern="1200" cap="none" spc="0" normalizeH="0" baseline="0" noProof="0" dirty="0">
              <a:ln>
                <a:noFill/>
              </a:ln>
              <a:solidFill>
                <a:srgbClr val="006666"/>
              </a:solidFill>
              <a:effectLst/>
              <a:uLnTx/>
              <a:uFillTx/>
              <a:latin typeface="Corbel"/>
              <a:ea typeface="+mn-ea"/>
              <a:cs typeface="+mn-cs"/>
            </a:endParaRPr>
          </a:p>
        </p:txBody>
      </p:sp>
      <p:cxnSp>
        <p:nvCxnSpPr>
          <p:cNvPr id="20" name="Straight Connector 19"/>
          <p:cNvCxnSpPr/>
          <p:nvPr/>
        </p:nvCxnSpPr>
        <p:spPr>
          <a:xfrm>
            <a:off x="2687887" y="4446292"/>
            <a:ext cx="864096" cy="0"/>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51983" y="4260726"/>
            <a:ext cx="0" cy="936104"/>
          </a:xfrm>
          <a:prstGeom prst="line">
            <a:avLst/>
          </a:prstGeom>
          <a:ln>
            <a:solidFill>
              <a:srgbClr val="00808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635896" y="4180587"/>
            <a:ext cx="4968552" cy="1077218"/>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Develop reasoning and critical thinking skills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6666"/>
                </a:solidFill>
                <a:effectLst/>
                <a:uLnTx/>
                <a:uFillTx/>
                <a:latin typeface="Corbel"/>
                <a:ea typeface="+mn-ea"/>
                <a:cs typeface="Times New Roman" panose="02020603050405020304" pitchFamily="18" charset="0"/>
              </a:rPr>
              <a:t>Think: “claims, evidence, reasons, objections, &amp; rebuttals”</a:t>
            </a:r>
            <a:endParaRPr kumimoji="0" lang="en-AU" sz="1800" b="0" i="0" u="none" strike="noStrike" kern="1200" cap="none" spc="0" normalizeH="0" baseline="0" noProof="0" dirty="0">
              <a:ln>
                <a:noFill/>
              </a:ln>
              <a:solidFill>
                <a:srgbClr val="006666"/>
              </a:solidFill>
              <a:effectLst/>
              <a:uLnTx/>
              <a:uFillTx/>
              <a:latin typeface="Corbel"/>
              <a:ea typeface="+mn-ea"/>
              <a:cs typeface="+mn-cs"/>
            </a:endParaRPr>
          </a:p>
        </p:txBody>
      </p:sp>
    </p:spTree>
    <p:extLst>
      <p:ext uri="{BB962C8B-B14F-4D97-AF65-F5344CB8AC3E}">
        <p14:creationId xmlns:p14="http://schemas.microsoft.com/office/powerpoint/2010/main" val="300032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19" grpId="0" animBg="1"/>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46C7C9-F1DC-4C03-BFB1-818BABB818A8}"/>
              </a:ext>
            </a:extLst>
          </p:cNvPr>
          <p:cNvSpPr txBox="1"/>
          <p:nvPr/>
        </p:nvSpPr>
        <p:spPr>
          <a:xfrm>
            <a:off x="115614" y="72632"/>
            <a:ext cx="885476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srgbClr val="990033"/>
                </a:solidFill>
                <a:effectLst/>
                <a:uLnTx/>
                <a:uFillTx/>
                <a:latin typeface="Corbel"/>
                <a:ea typeface="+mn-ea"/>
                <a:cs typeface="+mn-cs"/>
              </a:rPr>
              <a:t>An alternative approach is to use an indented dot point list</a:t>
            </a:r>
          </a:p>
        </p:txBody>
      </p:sp>
      <p:sp>
        <p:nvSpPr>
          <p:cNvPr id="4" name="TextBox 3">
            <a:extLst>
              <a:ext uri="{FF2B5EF4-FFF2-40B4-BE49-F238E27FC236}">
                <a16:creationId xmlns:a16="http://schemas.microsoft.com/office/drawing/2014/main" id="{272A208A-AFB0-46A0-B0CB-E7A699694BFB}"/>
              </a:ext>
            </a:extLst>
          </p:cNvPr>
          <p:cNvSpPr txBox="1"/>
          <p:nvPr/>
        </p:nvSpPr>
        <p:spPr>
          <a:xfrm>
            <a:off x="417752" y="408002"/>
            <a:ext cx="7847635" cy="63709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How can </a:t>
            </a:r>
            <a:r>
              <a:rPr kumimoji="0" lang="en-AU" sz="2000" b="0" i="0" u="none" strike="noStrike" kern="1200" cap="none" spc="0" normalizeH="0" baseline="0" noProof="0" dirty="0">
                <a:ln>
                  <a:noFill/>
                </a:ln>
                <a:solidFill>
                  <a:srgbClr val="FF0000"/>
                </a:solidFill>
                <a:effectLst/>
                <a:uLnTx/>
                <a:uFillTx/>
                <a:latin typeface="Corbel"/>
                <a:ea typeface="+mn-ea"/>
                <a:cs typeface="+mn-cs"/>
              </a:rPr>
              <a:t>dentists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3333FF"/>
                </a:solidFill>
                <a:effectLst/>
                <a:uLnTx/>
                <a:uFillTx/>
                <a:latin typeface="Corbel"/>
                <a:ea typeface="+mn-ea"/>
                <a:cs typeface="+mn-cs"/>
              </a:rPr>
              <a:t>improve the effectiveness </a:t>
            </a:r>
            <a:r>
              <a:rPr kumimoji="0" lang="en-US" sz="2000" b="0" i="0" u="none" strike="noStrike" kern="1200" cap="none" spc="0" normalizeH="0" baseline="0" noProof="0" dirty="0">
                <a:ln>
                  <a:noFill/>
                </a:ln>
                <a:solidFill>
                  <a:srgbClr val="3333FF"/>
                </a:solidFill>
                <a:effectLst/>
                <a:uLnTx/>
                <a:uFillTx/>
                <a:latin typeface="Corbel"/>
                <a:ea typeface="+mn-ea"/>
                <a:cs typeface="+mn-cs"/>
              </a:rPr>
              <a:t>of their approaches </a:t>
            </a:r>
            <a:r>
              <a:rPr kumimoji="0" lang="en-US" sz="2000" b="0" i="0" u="none" strike="noStrike" kern="1200" cap="none" spc="0" normalizeH="0" baseline="0" noProof="0" dirty="0">
                <a:ln>
                  <a:noFill/>
                </a:ln>
                <a:solidFill>
                  <a:srgbClr val="008080"/>
                </a:solidFill>
                <a:effectLst/>
                <a:uLnTx/>
                <a:uFillTx/>
                <a:latin typeface="Corbel"/>
                <a:ea typeface="+mn-ea"/>
                <a:cs typeface="+mn-cs"/>
              </a:rPr>
              <a:t>to oral health promotion</a:t>
            </a:r>
            <a:r>
              <a:rPr kumimoji="0" lang="en-US"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in the clinical encounter</a:t>
            </a:r>
            <a:r>
              <a:rPr kumimoji="0" lang="en-AU" sz="2000" b="0" i="0" u="none" strike="noStrike" kern="1200" cap="none" spc="0" normalizeH="0" baseline="0" noProof="0" dirty="0">
                <a:ln>
                  <a:noFill/>
                </a:ln>
                <a:solidFill>
                  <a:srgbClr val="000000"/>
                </a:solidFill>
                <a:effectLst/>
                <a:uLnTx/>
                <a:uFillTx/>
                <a:latin typeface="Corbel"/>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FF0000"/>
                </a:solidFill>
                <a:effectLst/>
                <a:uLnTx/>
                <a:uFillTx/>
                <a:latin typeface="Corbel"/>
                <a:ea typeface="+mn-ea"/>
                <a:cs typeface="+mn-cs"/>
              </a:rPr>
              <a:t>Dentists </a:t>
            </a:r>
            <a:r>
              <a:rPr kumimoji="0" lang="en-AU" sz="2000" b="0" i="0" u="none" strike="noStrike" kern="1200" cap="none" spc="0" normalizeH="0" baseline="0" noProof="0" dirty="0">
                <a:ln>
                  <a:noFill/>
                </a:ln>
                <a:solidFill>
                  <a:prstClr val="white">
                    <a:lumMod val="65000"/>
                  </a:prstClr>
                </a:solidFill>
                <a:effectLst/>
                <a:uLnTx/>
                <a:uFillTx/>
                <a:latin typeface="Corbel"/>
                <a:ea typeface="+mn-ea"/>
                <a:cs typeface="+mn-cs"/>
              </a:rPr>
              <a:t>[no room for the questions here.]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3333FF"/>
                </a:solidFill>
                <a:effectLst/>
                <a:uLnTx/>
                <a:uFillTx/>
                <a:latin typeface="Corbel"/>
                <a:ea typeface="+mn-ea"/>
                <a:cs typeface="+mn-cs"/>
              </a:rPr>
              <a:t>Improve the effectiveness of their approaches</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their current approaches?</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do they need improving? / What evidence is there that they aren’t as effective as desired?</a:t>
            </a:r>
          </a:p>
          <a:p>
            <a:pPr marL="1257300" marR="0" lvl="2"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do we know about why these approaches aren’t effective?</a:t>
            </a:r>
          </a:p>
          <a:p>
            <a:pPr marL="1257300" marR="0" lvl="2"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Where might we look for better approaches?</a:t>
            </a:r>
          </a:p>
          <a:p>
            <a:pPr marL="1257300" marR="0" lvl="2"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Has any other health field had better success?</a:t>
            </a:r>
          </a:p>
          <a:p>
            <a:pPr marL="1714500" marR="0" lvl="3"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If so, what approaches do they use?</a:t>
            </a:r>
          </a:p>
          <a:p>
            <a:pPr marL="1714500" marR="0" lvl="3"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are they more effective?</a:t>
            </a:r>
          </a:p>
          <a:p>
            <a:pPr marL="1714500" marR="0" lvl="3"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Might they work in the dental setting?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Oral health promotion</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is oral health promotion important?</a:t>
            </a:r>
          </a:p>
          <a:p>
            <a:pPr marL="1257300" marR="0" lvl="2"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 costs / consequences of not doing this well?</a:t>
            </a:r>
          </a:p>
          <a:p>
            <a:pPr marL="1257300" marR="0" lvl="2"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many people have problems that could be prevented by better oral health practices?</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sorts of things need to be promoted?</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 challenges of promoting these things to the general public?</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Clinical encounter</a:t>
            </a:r>
          </a:p>
          <a:p>
            <a:pPr marL="800100" marR="0" lvl="1" indent="-342900" algn="l" defTabSz="457200" rtl="0" eaLnBrk="1" fontAlgn="auto" latinLnBrk="0" hangingPunct="1">
              <a:lnSpc>
                <a:spcPct val="100000"/>
              </a:lnSpc>
              <a:spcBef>
                <a:spcPts val="0"/>
              </a:spcBef>
              <a:spcAft>
                <a:spcPts val="0"/>
              </a:spcAft>
              <a:buClrTx/>
              <a:buSzTx/>
              <a:buFont typeface="Corbel" panose="020B0503020204020204" pitchFamily="34" charset="0"/>
              <a:buChar char="–"/>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does this limit what could be feasibly done?</a:t>
            </a:r>
          </a:p>
        </p:txBody>
      </p:sp>
      <p:sp>
        <p:nvSpPr>
          <p:cNvPr id="5" name="TextBox 4">
            <a:extLst>
              <a:ext uri="{FF2B5EF4-FFF2-40B4-BE49-F238E27FC236}">
                <a16:creationId xmlns:a16="http://schemas.microsoft.com/office/drawing/2014/main" id="{9CFAB87C-4CBB-4728-8068-BA122C499D75}"/>
              </a:ext>
            </a:extLst>
          </p:cNvPr>
          <p:cNvSpPr txBox="1"/>
          <p:nvPr/>
        </p:nvSpPr>
        <p:spPr>
          <a:xfrm>
            <a:off x="6840638" y="2867657"/>
            <a:ext cx="212974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5050"/>
                </a:solidFill>
                <a:effectLst/>
                <a:uLnTx/>
                <a:uFillTx/>
                <a:latin typeface="Corbel"/>
                <a:ea typeface="+mn-ea"/>
                <a:cs typeface="+mn-cs"/>
              </a:rPr>
              <a:t>Questions provide a framework for organising notes and then writing sentences and paragraphs.</a:t>
            </a:r>
          </a:p>
        </p:txBody>
      </p:sp>
    </p:spTree>
    <p:extLst>
      <p:ext uri="{BB962C8B-B14F-4D97-AF65-F5344CB8AC3E}">
        <p14:creationId xmlns:p14="http://schemas.microsoft.com/office/powerpoint/2010/main" val="93954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CACC3D-D0B7-408F-863E-3DE7896A30A9}"/>
              </a:ext>
            </a:extLst>
          </p:cNvPr>
          <p:cNvSpPr txBox="1"/>
          <p:nvPr/>
        </p:nvSpPr>
        <p:spPr>
          <a:xfrm>
            <a:off x="264695" y="264695"/>
            <a:ext cx="8061158" cy="59400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To ensure you are covering all the important questions, and to start thematically organising them, it helps to:</a:t>
            </a:r>
          </a:p>
          <a:p>
            <a:pPr marL="914400" marR="0" lvl="1" indent="-4572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400" b="0" i="0" u="none" strike="noStrike" kern="1200" cap="none" spc="0" normalizeH="0" baseline="0" noProof="0" dirty="0">
                <a:ln>
                  <a:noFill/>
                </a:ln>
                <a:solidFill>
                  <a:srgbClr val="3333FF"/>
                </a:solidFill>
                <a:effectLst/>
                <a:uLnTx/>
                <a:uFillTx/>
                <a:latin typeface="Corbel"/>
                <a:ea typeface="+mn-ea"/>
                <a:cs typeface="+mn-cs"/>
              </a:rPr>
              <a:t>Frame your research as a question. </a:t>
            </a:r>
            <a:r>
              <a:rPr kumimoji="0" lang="en-AU" sz="2400" b="0" i="0" u="none" strike="noStrike" kern="1200" cap="none" spc="0" normalizeH="0" baseline="0" noProof="0" dirty="0">
                <a:ln>
                  <a:noFill/>
                </a:ln>
                <a:solidFill>
                  <a:srgbClr val="000000"/>
                </a:solidFill>
                <a:effectLst/>
                <a:uLnTx/>
                <a:uFillTx/>
                <a:latin typeface="Corbel"/>
                <a:ea typeface="+mn-ea"/>
                <a:cs typeface="+mn-cs"/>
              </a:rPr>
              <a:t>(Your short answer to this question is your “thesis”.)</a:t>
            </a:r>
          </a:p>
          <a:p>
            <a:pPr marL="914400" marR="0" lvl="1" indent="-4572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400" b="0" i="0" u="none" strike="noStrike" kern="1200" cap="none" spc="0" normalizeH="0" baseline="0" noProof="0" dirty="0">
                <a:ln>
                  <a:noFill/>
                </a:ln>
                <a:solidFill>
                  <a:srgbClr val="3333FF"/>
                </a:solidFill>
                <a:effectLst/>
                <a:uLnTx/>
                <a:uFillTx/>
                <a:latin typeface="Corbel"/>
                <a:ea typeface="+mn-ea"/>
                <a:cs typeface="+mn-cs"/>
              </a:rPr>
              <a:t>Break that question into its component parts.</a:t>
            </a:r>
          </a:p>
          <a:p>
            <a:pPr marL="914400" marR="0" lvl="1" indent="-457200" algn="l" defTabSz="457200" rtl="0" eaLnBrk="1" fontAlgn="auto" latinLnBrk="0" hangingPunct="1">
              <a:lnSpc>
                <a:spcPct val="100000"/>
              </a:lnSpc>
              <a:spcBef>
                <a:spcPts val="0"/>
              </a:spcBef>
              <a:spcAft>
                <a:spcPts val="1200"/>
              </a:spcAft>
              <a:buClrTx/>
              <a:buSzTx/>
              <a:buFont typeface="+mj-lt"/>
              <a:buAutoNum type="arabicPeriod"/>
              <a:tabLst/>
              <a:defRPr/>
            </a:pPr>
            <a:r>
              <a:rPr kumimoji="0" lang="en-AU" sz="2400" b="0" i="0" u="none" strike="noStrike" kern="1200" cap="none" spc="0" normalizeH="0" baseline="0" noProof="0" dirty="0">
                <a:ln>
                  <a:noFill/>
                </a:ln>
                <a:solidFill>
                  <a:srgbClr val="3333FF"/>
                </a:solidFill>
                <a:effectLst/>
                <a:uLnTx/>
                <a:uFillTx/>
                <a:latin typeface="Corbel"/>
                <a:ea typeface="+mn-ea"/>
                <a:cs typeface="+mn-cs"/>
              </a:rPr>
              <a:t>Decide what questions and sub-questions need to be answered in relation to each component part from the target audience’s perspective and from yours to develop your thesis.</a:t>
            </a:r>
          </a:p>
          <a:p>
            <a:pPr marL="1371600" marR="0" lvl="2" indent="-457200" algn="l" defTabSz="457200" rtl="0" eaLnBrk="1" fontAlgn="auto" latinLnBrk="0" hangingPunct="1">
              <a:lnSpc>
                <a:spcPct val="100000"/>
              </a:lnSpc>
              <a:spcBef>
                <a:spcPts val="0"/>
              </a:spcBef>
              <a:spcAft>
                <a:spcPts val="1200"/>
              </a:spcAft>
              <a:buClrTx/>
              <a:buSzTx/>
              <a:buFont typeface="+mj-lt"/>
              <a:buAutoNum type="alphaLcParenR"/>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Take into account course learning objectives as stated in the ECP.</a:t>
            </a:r>
          </a:p>
          <a:p>
            <a:pPr marL="1371600" marR="0" lvl="2" indent="-457200" algn="l" defTabSz="457200" rtl="0" eaLnBrk="1" fontAlgn="auto" latinLnBrk="0" hangingPunct="1">
              <a:lnSpc>
                <a:spcPct val="100000"/>
              </a:lnSpc>
              <a:spcBef>
                <a:spcPts val="0"/>
              </a:spcBef>
              <a:spcAft>
                <a:spcPts val="1200"/>
              </a:spcAft>
              <a:buClrTx/>
              <a:buSzTx/>
              <a:buFont typeface="+mj-lt"/>
              <a:buAutoNum type="alphaLcParenR"/>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As you do research, you may realise / discover more questions to add to your list.</a:t>
            </a:r>
          </a:p>
          <a:p>
            <a:pPr marL="1371600" marR="0" lvl="2" indent="-457200" algn="l" defTabSz="457200" rtl="0" eaLnBrk="1" fontAlgn="auto" latinLnBrk="0" hangingPunct="1">
              <a:lnSpc>
                <a:spcPct val="100000"/>
              </a:lnSpc>
              <a:spcBef>
                <a:spcPts val="0"/>
              </a:spcBef>
              <a:spcAft>
                <a:spcPts val="1200"/>
              </a:spcAft>
              <a:buClrTx/>
              <a:buSzTx/>
              <a:buFont typeface="+mj-lt"/>
              <a:buAutoNum type="alphaLcParenR"/>
              <a:tabLst/>
              <a:defRPr/>
            </a:pPr>
            <a:endParaRPr kumimoji="0" lang="en-AU" sz="2400" b="0" i="0" u="none" strike="noStrike" kern="1200" cap="none" spc="0" normalizeH="0" baseline="0" noProof="0" dirty="0">
              <a:ln>
                <a:noFill/>
              </a:ln>
              <a:solidFill>
                <a:srgbClr val="3333FF"/>
              </a:solidFill>
              <a:effectLst/>
              <a:uLnTx/>
              <a:uFillTx/>
              <a:latin typeface="Corbel"/>
              <a:ea typeface="+mn-ea"/>
              <a:cs typeface="+mn-cs"/>
            </a:endParaRPr>
          </a:p>
        </p:txBody>
      </p:sp>
    </p:spTree>
    <p:extLst>
      <p:ext uri="{BB962C8B-B14F-4D97-AF65-F5344CB8AC3E}">
        <p14:creationId xmlns:p14="http://schemas.microsoft.com/office/powerpoint/2010/main" val="171536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433" y="157906"/>
            <a:ext cx="8532796" cy="1184940"/>
          </a:xfrm>
          <a:prstGeom prst="rect">
            <a:avLst/>
          </a:prstGeom>
          <a:noFill/>
        </p:spPr>
        <p:txBody>
          <a:bodyPr wrap="square" rtlCol="0">
            <a:spAutoFit/>
          </a:bodyPr>
          <a:lstStyle/>
          <a:p>
            <a:r>
              <a:rPr lang="en-US" dirty="0">
                <a:solidFill>
                  <a:schemeClr val="bg1">
                    <a:lumMod val="50000"/>
                  </a:schemeClr>
                </a:solidFill>
              </a:rPr>
              <a:t>To write a successful thesis:</a:t>
            </a:r>
          </a:p>
          <a:p>
            <a:pPr>
              <a:spcAft>
                <a:spcPts val="600"/>
              </a:spcAft>
            </a:pPr>
            <a:r>
              <a:rPr lang="en-AU" sz="2800" dirty="0">
                <a:solidFill>
                  <a:srgbClr val="990033"/>
                </a:solidFill>
              </a:rPr>
              <a:t>Write up as you go along! </a:t>
            </a:r>
          </a:p>
          <a:p>
            <a:pPr>
              <a:spcAft>
                <a:spcPts val="600"/>
              </a:spcAft>
            </a:pPr>
            <a:r>
              <a:rPr lang="en-AU" sz="2000" dirty="0">
                <a:solidFill>
                  <a:schemeClr val="bg1">
                    <a:lumMod val="50000"/>
                  </a:schemeClr>
                </a:solidFill>
              </a:rPr>
              <a:t>(At least semi-polished / partial drafts)</a:t>
            </a:r>
            <a:endParaRPr lang="en-AU" sz="2400" dirty="0">
              <a:solidFill>
                <a:schemeClr val="bg1">
                  <a:lumMod val="50000"/>
                </a:schemeClr>
              </a:solidFill>
            </a:endParaRPr>
          </a:p>
        </p:txBody>
      </p:sp>
      <p:sp>
        <p:nvSpPr>
          <p:cNvPr id="6" name="Content Placeholder 2"/>
          <p:cNvSpPr txBox="1">
            <a:spLocks/>
          </p:cNvSpPr>
          <p:nvPr/>
        </p:nvSpPr>
        <p:spPr>
          <a:xfrm>
            <a:off x="375433" y="1565231"/>
            <a:ext cx="8229600" cy="5121143"/>
          </a:xfrm>
          <a:prstGeom prst="rect">
            <a:avLst/>
          </a:prstGeom>
        </p:spPr>
        <p:txBody>
          <a:bodyPr>
            <a:normAutofit fontScale="77500" lnSpcReduction="20000"/>
          </a:bodyPr>
          <a:lst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defTabSz="914400">
              <a:lnSpc>
                <a:spcPct val="120000"/>
              </a:lnSpc>
              <a:spcBef>
                <a:spcPts val="600"/>
              </a:spcBef>
              <a:spcAft>
                <a:spcPts val="600"/>
              </a:spcAft>
            </a:pPr>
            <a:r>
              <a:rPr lang="en-AU" sz="2800" dirty="0">
                <a:solidFill>
                  <a:srgbClr val="0000FF"/>
                </a:solidFill>
              </a:rPr>
              <a:t>To capture your thinking while it is still fresh</a:t>
            </a:r>
          </a:p>
          <a:p>
            <a:pPr lvl="1" defTabSz="914400">
              <a:lnSpc>
                <a:spcPct val="120000"/>
              </a:lnSpc>
              <a:spcBef>
                <a:spcPts val="0"/>
              </a:spcBef>
              <a:spcAft>
                <a:spcPts val="1200"/>
              </a:spcAft>
            </a:pPr>
            <a:r>
              <a:rPr lang="en-AU" sz="2600" dirty="0"/>
              <a:t>reduces stress at end</a:t>
            </a:r>
          </a:p>
          <a:p>
            <a:pPr defTabSz="914400">
              <a:lnSpc>
                <a:spcPct val="120000"/>
              </a:lnSpc>
              <a:spcBef>
                <a:spcPts val="600"/>
              </a:spcBef>
              <a:spcAft>
                <a:spcPts val="600"/>
              </a:spcAft>
            </a:pPr>
            <a:r>
              <a:rPr lang="en-AU" sz="2800" dirty="0">
                <a:solidFill>
                  <a:srgbClr val="990033"/>
                </a:solidFill>
              </a:rPr>
              <a:t>So you can get feedback while you still have time to act on it!</a:t>
            </a:r>
          </a:p>
          <a:p>
            <a:pPr lvl="1" defTabSz="914400">
              <a:lnSpc>
                <a:spcPct val="120000"/>
              </a:lnSpc>
              <a:spcBef>
                <a:spcPts val="0"/>
              </a:spcBef>
              <a:spcAft>
                <a:spcPts val="600"/>
              </a:spcAft>
            </a:pPr>
            <a:r>
              <a:rPr lang="en-AU" sz="2600" dirty="0"/>
              <a:t>And so you can learn for later sections</a:t>
            </a:r>
          </a:p>
          <a:p>
            <a:pPr lvl="1" defTabSz="914400">
              <a:lnSpc>
                <a:spcPct val="120000"/>
              </a:lnSpc>
              <a:spcBef>
                <a:spcPts val="0"/>
              </a:spcBef>
              <a:spcAft>
                <a:spcPts val="1200"/>
              </a:spcAft>
            </a:pPr>
            <a:r>
              <a:rPr lang="en-AU" sz="2600" dirty="0"/>
              <a:t>And to give your advisor more manageable bite-sized chunks </a:t>
            </a:r>
          </a:p>
          <a:p>
            <a:pPr defTabSz="914400">
              <a:lnSpc>
                <a:spcPct val="120000"/>
              </a:lnSpc>
              <a:spcBef>
                <a:spcPts val="600"/>
              </a:spcBef>
              <a:spcAft>
                <a:spcPts val="600"/>
              </a:spcAft>
            </a:pPr>
            <a:r>
              <a:rPr lang="en-AU" sz="2800" b="1" dirty="0">
                <a:solidFill>
                  <a:srgbClr val="FF0000"/>
                </a:solidFill>
              </a:rPr>
              <a:t>To sharpen and clarify your thinking!!!</a:t>
            </a:r>
          </a:p>
          <a:p>
            <a:pPr lvl="1" defTabSz="914400">
              <a:lnSpc>
                <a:spcPct val="120000"/>
              </a:lnSpc>
              <a:spcBef>
                <a:spcPts val="0"/>
              </a:spcBef>
              <a:spcAft>
                <a:spcPts val="600"/>
              </a:spcAft>
            </a:pPr>
            <a:r>
              <a:rPr lang="en-AU" sz="2600" dirty="0">
                <a:solidFill>
                  <a:srgbClr val="008080"/>
                </a:solidFill>
              </a:rPr>
              <a:t>Write to </a:t>
            </a:r>
            <a:r>
              <a:rPr lang="en-AU" sz="2600" i="1" dirty="0">
                <a:solidFill>
                  <a:srgbClr val="008080"/>
                </a:solidFill>
              </a:rPr>
              <a:t>develop</a:t>
            </a:r>
            <a:r>
              <a:rPr lang="en-AU" sz="2600" dirty="0">
                <a:solidFill>
                  <a:srgbClr val="008080"/>
                </a:solidFill>
              </a:rPr>
              <a:t> your thinking, not just </a:t>
            </a:r>
            <a:r>
              <a:rPr lang="en-AU" sz="2600" i="1" dirty="0">
                <a:solidFill>
                  <a:srgbClr val="008080"/>
                </a:solidFill>
              </a:rPr>
              <a:t>capture</a:t>
            </a:r>
            <a:r>
              <a:rPr lang="en-AU" sz="2600" dirty="0">
                <a:solidFill>
                  <a:srgbClr val="008080"/>
                </a:solidFill>
              </a:rPr>
              <a:t> your thinking.</a:t>
            </a:r>
          </a:p>
          <a:p>
            <a:pPr lvl="1" defTabSz="914400">
              <a:lnSpc>
                <a:spcPct val="120000"/>
              </a:lnSpc>
              <a:spcBef>
                <a:spcPts val="0"/>
              </a:spcBef>
              <a:spcAft>
                <a:spcPts val="1200"/>
              </a:spcAft>
            </a:pPr>
            <a:r>
              <a:rPr lang="en-AU" sz="2600" dirty="0">
                <a:solidFill>
                  <a:srgbClr val="008080"/>
                </a:solidFill>
              </a:rPr>
              <a:t>Writing – Reviewing – Rewriting = discussing and debating your ideas and their clarity of expression with yourself.</a:t>
            </a:r>
          </a:p>
          <a:p>
            <a:pPr defTabSz="914400">
              <a:lnSpc>
                <a:spcPct val="120000"/>
              </a:lnSpc>
              <a:spcAft>
                <a:spcPts val="600"/>
              </a:spcAft>
            </a:pPr>
            <a:r>
              <a:rPr lang="en-AU" sz="2800" dirty="0">
                <a:solidFill>
                  <a:srgbClr val="0000FF"/>
                </a:solidFill>
              </a:rPr>
              <a:t>To help you learn the literature</a:t>
            </a:r>
          </a:p>
          <a:p>
            <a:pPr lvl="1" defTabSz="914400">
              <a:lnSpc>
                <a:spcPct val="120000"/>
              </a:lnSpc>
              <a:spcAft>
                <a:spcPts val="600"/>
              </a:spcAft>
            </a:pPr>
            <a:r>
              <a:rPr lang="en-AU" sz="2600" dirty="0">
                <a:solidFill>
                  <a:srgbClr val="008080"/>
                </a:solidFill>
              </a:rPr>
              <a:t>Which helps you to sharpen and clarify your thinking</a:t>
            </a:r>
          </a:p>
        </p:txBody>
      </p:sp>
      <p:pic>
        <p:nvPicPr>
          <p:cNvPr id="2" name="Picture 1"/>
          <p:cNvPicPr>
            <a:picLocks noChangeAspect="1"/>
          </p:cNvPicPr>
          <p:nvPr/>
        </p:nvPicPr>
        <p:blipFill>
          <a:blip r:embed="rId2"/>
          <a:stretch>
            <a:fillRect/>
          </a:stretch>
        </p:blipFill>
        <p:spPr>
          <a:xfrm>
            <a:off x="6060254" y="266748"/>
            <a:ext cx="2847975" cy="1600200"/>
          </a:xfrm>
          <a:prstGeom prst="rect">
            <a:avLst/>
          </a:prstGeom>
        </p:spPr>
      </p:pic>
    </p:spTree>
    <p:extLst>
      <p:ext uri="{BB962C8B-B14F-4D97-AF65-F5344CB8AC3E}">
        <p14:creationId xmlns:p14="http://schemas.microsoft.com/office/powerpoint/2010/main" val="14681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46C7C9-F1DC-4C03-BFB1-818BABB818A8}"/>
              </a:ext>
            </a:extLst>
          </p:cNvPr>
          <p:cNvSpPr txBox="1"/>
          <p:nvPr/>
        </p:nvSpPr>
        <p:spPr>
          <a:xfrm>
            <a:off x="268941" y="72632"/>
            <a:ext cx="8701438"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srgbClr val="990033"/>
                </a:solidFill>
                <a:effectLst/>
                <a:uLnTx/>
                <a:uFillTx/>
                <a:latin typeface="Corbel"/>
                <a:ea typeface="+mn-ea"/>
                <a:cs typeface="+mn-cs"/>
              </a:rPr>
              <a:t>Then turn that list of questions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dirty="0">
                <a:ln>
                  <a:noFill/>
                </a:ln>
                <a:solidFill>
                  <a:srgbClr val="990033"/>
                </a:solidFill>
                <a:effectLst/>
                <a:uLnTx/>
                <a:uFillTx/>
                <a:latin typeface="Corbel"/>
                <a:ea typeface="+mn-ea"/>
                <a:cs typeface="+mn-cs"/>
              </a:rPr>
              <a:t>into a “table of contents” with a logical order. </a:t>
            </a:r>
          </a:p>
        </p:txBody>
      </p:sp>
      <p:sp>
        <p:nvSpPr>
          <p:cNvPr id="4" name="TextBox 3">
            <a:extLst>
              <a:ext uri="{FF2B5EF4-FFF2-40B4-BE49-F238E27FC236}">
                <a16:creationId xmlns:a16="http://schemas.microsoft.com/office/drawing/2014/main" id="{272A208A-AFB0-46A0-B0CB-E7A699694BFB}"/>
              </a:ext>
            </a:extLst>
          </p:cNvPr>
          <p:cNvSpPr txBox="1"/>
          <p:nvPr/>
        </p:nvSpPr>
        <p:spPr>
          <a:xfrm>
            <a:off x="268941" y="823534"/>
            <a:ext cx="8113062" cy="61401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E.g. How can </a:t>
            </a:r>
            <a:r>
              <a:rPr kumimoji="0" lang="en-AU" sz="2000" b="0" i="0" u="none" strike="noStrike" kern="1200" cap="none" spc="0" normalizeH="0" baseline="0" noProof="0" dirty="0">
                <a:ln>
                  <a:noFill/>
                </a:ln>
                <a:solidFill>
                  <a:srgbClr val="FF0000"/>
                </a:solidFill>
                <a:effectLst/>
                <a:uLnTx/>
                <a:uFillTx/>
                <a:latin typeface="Corbel"/>
                <a:ea typeface="+mn-ea"/>
                <a:cs typeface="+mn-cs"/>
              </a:rPr>
              <a:t>dentists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3333FF"/>
                </a:solidFill>
                <a:effectLst/>
                <a:uLnTx/>
                <a:uFillTx/>
                <a:latin typeface="Corbel"/>
                <a:ea typeface="+mn-ea"/>
                <a:cs typeface="+mn-cs"/>
              </a:rPr>
              <a:t>improve the effectiveness </a:t>
            </a:r>
            <a:r>
              <a:rPr kumimoji="0" lang="en-US" sz="2000" b="0" i="0" u="none" strike="noStrike" kern="1200" cap="none" spc="0" normalizeH="0" baseline="0" noProof="0" dirty="0">
                <a:ln>
                  <a:noFill/>
                </a:ln>
                <a:solidFill>
                  <a:srgbClr val="3333FF"/>
                </a:solidFill>
                <a:effectLst/>
                <a:uLnTx/>
                <a:uFillTx/>
                <a:latin typeface="Corbel"/>
                <a:ea typeface="+mn-ea"/>
                <a:cs typeface="+mn-cs"/>
              </a:rPr>
              <a:t>of their approaches </a:t>
            </a:r>
            <a:r>
              <a:rPr kumimoji="0" lang="en-US" sz="2000" b="0" i="0" u="none" strike="noStrike" kern="1200" cap="none" spc="0" normalizeH="0" baseline="0" noProof="0" dirty="0">
                <a:ln>
                  <a:noFill/>
                </a:ln>
                <a:solidFill>
                  <a:srgbClr val="008080"/>
                </a:solidFill>
                <a:effectLst/>
                <a:uLnTx/>
                <a:uFillTx/>
                <a:latin typeface="Corbel"/>
                <a:ea typeface="+mn-ea"/>
                <a:cs typeface="+mn-cs"/>
              </a:rPr>
              <a:t>to oral health promotion</a:t>
            </a:r>
            <a:r>
              <a:rPr kumimoji="0" lang="en-US"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in the clinical encounter</a:t>
            </a:r>
            <a:r>
              <a:rPr kumimoji="0" lang="en-AU" sz="2000" b="0" i="0" u="none" strike="noStrike" kern="1200" cap="none" spc="0" normalizeH="0" baseline="0" noProof="0" dirty="0">
                <a:ln>
                  <a:noFill/>
                </a:ln>
                <a:solidFill>
                  <a:srgbClr val="000000"/>
                </a:solidFill>
                <a:effectLst/>
                <a:uLnTx/>
                <a:uFillTx/>
                <a:latin typeface="Corbel"/>
                <a:ea typeface="+mn-ea"/>
                <a:cs typeface="+mn-cs"/>
              </a:rPr>
              <a: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Why is oral health promotion in the clinical encounter important?</a:t>
            </a:r>
          </a:p>
          <a:p>
            <a:pPr marL="914400" marR="0" lvl="1" indent="-4572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many people have problems that could be prevented by better oral health practices?</a:t>
            </a:r>
          </a:p>
          <a:p>
            <a:pPr marL="914400" marR="0" lvl="1" indent="-4572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sorts of things need to be promoted?</a:t>
            </a:r>
          </a:p>
          <a:p>
            <a:pPr marL="914400" marR="0" lvl="1" indent="-457200" algn="l" defTabSz="457200" rtl="0" eaLnBrk="1" fontAlgn="auto" latinLnBrk="0" hangingPunct="1">
              <a:lnSpc>
                <a:spcPct val="100000"/>
              </a:lnSpc>
              <a:spcBef>
                <a:spcPts val="0"/>
              </a:spcBef>
              <a:spcAft>
                <a:spcPts val="60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 costs / consequences of not doing this well?</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 current approaches and why do we need something new?</a:t>
            </a:r>
          </a:p>
          <a:p>
            <a:pPr marL="914400" marR="0" lvl="1" indent="-4572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evidence is there that they aren’t as effective as desired?</a:t>
            </a:r>
          </a:p>
          <a:p>
            <a:pPr marL="914400" marR="0" lvl="1" indent="-457200" algn="l" defTabSz="457200" rtl="0" eaLnBrk="1" fontAlgn="auto" latinLnBrk="0" hangingPunct="1">
              <a:lnSpc>
                <a:spcPct val="100000"/>
              </a:lnSpc>
              <a:spcBef>
                <a:spcPts val="0"/>
              </a:spcBef>
              <a:spcAft>
                <a:spcPts val="60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do we know about why these approaches aren’t effective?</a:t>
            </a:r>
          </a:p>
          <a:p>
            <a:pPr marL="342900" marR="0" lvl="0" indent="-342900" algn="l" defTabSz="457200" rtl="0" eaLnBrk="1" fontAlgn="auto" latinLnBrk="0" hangingPunct="1">
              <a:lnSpc>
                <a:spcPct val="100000"/>
              </a:lnSpc>
              <a:spcBef>
                <a:spcPts val="0"/>
              </a:spcBef>
              <a:spcAft>
                <a:spcPts val="60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approaches in other (health) fields have had better success and will be considered in this essay?</a:t>
            </a:r>
          </a:p>
          <a:p>
            <a:pPr marL="355600" marR="0" lvl="0" indent="-3556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Approach A: Motivational Interviewing (MI)</a:t>
            </a:r>
          </a:p>
          <a:p>
            <a:pPr marL="812800" marR="0" lvl="1" indent="-3556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does MI work?</a:t>
            </a:r>
          </a:p>
          <a:p>
            <a:pPr marL="812800" marR="0" lvl="1" indent="-3556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What are the theoretical underpinnings of MI?</a:t>
            </a:r>
          </a:p>
          <a:p>
            <a:pPr marL="812800" marR="0" lvl="1" indent="-3556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Where has it been applied and how successful has it been?</a:t>
            </a:r>
          </a:p>
          <a:p>
            <a:pPr marL="812800" marR="0" lvl="1" indent="-355600" algn="l" defTabSz="457200" rtl="0" eaLnBrk="1" fontAlgn="auto" latinLnBrk="0" hangingPunct="1">
              <a:lnSpc>
                <a:spcPct val="100000"/>
              </a:lnSpc>
              <a:spcBef>
                <a:spcPts val="0"/>
              </a:spcBef>
              <a:spcAft>
                <a:spcPts val="0"/>
              </a:spcAft>
              <a:buClrTx/>
              <a:buSzTx/>
              <a:buFont typeface="+mj-lt"/>
              <a:buAutoNum type="alphaLcPeriod"/>
              <a:tabLst/>
              <a:defRPr/>
            </a:pPr>
            <a:r>
              <a:rPr kumimoji="0" lang="en-AU" sz="1800" b="0" i="0" u="none" strike="noStrike" kern="1200" cap="none" spc="0" normalizeH="0" baseline="0" noProof="0" dirty="0">
                <a:ln>
                  <a:noFill/>
                </a:ln>
                <a:solidFill>
                  <a:srgbClr val="FF5050"/>
                </a:solidFill>
                <a:effectLst/>
                <a:uLnTx/>
                <a:uFillTx/>
                <a:latin typeface="Corbel"/>
                <a:ea typeface="+mn-ea"/>
                <a:cs typeface="+mn-cs"/>
              </a:rPr>
              <a:t>Why do I think it is </a:t>
            </a:r>
            <a:r>
              <a:rPr kumimoji="0" lang="en-AU" sz="1800" b="0" i="1" u="none" strike="noStrike" kern="1200" cap="none" spc="0" normalizeH="0" baseline="0" noProof="0" dirty="0">
                <a:ln>
                  <a:noFill/>
                </a:ln>
                <a:solidFill>
                  <a:srgbClr val="FF5050"/>
                </a:solidFill>
                <a:effectLst/>
                <a:uLnTx/>
                <a:uFillTx/>
                <a:latin typeface="Corbel"/>
                <a:ea typeface="+mn-ea"/>
                <a:cs typeface="+mn-cs"/>
              </a:rPr>
              <a:t>suitable</a:t>
            </a:r>
            <a:r>
              <a:rPr kumimoji="0" lang="en-AU" sz="1800" b="0" i="0" u="none" strike="noStrike" kern="1200" cap="none" spc="0" normalizeH="0" baseline="0" noProof="0" dirty="0">
                <a:ln>
                  <a:noFill/>
                </a:ln>
                <a:solidFill>
                  <a:srgbClr val="FF5050"/>
                </a:solidFill>
                <a:effectLst/>
                <a:uLnTx/>
                <a:uFillTx/>
                <a:latin typeface="Corbel"/>
                <a:ea typeface="+mn-ea"/>
                <a:cs typeface="+mn-cs"/>
              </a:rPr>
              <a:t> for the dental situation?</a:t>
            </a:r>
          </a:p>
          <a:p>
            <a:pPr marL="812800" marR="0" lvl="1" indent="-355600" algn="l" defTabSz="457200" rtl="0" eaLnBrk="1" fontAlgn="auto" latinLnBrk="0" hangingPunct="1">
              <a:lnSpc>
                <a:spcPct val="100000"/>
              </a:lnSpc>
              <a:spcBef>
                <a:spcPts val="0"/>
              </a:spcBef>
              <a:spcAft>
                <a:spcPts val="600"/>
              </a:spcAft>
              <a:buClrTx/>
              <a:buSzTx/>
              <a:buFont typeface="+mj-lt"/>
              <a:buAutoNum type="alphaLcPeriod"/>
              <a:tabLst/>
              <a:defRPr/>
            </a:pPr>
            <a:r>
              <a:rPr kumimoji="0" lang="en-AU" sz="18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How would it work in the dental situation?</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Approach B: …</a:t>
            </a:r>
          </a:p>
        </p:txBody>
      </p:sp>
      <p:sp>
        <p:nvSpPr>
          <p:cNvPr id="2" name="TextBox 1">
            <a:extLst>
              <a:ext uri="{FF2B5EF4-FFF2-40B4-BE49-F238E27FC236}">
                <a16:creationId xmlns:a16="http://schemas.microsoft.com/office/drawing/2014/main" id="{1A92CB69-F9E2-4B5B-A2E6-5F8FC073803D}"/>
              </a:ext>
            </a:extLst>
          </p:cNvPr>
          <p:cNvSpPr txBox="1"/>
          <p:nvPr/>
        </p:nvSpPr>
        <p:spPr>
          <a:xfrm>
            <a:off x="6777318" y="4496696"/>
            <a:ext cx="2193061"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6. According to a set of criteria, which approach do I think is most worth implementing? </a:t>
            </a:r>
          </a:p>
        </p:txBody>
      </p:sp>
      <p:sp>
        <p:nvSpPr>
          <p:cNvPr id="7" name="TextBox 6">
            <a:extLst>
              <a:ext uri="{FF2B5EF4-FFF2-40B4-BE49-F238E27FC236}">
                <a16:creationId xmlns:a16="http://schemas.microsoft.com/office/drawing/2014/main" id="{42043AE3-18C9-4233-90A3-4335A7649DCC}"/>
              </a:ext>
            </a:extLst>
          </p:cNvPr>
          <p:cNvSpPr txBox="1"/>
          <p:nvPr/>
        </p:nvSpPr>
        <p:spPr>
          <a:xfrm>
            <a:off x="6701947" y="2223108"/>
            <a:ext cx="2343801" cy="830997"/>
          </a:xfrm>
          <a:prstGeom prst="rect">
            <a:avLst/>
          </a:prstGeom>
          <a:noFill/>
          <a:ln>
            <a:solidFill>
              <a:srgbClr val="FF505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FF5050"/>
                </a:solidFill>
                <a:effectLst/>
                <a:uLnTx/>
                <a:uFillTx/>
                <a:latin typeface="Corbel"/>
                <a:ea typeface="+mn-ea"/>
                <a:cs typeface="+mn-cs"/>
              </a:rPr>
              <a:t>Can assess the structure of your draft by turning it into a plan like this.</a:t>
            </a:r>
          </a:p>
        </p:txBody>
      </p:sp>
    </p:spTree>
    <p:extLst>
      <p:ext uri="{BB962C8B-B14F-4D97-AF65-F5344CB8AC3E}">
        <p14:creationId xmlns:p14="http://schemas.microsoft.com/office/powerpoint/2010/main" val="3456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116632"/>
            <a:ext cx="8712968" cy="674511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800000"/>
                </a:solidFill>
                <a:effectLst/>
                <a:uLnTx/>
                <a:uFillTx/>
                <a:latin typeface="Arial" charset="0"/>
                <a:ea typeface="+mn-ea"/>
                <a:cs typeface="+mn-cs"/>
              </a:rPr>
              <a:t>Notetaking under an indented outline plan</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033CC"/>
                </a:solidFill>
                <a:effectLst/>
                <a:uLnTx/>
                <a:uFillTx/>
                <a:latin typeface="Calibri" panose="020F0502020204030204" pitchFamily="34" charset="0"/>
                <a:ea typeface="Calibri" panose="020F0502020204030204" pitchFamily="34" charset="0"/>
                <a:cs typeface="Times New Roman" panose="02020603050405020304" pitchFamily="18" charset="0"/>
              </a:rPr>
              <a:t>Rx Q: How do pay for performance (PFP) schemes impact individuals, teams and firms?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Types of PFP schemes?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Individual</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&lt;Approach 1 (ref. 1)&gt;</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&lt;Approach 2 (ref. 2)&gt;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Team</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&lt;Approach 1 (ref. 3)&gt;</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Why do firms use PFP schemes?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(Hope) to improve employee innovation (ref. 1, ref. 2, …)</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rgbClr val="3333FF"/>
                </a:solidFill>
                <a:effectLst/>
                <a:uLnTx/>
                <a:uFillTx/>
                <a:latin typeface="Calibri" panose="020F0502020204030204" pitchFamily="34" charset="0"/>
                <a:ea typeface="Calibri" panose="020F0502020204030204" pitchFamily="34" charset="0"/>
                <a:cs typeface="Times New Roman" panose="02020603050405020304" pitchFamily="18" charset="0"/>
              </a:rPr>
              <a:t>But note: outcome does not necessarily equal aim (ref. 4)</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(Hope) to attract and retain high performing staff (refs. 1, 2, …)</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Because it is an industry expectation (refs. 1, 2, 5)</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Times New Roman" panose="02020603050405020304" pitchFamily="18" charset="0"/>
              </a:rPr>
              <a:t>What might happen if you don’t follow the industry expectations?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Impacts on individuals?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&lt;How well do they help to attract and retain high performing staff?&gt;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Potential negative impacts</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Aversion to risk </a:t>
            </a:r>
          </a:p>
          <a:p>
            <a:pPr marL="1600200" marR="0" lvl="3" indent="-2286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Times New Roman" panose="02020603050405020304" pitchFamily="18" charset="0"/>
              </a:rPr>
              <a:t>&lt;reasons (refs.) + evidence (refs.)&gt;</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Increased stress</a:t>
            </a:r>
          </a:p>
          <a:p>
            <a:pPr marL="1600200" marR="0" lvl="3" indent="-2286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&lt;reasons (refs.) + evidence (refs.)&gt;</a:t>
            </a:r>
          </a:p>
        </p:txBody>
      </p:sp>
      <p:sp>
        <p:nvSpPr>
          <p:cNvPr id="5" name="Right Brace 4"/>
          <p:cNvSpPr/>
          <p:nvPr/>
        </p:nvSpPr>
        <p:spPr>
          <a:xfrm>
            <a:off x="3635896" y="1484784"/>
            <a:ext cx="288032" cy="1440160"/>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6" name="TextBox 5"/>
          <p:cNvSpPr txBox="1"/>
          <p:nvPr/>
        </p:nvSpPr>
        <p:spPr>
          <a:xfrm>
            <a:off x="3923928" y="2020198"/>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prstClr val="white">
                    <a:lumMod val="50000"/>
                  </a:prstClr>
                </a:solidFill>
                <a:effectLst/>
                <a:uLnTx/>
                <a:uFillTx/>
                <a:latin typeface="Corbel"/>
                <a:ea typeface="+mn-ea"/>
                <a:cs typeface="+mn-cs"/>
              </a:rPr>
              <a:t>Add to as find more examples.</a:t>
            </a:r>
          </a:p>
        </p:txBody>
      </p:sp>
      <p:cxnSp>
        <p:nvCxnSpPr>
          <p:cNvPr id="3" name="Straight Arrow Connector 2"/>
          <p:cNvCxnSpPr/>
          <p:nvPr/>
        </p:nvCxnSpPr>
        <p:spPr>
          <a:xfrm flipH="1">
            <a:off x="2987824" y="2389530"/>
            <a:ext cx="3240360" cy="341573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059832" y="2389530"/>
            <a:ext cx="3320752" cy="39917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37040" y="3127900"/>
            <a:ext cx="207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prstClr val="white">
                    <a:lumMod val="50000"/>
                  </a:prstClr>
                </a:solidFill>
                <a:effectLst/>
                <a:uLnTx/>
                <a:uFillTx/>
                <a:latin typeface="Corbel"/>
                <a:ea typeface="+mn-ea"/>
                <a:cs typeface="+mn-cs"/>
              </a:rPr>
              <a:t>Note critical thinking questions to follow-up on.</a:t>
            </a:r>
          </a:p>
        </p:txBody>
      </p:sp>
      <p:cxnSp>
        <p:nvCxnSpPr>
          <p:cNvPr id="11" name="Straight Arrow Connector 10"/>
          <p:cNvCxnSpPr/>
          <p:nvPr/>
        </p:nvCxnSpPr>
        <p:spPr>
          <a:xfrm flipH="1">
            <a:off x="6452592" y="3829690"/>
            <a:ext cx="584448" cy="5557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400364" y="963714"/>
            <a:ext cx="3916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prstClr val="white">
                    <a:lumMod val="50000"/>
                  </a:prstClr>
                </a:solidFill>
                <a:effectLst/>
                <a:uLnTx/>
                <a:uFillTx/>
                <a:latin typeface="Corbel"/>
                <a:ea typeface="+mn-ea"/>
                <a:cs typeface="+mn-cs"/>
              </a:rPr>
              <a:t>Note organisation by key focus questions.</a:t>
            </a:r>
          </a:p>
        </p:txBody>
      </p:sp>
      <p:cxnSp>
        <p:nvCxnSpPr>
          <p:cNvPr id="12" name="Straight Arrow Connector 11"/>
          <p:cNvCxnSpPr/>
          <p:nvPr/>
        </p:nvCxnSpPr>
        <p:spPr>
          <a:xfrm flipH="1">
            <a:off x="2767608" y="1124744"/>
            <a:ext cx="1588368" cy="251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18" end="18"/>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20" end="2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297607"/>
            <a:ext cx="8496944" cy="86517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990033"/>
                </a:solidFill>
                <a:effectLst/>
                <a:uLnTx/>
                <a:uFillTx/>
                <a:latin typeface="Calibri" panose="020F0502020204030204" pitchFamily="34" charset="0"/>
                <a:ea typeface="Calibri" panose="020F0502020204030204" pitchFamily="34" charset="0"/>
                <a:cs typeface="Times New Roman" panose="02020603050405020304" pitchFamily="18" charset="0"/>
              </a:rPr>
              <a:t>Structured notes can help you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990033"/>
                </a:solidFill>
                <a:effectLst/>
                <a:uLnTx/>
                <a:uFillTx/>
                <a:latin typeface="Calibri" panose="020F0502020204030204" pitchFamily="34" charset="0"/>
                <a:ea typeface="Calibri" panose="020F0502020204030204" pitchFamily="34" charset="0"/>
                <a:cs typeface="Times New Roman" panose="02020603050405020304" pitchFamily="18" charset="0"/>
              </a:rPr>
              <a:t>signpost the structure of your writing for readers.</a:t>
            </a:r>
          </a:p>
        </p:txBody>
      </p:sp>
      <p:sp>
        <p:nvSpPr>
          <p:cNvPr id="2" name="TextBox 1">
            <a:extLst>
              <a:ext uri="{FF2B5EF4-FFF2-40B4-BE49-F238E27FC236}">
                <a16:creationId xmlns:a16="http://schemas.microsoft.com/office/drawing/2014/main" id="{ECCB07BC-42CD-4525-94A2-45C0588CDF75}"/>
              </a:ext>
            </a:extLst>
          </p:cNvPr>
          <p:cNvSpPr txBox="1"/>
          <p:nvPr/>
        </p:nvSpPr>
        <p:spPr>
          <a:xfrm>
            <a:off x="4211960" y="1412776"/>
            <a:ext cx="4318620"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E.g.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srgbClr val="000000"/>
              </a:solidFill>
              <a:effectLst/>
              <a:uLnTx/>
              <a:uFillTx/>
              <a:latin typeface="Corbe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Pay for performance (PFP) schemes </a:t>
            </a:r>
            <a:r>
              <a:rPr kumimoji="0" lang="en-AU" sz="2000" b="0" i="0" u="none" strike="noStrike" kern="1200" cap="none" spc="0" normalizeH="0" baseline="0" noProof="0" dirty="0">
                <a:ln>
                  <a:noFill/>
                </a:ln>
                <a:solidFill>
                  <a:srgbClr val="FF0000"/>
                </a:solidFill>
                <a:effectLst/>
                <a:uLnTx/>
                <a:uFillTx/>
                <a:latin typeface="Corbel"/>
                <a:ea typeface="+mn-ea"/>
                <a:cs typeface="+mn-cs"/>
              </a:rPr>
              <a:t>come in two broad types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individual</a:t>
            </a:r>
            <a:r>
              <a:rPr kumimoji="0" lang="en-AU" sz="2000" b="0" i="0" u="none" strike="noStrike" kern="1200" cap="none" spc="0" normalizeH="0" baseline="0" noProof="0" dirty="0">
                <a:ln>
                  <a:noFill/>
                </a:ln>
                <a:solidFill>
                  <a:srgbClr val="000000"/>
                </a:solidFill>
                <a:effectLst/>
                <a:uLnTx/>
                <a:uFillTx/>
                <a:latin typeface="Corbel"/>
                <a:ea typeface="+mn-ea"/>
                <a:cs typeface="+mn-cs"/>
              </a:rPr>
              <a:t> based and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team</a:t>
            </a:r>
            <a:r>
              <a:rPr kumimoji="0" lang="en-AU" sz="2000" b="0" i="0" u="none" strike="noStrike" kern="1200" cap="none" spc="0" normalizeH="0" baseline="0" noProof="0" dirty="0">
                <a:ln>
                  <a:noFill/>
                </a:ln>
                <a:solidFill>
                  <a:srgbClr val="000000"/>
                </a:solidFill>
                <a:effectLst/>
                <a:uLnTx/>
                <a:uFillTx/>
                <a:latin typeface="Corbel"/>
                <a:ea typeface="+mn-ea"/>
                <a:cs typeface="+mn-cs"/>
              </a:rPr>
              <a:t> based, with sub-types within each type.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Regarding individual based PFP schemes</a:t>
            </a:r>
            <a:r>
              <a:rPr kumimoji="0" lang="en-AU" sz="2000" b="0" i="0" u="none" strike="noStrike" kern="1200" cap="none" spc="0" normalizeH="0" baseline="0" noProof="0" dirty="0">
                <a:ln>
                  <a:noFill/>
                </a:ln>
                <a:solidFill>
                  <a:srgbClr val="000000"/>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a:t>
            </a:r>
          </a:p>
        </p:txBody>
      </p:sp>
      <p:sp>
        <p:nvSpPr>
          <p:cNvPr id="5" name="TextBox 4">
            <a:extLst>
              <a:ext uri="{FF2B5EF4-FFF2-40B4-BE49-F238E27FC236}">
                <a16:creationId xmlns:a16="http://schemas.microsoft.com/office/drawing/2014/main" id="{B7E812CD-A727-4CDE-A623-7B6BC697FD23}"/>
              </a:ext>
            </a:extLst>
          </p:cNvPr>
          <p:cNvSpPr txBox="1"/>
          <p:nvPr/>
        </p:nvSpPr>
        <p:spPr>
          <a:xfrm>
            <a:off x="323528" y="1501614"/>
            <a:ext cx="3456384" cy="4839082"/>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Types of PFP schemes?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Individual</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Approach 1 (ref. 1)</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Approach 2 (ref. 2)</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Team</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Approach 1 (ref. 3)</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Why do firms use PFP schemes?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Hope to ...</a:t>
            </a:r>
          </a:p>
          <a:p>
            <a:pPr marL="285750" marR="0" lvl="0"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Impacts on individuals?</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kumimoji="0" lang="en-AU" sz="1700" b="0" i="0" u="none" strike="noStrike" kern="0" cap="none" spc="0" normalizeH="0" baseline="0" noProof="0" dirty="0">
                <a:ln>
                  <a:noFill/>
                </a:ln>
                <a:solidFill>
                  <a:srgbClr val="4C004C">
                    <a:lumMod val="50000"/>
                    <a:lumOff val="5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Potential negative impacts</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Aversion to risk </a:t>
            </a:r>
          </a:p>
          <a:p>
            <a:pPr marL="1600200" marR="0" lvl="3" indent="-2286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rgbClr val="008080"/>
                </a:solidFill>
                <a:effectLst/>
                <a:uLnTx/>
                <a:uFillTx/>
                <a:latin typeface="Calibri" panose="020F0502020204030204" pitchFamily="34" charset="0"/>
                <a:ea typeface="Calibri" panose="020F0502020204030204" pitchFamily="34" charset="0"/>
                <a:cs typeface="Times New Roman" panose="02020603050405020304" pitchFamily="18" charset="0"/>
              </a:rPr>
              <a:t>&lt;reasons (refs.) + evidence (refs.)&gt;</a:t>
            </a:r>
          </a:p>
          <a:p>
            <a:pPr marL="1143000" marR="0" lvl="2"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Increased stress</a:t>
            </a:r>
          </a:p>
          <a:p>
            <a:pPr marL="1600200" marR="0" lvl="3" indent="-2286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AU" sz="17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&lt;reasons (refs.) + evidence (refs.)&gt;</a:t>
            </a:r>
          </a:p>
        </p:txBody>
      </p:sp>
      <p:sp>
        <p:nvSpPr>
          <p:cNvPr id="7" name="TextBox 6">
            <a:extLst>
              <a:ext uri="{FF2B5EF4-FFF2-40B4-BE49-F238E27FC236}">
                <a16:creationId xmlns:a16="http://schemas.microsoft.com/office/drawing/2014/main" id="{3674F52B-BD26-45C3-A64B-EC8B9931C164}"/>
              </a:ext>
            </a:extLst>
          </p:cNvPr>
          <p:cNvSpPr txBox="1"/>
          <p:nvPr/>
        </p:nvSpPr>
        <p:spPr>
          <a:xfrm>
            <a:off x="4203519" y="4005848"/>
            <a:ext cx="4572000"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0000"/>
                </a:solidFill>
                <a:effectLst/>
                <a:uLnTx/>
                <a:uFillTx/>
                <a:latin typeface="Corbel"/>
                <a:ea typeface="+mn-ea"/>
                <a:cs typeface="+mn-cs"/>
              </a:rPr>
              <a:t>Although the corporate </a:t>
            </a:r>
            <a:r>
              <a:rPr kumimoji="0" lang="en-AU" sz="2000" b="0" i="1" u="none" strike="noStrike" kern="1200" cap="none" spc="0" normalizeH="0" baseline="0" noProof="0" dirty="0">
                <a:ln>
                  <a:noFill/>
                </a:ln>
                <a:solidFill>
                  <a:srgbClr val="000000"/>
                </a:solidFill>
                <a:effectLst/>
                <a:uLnTx/>
                <a:uFillTx/>
                <a:latin typeface="Corbel"/>
                <a:ea typeface="+mn-ea"/>
                <a:cs typeface="+mn-cs"/>
              </a:rPr>
              <a:t>goal</a:t>
            </a:r>
            <a:r>
              <a:rPr kumimoji="0" lang="en-AU" sz="2000" b="0" i="0" u="none" strike="noStrike" kern="1200" cap="none" spc="0" normalizeH="0" baseline="0" noProof="0" dirty="0">
                <a:ln>
                  <a:noFill/>
                </a:ln>
                <a:solidFill>
                  <a:srgbClr val="000000"/>
                </a:solidFill>
                <a:effectLst/>
                <a:uLnTx/>
                <a:uFillTx/>
                <a:latin typeface="Corbel"/>
                <a:ea typeface="+mn-ea"/>
                <a:cs typeface="+mn-cs"/>
              </a:rPr>
              <a:t> of PFP schemes is to improve individual and hence organisational performance, they can have </a:t>
            </a:r>
            <a:r>
              <a:rPr kumimoji="0" lang="en-AU" sz="2000" b="0" i="0" u="none" strike="noStrike" kern="1200" cap="none" spc="0" normalizeH="0" baseline="0" noProof="0" dirty="0">
                <a:ln>
                  <a:noFill/>
                </a:ln>
                <a:solidFill>
                  <a:srgbClr val="FF0000"/>
                </a:solidFill>
                <a:effectLst/>
                <a:uLnTx/>
                <a:uFillTx/>
                <a:latin typeface="Corbel"/>
                <a:ea typeface="+mn-ea"/>
                <a:cs typeface="+mn-cs"/>
              </a:rPr>
              <a:t>potentially significant negative impacts </a:t>
            </a:r>
            <a:r>
              <a:rPr kumimoji="0" lang="en-AU" sz="2000" b="0" i="0" u="none" strike="noStrike" kern="1200" cap="none" spc="0" normalizeH="0" baseline="0" noProof="0" dirty="0">
                <a:ln>
                  <a:noFill/>
                </a:ln>
                <a:solidFill>
                  <a:srgbClr val="000000"/>
                </a:solidFill>
                <a:effectLst/>
                <a:uLnTx/>
                <a:uFillTx/>
                <a:latin typeface="Corbel"/>
                <a:ea typeface="+mn-ea"/>
                <a:cs typeface="+mn-cs"/>
              </a:rPr>
              <a:t>which are counterproductive, namely an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aversion to risk </a:t>
            </a:r>
            <a:r>
              <a:rPr kumimoji="0" lang="en-AU" sz="2000" b="0" i="0" u="none" strike="noStrike" kern="1200" cap="none" spc="0" normalizeH="0" baseline="0" noProof="0" dirty="0">
                <a:ln>
                  <a:noFill/>
                </a:ln>
                <a:solidFill>
                  <a:srgbClr val="000000"/>
                </a:solidFill>
                <a:effectLst/>
                <a:uLnTx/>
                <a:uFillTx/>
                <a:latin typeface="Corbel"/>
                <a:ea typeface="+mn-ea"/>
                <a:cs typeface="+mn-cs"/>
              </a:rPr>
              <a:t>(refs.) and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increased stress </a:t>
            </a:r>
            <a:r>
              <a:rPr kumimoji="0" lang="en-AU" sz="2000" b="0" i="0" u="none" strike="noStrike" kern="1200" cap="none" spc="0" normalizeH="0" baseline="0" noProof="0" dirty="0">
                <a:ln>
                  <a:noFill/>
                </a:ln>
                <a:solidFill>
                  <a:srgbClr val="000000"/>
                </a:solidFill>
                <a:effectLst/>
                <a:uLnTx/>
                <a:uFillTx/>
                <a:latin typeface="Corbel"/>
                <a:ea typeface="+mn-ea"/>
                <a:cs typeface="+mn-cs"/>
              </a:rPr>
              <a:t>(refs). </a:t>
            </a:r>
            <a:r>
              <a:rPr kumimoji="0" lang="en-AU" sz="2000" b="0" i="0" u="none" strike="noStrike" kern="1200" cap="none" spc="0" normalizeH="0" baseline="0" noProof="0" dirty="0">
                <a:ln>
                  <a:noFill/>
                </a:ln>
                <a:solidFill>
                  <a:srgbClr val="4C004C">
                    <a:lumMod val="50000"/>
                    <a:lumOff val="50000"/>
                  </a:srgbClr>
                </a:solidFill>
                <a:effectLst/>
                <a:uLnTx/>
                <a:uFillTx/>
                <a:latin typeface="Corbel"/>
                <a:ea typeface="+mn-ea"/>
                <a:cs typeface="+mn-cs"/>
              </a:rPr>
              <a:t>Aversion to risk </a:t>
            </a:r>
            <a:r>
              <a:rPr kumimoji="0" lang="en-AU" sz="2000" b="0" i="0" u="none" strike="noStrike" kern="1200" cap="none" spc="0" normalizeH="0" baseline="0" noProof="0" dirty="0">
                <a:ln>
                  <a:noFill/>
                </a:ln>
                <a:solidFill>
                  <a:srgbClr val="000000"/>
                </a:solidFill>
                <a:effectLst/>
                <a:uLnTx/>
                <a:uFillTx/>
                <a:latin typeface="Corbel"/>
                <a:ea typeface="+mn-ea"/>
                <a:cs typeface="+mn-cs"/>
              </a:rPr>
              <a:t>arises because ...</a:t>
            </a:r>
          </a:p>
        </p:txBody>
      </p:sp>
    </p:spTree>
    <p:extLst>
      <p:ext uri="{BB962C8B-B14F-4D97-AF65-F5344CB8AC3E}">
        <p14:creationId xmlns:p14="http://schemas.microsoft.com/office/powerpoint/2010/main" val="409928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1560" y="109690"/>
            <a:ext cx="8229600" cy="917061"/>
          </a:xfrm>
        </p:spPr>
        <p:txBody>
          <a:bodyPr>
            <a:noAutofit/>
          </a:bodyPr>
          <a:lstStyle/>
          <a:p>
            <a:r>
              <a:rPr lang="en-AU" sz="2800" dirty="0">
                <a:solidFill>
                  <a:srgbClr val="990033"/>
                </a:solidFill>
                <a:effectLst/>
              </a:rPr>
              <a:t>Compare &amp; contrast theory / solution approach options with a “product comparison table”</a:t>
            </a:r>
          </a:p>
        </p:txBody>
      </p:sp>
      <p:pic>
        <p:nvPicPr>
          <p:cNvPr id="8" name="Picture 7"/>
          <p:cNvPicPr>
            <a:picLocks noChangeAspect="1"/>
          </p:cNvPicPr>
          <p:nvPr/>
        </p:nvPicPr>
        <p:blipFill>
          <a:blip r:embed="rId2"/>
          <a:stretch>
            <a:fillRect/>
          </a:stretch>
        </p:blipFill>
        <p:spPr>
          <a:xfrm>
            <a:off x="18140" y="1058704"/>
            <a:ext cx="6943935" cy="7112694"/>
          </a:xfrm>
          <a:prstGeom prst="rect">
            <a:avLst/>
          </a:prstGeom>
        </p:spPr>
      </p:pic>
      <p:sp>
        <p:nvSpPr>
          <p:cNvPr id="5" name="TextBox 4"/>
          <p:cNvSpPr txBox="1"/>
          <p:nvPr/>
        </p:nvSpPr>
        <p:spPr>
          <a:xfrm>
            <a:off x="6732240" y="1412776"/>
            <a:ext cx="201622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000FF"/>
                </a:solidFill>
                <a:effectLst/>
                <a:uLnTx/>
                <a:uFillTx/>
                <a:latin typeface="Corbel"/>
                <a:ea typeface="+mn-ea"/>
                <a:cs typeface="+mn-cs"/>
              </a:rPr>
              <a:t>Helps you to arrive at and justify your choices.</a:t>
            </a:r>
          </a:p>
        </p:txBody>
      </p:sp>
    </p:spTree>
    <p:extLst>
      <p:ext uri="{BB962C8B-B14F-4D97-AF65-F5344CB8AC3E}">
        <p14:creationId xmlns:p14="http://schemas.microsoft.com/office/powerpoint/2010/main" val="4253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68473" y="-6913"/>
            <a:ext cx="8435975" cy="1059649"/>
          </a:xfrm>
        </p:spPr>
        <p:txBody>
          <a:bodyPr>
            <a:normAutofit/>
          </a:bodyPr>
          <a:lstStyle/>
          <a:p>
            <a:pPr eaLnBrk="1" hangingPunct="1">
              <a:lnSpc>
                <a:spcPct val="70000"/>
              </a:lnSpc>
            </a:pPr>
            <a:r>
              <a:rPr lang="en-AU" sz="2400" b="1" u="sng" dirty="0">
                <a:solidFill>
                  <a:srgbClr val="000099"/>
                </a:solidFill>
                <a:effectLst/>
              </a:rPr>
              <a:t>Product comparison tables</a:t>
            </a:r>
            <a:r>
              <a:rPr lang="en-AU" sz="2400" b="1" dirty="0">
                <a:solidFill>
                  <a:srgbClr val="000099"/>
                </a:solidFill>
                <a:effectLst/>
              </a:rPr>
              <a:t> </a:t>
            </a:r>
            <a:r>
              <a:rPr lang="en-AU" sz="2400" b="1" dirty="0">
                <a:solidFill>
                  <a:srgbClr val="990033"/>
                </a:solidFill>
                <a:effectLst/>
              </a:rPr>
              <a:t>are very helpful for </a:t>
            </a:r>
            <a:r>
              <a:rPr lang="en-AU" sz="2400" b="1" dirty="0">
                <a:solidFill>
                  <a:srgbClr val="000099"/>
                </a:solidFill>
                <a:effectLst/>
              </a:rPr>
              <a:t>comparing / contrasting different theories / approaches / …</a:t>
            </a:r>
            <a:r>
              <a:rPr lang="en-AU" sz="3600" dirty="0">
                <a:solidFill>
                  <a:srgbClr val="000099"/>
                </a:solidFill>
                <a:effectLst/>
              </a:rPr>
              <a:t> </a:t>
            </a:r>
          </a:p>
        </p:txBody>
      </p:sp>
      <p:graphicFrame>
        <p:nvGraphicFramePr>
          <p:cNvPr id="205865" name="Group 41"/>
          <p:cNvGraphicFramePr>
            <a:graphicFrameLocks noGrp="1"/>
          </p:cNvGraphicFramePr>
          <p:nvPr>
            <p:ph idx="4294967295"/>
          </p:nvPr>
        </p:nvGraphicFramePr>
        <p:xfrm>
          <a:off x="143329" y="908720"/>
          <a:ext cx="8677142" cy="5509604"/>
        </p:xfrm>
        <a:graphic>
          <a:graphicData uri="http://schemas.openxmlformats.org/drawingml/2006/table">
            <a:tbl>
              <a:tblPr/>
              <a:tblGrid>
                <a:gridCol w="2340439">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800199">
                  <a:extLst>
                    <a:ext uri="{9D8B030D-6E8A-4147-A177-3AD203B41FA5}">
                      <a16:colId xmlns:a16="http://schemas.microsoft.com/office/drawing/2014/main" val="20003"/>
                    </a:ext>
                  </a:extLst>
                </a:gridCol>
              </a:tblGrid>
              <a:tr h="88993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rgbClr val="FF0000"/>
                          </a:solidFill>
                          <a:effectLst/>
                          <a:latin typeface="+mn-lt"/>
                        </a:rPr>
                        <a:t>Australian Industrial Relations Models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2000" b="1" i="0" u="none" strike="noStrike" cap="none" normalizeH="0" baseline="0" dirty="0">
                          <a:ln>
                            <a:noFill/>
                          </a:ln>
                          <a:solidFill>
                            <a:schemeClr val="tx1"/>
                          </a:solidFill>
                          <a:effectLst/>
                          <a:latin typeface="+mn-lt"/>
                          <a:ea typeface="Times New Roman" pitchFamily="18" charset="0"/>
                          <a:cs typeface="Arial" charset="0"/>
                        </a:rPr>
                        <a:t>Centralised Arbitration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ea typeface="Times New Roman" pitchFamily="18" charset="0"/>
                          <a:cs typeface="Arial" charset="0"/>
                        </a:rPr>
                        <a:t>(From early 1900s)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2000" b="1" i="0" u="none" strike="noStrike" cap="none" normalizeH="0" baseline="0" dirty="0">
                          <a:ln>
                            <a:noFill/>
                          </a:ln>
                          <a:solidFill>
                            <a:schemeClr val="tx1"/>
                          </a:solidFill>
                          <a:effectLst/>
                          <a:latin typeface="+mn-lt"/>
                          <a:ea typeface="Times New Roman" pitchFamily="18" charset="0"/>
                          <a:cs typeface="Arial" charset="0"/>
                        </a:rPr>
                        <a:t>Enterprise Bargaining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ea typeface="Times New Roman" pitchFamily="18" charset="0"/>
                          <a:cs typeface="Arial" charset="0"/>
                        </a:rPr>
                        <a:t>(Started in 1990s)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2000" b="1" i="0" u="none" strike="noStrike" cap="none" normalizeH="0" baseline="0" dirty="0">
                          <a:ln>
                            <a:noFill/>
                          </a:ln>
                          <a:solidFill>
                            <a:schemeClr val="tx1"/>
                          </a:solidFill>
                          <a:effectLst/>
                          <a:latin typeface="+mn-lt"/>
                          <a:ea typeface="Times New Roman" pitchFamily="18" charset="0"/>
                          <a:cs typeface="Arial" charset="0"/>
                        </a:rPr>
                        <a:t>Individual Contracts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ea typeface="Times New Roman" pitchFamily="18" charset="0"/>
                          <a:cs typeface="Arial" charset="0"/>
                        </a:rPr>
                        <a:t>(Some in 2000s)</a:t>
                      </a:r>
                      <a:endParaRPr kumimoji="0" lang="en-AU" sz="1400" b="0" i="0" u="none" strike="noStrike" cap="none" normalizeH="0" baseline="0" dirty="0">
                        <a:ln>
                          <a:noFill/>
                        </a:ln>
                        <a:solidFill>
                          <a:schemeClr val="tx1"/>
                        </a:solidFill>
                        <a:effectLst/>
                        <a:latin typeface="+mn-lt"/>
                        <a:ea typeface="Times New Roman" pitchFamily="18" charset="0"/>
                        <a:cs typeface="Arial" charset="0"/>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extLst>
                  <a:ext uri="{0D108BD9-81ED-4DB2-BD59-A6C34878D82A}">
                    <a16:rowId xmlns:a16="http://schemas.microsoft.com/office/drawing/2014/main" val="10000"/>
                  </a:ext>
                </a:extLst>
              </a:tr>
              <a:tr h="96127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tx1"/>
                          </a:solidFill>
                          <a:effectLst/>
                          <a:latin typeface="+mn-lt"/>
                          <a:ea typeface="Times New Roman" pitchFamily="18" charset="0"/>
                          <a:cs typeface="Arial" charset="0"/>
                        </a:rPr>
                        <a:t>Model Description</a:t>
                      </a:r>
                      <a:endParaRPr kumimoji="0" lang="en-AU" sz="1800" b="0" i="0" u="none" strike="noStrike" cap="none" normalizeH="0" baseline="0" dirty="0">
                        <a:ln>
                          <a:noFill/>
                        </a:ln>
                        <a:solidFill>
                          <a:schemeClr val="tx1"/>
                        </a:solidFill>
                        <a:effectLst/>
                        <a:latin typeface="+mn-lt"/>
                        <a:ea typeface="Times New Roman" pitchFamily="18" charset="0"/>
                        <a:cs typeface="Arial" charset="0"/>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177800" marR="0" lvl="0" indent="-1778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177800" algn="l"/>
                        </a:tabLst>
                      </a:pPr>
                      <a:r>
                        <a:rPr kumimoji="0" lang="en-AU" sz="1600" b="0" i="0" u="none" strike="noStrike" cap="none" normalizeH="0" baseline="0" dirty="0">
                          <a:ln>
                            <a:noFill/>
                          </a:ln>
                          <a:solidFill>
                            <a:schemeClr val="tx1"/>
                          </a:solidFill>
                          <a:effectLst/>
                          <a:latin typeface="+mn-lt"/>
                        </a:rPr>
                        <a:t>Workers organised into unions by occupation.</a:t>
                      </a:r>
                    </a:p>
                    <a:p>
                      <a:pPr marL="177800" marR="0" lvl="0" indent="-1778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177800" algn="l"/>
                        </a:tabLst>
                      </a:pPr>
                      <a:r>
                        <a:rPr kumimoji="0" lang="en-AU" sz="1600" b="0" i="0" u="none" strike="noStrike" cap="none" normalizeH="0" baseline="0" dirty="0">
                          <a:ln>
                            <a:noFill/>
                          </a:ln>
                          <a:solidFill>
                            <a:schemeClr val="tx1"/>
                          </a:solidFill>
                          <a:effectLst/>
                          <a:latin typeface="+mn-lt"/>
                        </a:rPr>
                        <a:t>Government set wages and conditions after listening to cases by unions and employers.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177800" marR="0" lvl="0" indent="-177800" algn="l" defTabSz="914400" rtl="0" eaLnBrk="0" fontAlgn="base" latinLnBrk="0" hangingPunct="0">
                        <a:lnSpc>
                          <a:spcPct val="100000"/>
                        </a:lnSpc>
                        <a:spcBef>
                          <a:spcPct val="0"/>
                        </a:spcBef>
                        <a:spcAft>
                          <a:spcPct val="0"/>
                        </a:spcAft>
                        <a:buClrTx/>
                        <a:buSzTx/>
                        <a:buFont typeface="Symbol" pitchFamily="18" charset="2"/>
                        <a:buChar char=""/>
                        <a:tabLst>
                          <a:tab pos="177800" algn="l"/>
                        </a:tabLst>
                      </a:pPr>
                      <a:r>
                        <a:rPr kumimoji="0" lang="en-AU" sz="1600" b="0" i="0" u="none" strike="noStrike" cap="none" normalizeH="0" baseline="0" dirty="0">
                          <a:ln>
                            <a:noFill/>
                          </a:ln>
                          <a:solidFill>
                            <a:schemeClr val="tx1"/>
                          </a:solidFill>
                          <a:effectLst/>
                          <a:latin typeface="+mn-lt"/>
                        </a:rPr>
                        <a:t> Unions based around individual businesses.</a:t>
                      </a:r>
                    </a:p>
                    <a:p>
                      <a:pPr marL="177800" marR="0" lvl="0" indent="-177800" algn="l" defTabSz="914400" rtl="0" eaLnBrk="0" fontAlgn="base" latinLnBrk="0" hangingPunct="0">
                        <a:lnSpc>
                          <a:spcPct val="100000"/>
                        </a:lnSpc>
                        <a:spcBef>
                          <a:spcPct val="0"/>
                        </a:spcBef>
                        <a:spcAft>
                          <a:spcPct val="0"/>
                        </a:spcAft>
                        <a:buClrTx/>
                        <a:buSzTx/>
                        <a:buFont typeface="Symbol" pitchFamily="18" charset="2"/>
                        <a:buChar char=""/>
                        <a:tabLst>
                          <a:tab pos="177800" algn="l"/>
                        </a:tabLst>
                      </a:pPr>
                      <a:r>
                        <a:rPr kumimoji="0" lang="en-AU" sz="1600" b="0" i="0" u="none" strike="noStrike" cap="none" normalizeH="0" baseline="0" dirty="0">
                          <a:ln>
                            <a:noFill/>
                          </a:ln>
                          <a:solidFill>
                            <a:schemeClr val="tx1"/>
                          </a:solidFill>
                          <a:effectLst/>
                          <a:latin typeface="+mn-lt"/>
                        </a:rPr>
                        <a:t>Unions negotiated directly with employers.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177800" marR="0" lvl="0" indent="-1778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177800" algn="l"/>
                        </a:tabLst>
                      </a:pPr>
                      <a:r>
                        <a:rPr kumimoji="0" lang="en-AU" sz="1600" b="0" i="0" u="none" strike="noStrike" cap="none" normalizeH="0" baseline="0" dirty="0">
                          <a:ln>
                            <a:noFill/>
                          </a:ln>
                          <a:solidFill>
                            <a:schemeClr val="tx1"/>
                          </a:solidFill>
                          <a:effectLst/>
                          <a:latin typeface="+mn-lt"/>
                        </a:rPr>
                        <a:t>Workers negotiate directly with employers.</a:t>
                      </a:r>
                    </a:p>
                    <a:p>
                      <a:pPr marL="177800" marR="0" lvl="0" indent="-1778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177800" algn="l"/>
                        </a:tabLst>
                      </a:pPr>
                      <a:r>
                        <a:rPr kumimoji="0" lang="en-AU" sz="1600" b="0" i="0" u="none" strike="noStrike" cap="none" normalizeH="0" baseline="0" dirty="0">
                          <a:ln>
                            <a:noFill/>
                          </a:ln>
                          <a:solidFill>
                            <a:schemeClr val="tx1"/>
                          </a:solidFill>
                          <a:effectLst/>
                          <a:latin typeface="+mn-lt"/>
                        </a:rPr>
                        <a:t>Only minimum safety net.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089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1" i="0" u="none" strike="noStrike" cap="none" normalizeH="0" baseline="0" dirty="0">
                          <a:ln>
                            <a:noFill/>
                          </a:ln>
                          <a:solidFill>
                            <a:schemeClr val="tx1"/>
                          </a:solidFill>
                          <a:effectLst/>
                          <a:latin typeface="+mn-lt"/>
                          <a:ea typeface="Times New Roman" pitchFamily="18" charset="0"/>
                          <a:cs typeface="Arial" charset="0"/>
                        </a:rPr>
                        <a:t>Values Differences</a:t>
                      </a:r>
                      <a:endParaRPr kumimoji="0" lang="en-AU" sz="1800" b="0" i="0" u="none" strike="noStrike" cap="none" normalizeH="0" baseline="0" dirty="0">
                        <a:ln>
                          <a:noFill/>
                        </a:ln>
                        <a:solidFill>
                          <a:schemeClr val="tx1"/>
                        </a:solidFill>
                        <a:effectLst/>
                        <a:latin typeface="+mn-lt"/>
                        <a:ea typeface="Times New Roman" pitchFamily="18" charset="0"/>
                        <a:cs typeface="Arial" charset="0"/>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600" b="0" i="0" u="none" strike="noStrike" cap="none" normalizeH="0" baseline="0" dirty="0">
                        <a:ln>
                          <a:noFill/>
                        </a:ln>
                        <a:solidFill>
                          <a:schemeClr val="tx1"/>
                        </a:solidFill>
                        <a:effectLst/>
                        <a:latin typeface="+mn-lt"/>
                      </a:endParaRP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B2B2B2"/>
                    </a:solidFill>
                  </a:tcPr>
                </a:tc>
                <a:extLst>
                  <a:ext uri="{0D108BD9-81ED-4DB2-BD59-A6C34878D82A}">
                    <a16:rowId xmlns:a16="http://schemas.microsoft.com/office/drawing/2014/main" val="10002"/>
                  </a:ext>
                </a:extLst>
              </a:tr>
              <a:tr h="66325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mn-lt"/>
                          <a:ea typeface="Times New Roman" pitchFamily="18" charset="0"/>
                          <a:cs typeface="Arial" charset="0"/>
                        </a:rPr>
                        <a:t>Worker quality of life vs business profits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Worker quality of life paramount.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Business needs are central.</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1600" b="0" i="0" u="none" strike="noStrike" cap="none" normalizeH="0" baseline="0" dirty="0">
                          <a:ln>
                            <a:noFill/>
                          </a:ln>
                          <a:solidFill>
                            <a:schemeClr val="tx1"/>
                          </a:solidFill>
                          <a:effectLst/>
                          <a:latin typeface="+mn-lt"/>
                        </a:rPr>
                        <a:t>Business needs are central.</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88993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mn-lt"/>
                          <a:ea typeface="Times New Roman" pitchFamily="18" charset="0"/>
                          <a:cs typeface="Arial" charset="0"/>
                        </a:rPr>
                        <a:t>Protecting vulnerable vs giving go-getters flexibility</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Rigid rules protected the vulnerable, but restricted flexibility.</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Some protection and some flexibility.</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Prioritise flexibility.</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89477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800" b="0" i="0" u="none" strike="noStrike" cap="none" normalizeH="0" baseline="0" dirty="0">
                          <a:ln>
                            <a:noFill/>
                          </a:ln>
                          <a:solidFill>
                            <a:schemeClr val="tx1"/>
                          </a:solidFill>
                          <a:effectLst/>
                          <a:latin typeface="+mn-lt"/>
                          <a:ea typeface="Times New Roman" pitchFamily="18" charset="0"/>
                          <a:cs typeface="Arial" charset="0"/>
                        </a:rPr>
                        <a:t>Best way of dealing with conflict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Conflict settled by “central umpire”.</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Can lead to significant conflict as both sides have similar power.</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0" i="0" u="none" strike="noStrike" cap="none" normalizeH="0" baseline="0" dirty="0">
                          <a:ln>
                            <a:noFill/>
                          </a:ln>
                          <a:solidFill>
                            <a:schemeClr val="tx1"/>
                          </a:solidFill>
                          <a:effectLst/>
                          <a:latin typeface="+mn-lt"/>
                        </a:rPr>
                        <a:t>Reduces conflict by giving all power to employers.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 name="Rectangle 2"/>
          <p:cNvSpPr/>
          <p:nvPr/>
        </p:nvSpPr>
        <p:spPr>
          <a:xfrm>
            <a:off x="199335" y="6381328"/>
            <a:ext cx="889248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65000"/>
                  </a:prstClr>
                </a:solidFill>
                <a:effectLst/>
                <a:uLnTx/>
                <a:uFillTx/>
                <a:latin typeface="Corbel"/>
                <a:ea typeface="+mn-ea"/>
                <a:cs typeface="+mn-cs"/>
              </a:rPr>
              <a:t>Ref.: http://www.abc.net.au/radionational/programs/perspective/lindy-edwards/3220030</a:t>
            </a:r>
          </a:p>
        </p:txBody>
      </p:sp>
    </p:spTree>
    <p:extLst>
      <p:ext uri="{BB962C8B-B14F-4D97-AF65-F5344CB8AC3E}">
        <p14:creationId xmlns:p14="http://schemas.microsoft.com/office/powerpoint/2010/main" val="183983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9E91F45E-9F3C-473D-A610-EA7516E6CEDB}"/>
              </a:ext>
            </a:extLst>
          </p:cNvPr>
          <p:cNvSpPr txBox="1">
            <a:spLocks noChangeArrowheads="1"/>
          </p:cNvSpPr>
          <p:nvPr/>
        </p:nvSpPr>
        <p:spPr bwMode="auto">
          <a:xfrm>
            <a:off x="583098" y="1133779"/>
            <a:ext cx="8229600" cy="4625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38912" indent="-320040" algn="l" rtl="0" eaLnBrk="1" latinLnBrk="0" hangingPunct="1">
              <a:spcBef>
                <a:spcPts val="0"/>
              </a:spcBef>
              <a:buClr>
                <a:schemeClr val="tx2"/>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rgbClr val="49075E"/>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2">
                  <a:lumMod val="60000"/>
                  <a:lumOff val="40000"/>
                </a:schemeClr>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0"/>
              </a:spcBef>
              <a:spcAft>
                <a:spcPts val="0"/>
              </a:spcAft>
              <a:buClr>
                <a:srgbClr val="BDA14E"/>
              </a:buClr>
              <a:buSzPct val="80000"/>
              <a:buFontTx/>
              <a:buNone/>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There are </a:t>
            </a:r>
            <a:r>
              <a:rPr kumimoji="0" lang="en-AU" sz="2000" b="0" i="0" u="none" strike="noStrike" kern="1200" cap="none" spc="0" normalizeH="0" baseline="0" noProof="0" dirty="0">
                <a:ln>
                  <a:noFill/>
                </a:ln>
                <a:solidFill>
                  <a:srgbClr val="FF5050"/>
                </a:solidFill>
                <a:effectLst/>
                <a:uLnTx/>
                <a:uFillTx/>
                <a:latin typeface="Corbel"/>
                <a:ea typeface="+mn-ea"/>
                <a:cs typeface="+mn-cs"/>
              </a:rPr>
              <a:t>three major values divides </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between the three different industrial relations models Australia has had since the early 1900s. </a:t>
            </a:r>
            <a:r>
              <a:rPr kumimoji="0" lang="en-AU" sz="2000" b="0" i="0" u="none" strike="noStrike" kern="1200" cap="none" spc="0" normalizeH="0" baseline="0" noProof="0" dirty="0">
                <a:ln>
                  <a:noFill/>
                </a:ln>
                <a:solidFill>
                  <a:srgbClr val="0033CC"/>
                </a:solidFill>
                <a:effectLst/>
                <a:uLnTx/>
                <a:uFillTx/>
                <a:latin typeface="Corbel"/>
                <a:ea typeface="+mn-ea"/>
                <a:cs typeface="+mn-cs"/>
              </a:rPr>
              <a:t>As we've shifted models, we can see a gradual shift in Australian values.</a:t>
            </a:r>
            <a:r>
              <a:rPr kumimoji="0" lang="en-AU" sz="2000" b="0" i="0" u="none" strike="noStrike" kern="1200" cap="none" spc="0" normalizeH="0" baseline="0" noProof="0" dirty="0">
                <a:ln>
                  <a:noFill/>
                </a:ln>
                <a:solidFill>
                  <a:srgbClr val="0066CC"/>
                </a:solidFill>
                <a:effectLst/>
                <a:uLnTx/>
                <a:uFillTx/>
                <a:latin typeface="Corbel"/>
                <a:ea typeface="+mn-ea"/>
                <a:cs typeface="+mn-cs"/>
              </a:rPr>
              <a:t> </a:t>
            </a:r>
            <a:r>
              <a:rPr kumimoji="0" lang="en-AU" sz="2000" b="0" i="0" u="none" strike="noStrike" kern="1200" cap="none" spc="0" normalizeH="0" baseline="0" noProof="0" dirty="0">
                <a:ln>
                  <a:noFill/>
                </a:ln>
                <a:solidFill>
                  <a:srgbClr val="FF5050"/>
                </a:solidFill>
                <a:effectLst/>
                <a:uLnTx/>
                <a:uFillTx/>
                <a:latin typeface="Corbel"/>
                <a:ea typeface="+mn-ea"/>
                <a:cs typeface="+mn-cs"/>
              </a:rPr>
              <a:t>The first values divide </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has been over whether our work lives should be centred on delivering workers quality of life or maximizing business profits. Under the centralized wage fixing system, …. Under enterprise bargaining and individual agreements, the emphasis has shifted. People's working lives are expected to …. Business needs are at the centre. And we've moved to assuming that …. </a:t>
            </a:r>
          </a:p>
          <a:p>
            <a:pPr marL="0" marR="0" lvl="0" indent="0" algn="l" defTabSz="914400" rtl="0" eaLnBrk="1" fontAlgn="auto" latinLnBrk="0" hangingPunct="1">
              <a:lnSpc>
                <a:spcPct val="100000"/>
              </a:lnSpc>
              <a:spcBef>
                <a:spcPts val="0"/>
              </a:spcBef>
              <a:spcAft>
                <a:spcPts val="0"/>
              </a:spcAft>
              <a:buClr>
                <a:srgbClr val="BDA14E"/>
              </a:buClr>
              <a:buSzPct val="80000"/>
              <a:buFontTx/>
              <a:buNone/>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a:t>
            </a:r>
            <a:r>
              <a:rPr kumimoji="0" lang="en-AU" sz="2000" b="0" i="0" u="none" strike="noStrike" kern="1200" cap="none" spc="0" normalizeH="0" baseline="0" noProof="0" dirty="0">
                <a:ln>
                  <a:noFill/>
                </a:ln>
                <a:solidFill>
                  <a:srgbClr val="FF5050"/>
                </a:solidFill>
                <a:effectLst/>
                <a:uLnTx/>
                <a:uFillTx/>
                <a:latin typeface="Corbel"/>
                <a:ea typeface="+mn-ea"/>
                <a:cs typeface="+mn-cs"/>
              </a:rPr>
              <a:t>The second values divide </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between these models is the way we balance protecting the vulnerable and allowing flexibility to the go-getters. On the one hand, arbitration …. Enterprise bargaining offered …. Meanwhile, individual contracts …. </a:t>
            </a:r>
          </a:p>
          <a:p>
            <a:pPr marL="0" marR="0" lvl="0" indent="0" algn="l" defTabSz="914400" rtl="0" eaLnBrk="1" fontAlgn="auto" latinLnBrk="0" hangingPunct="1">
              <a:lnSpc>
                <a:spcPct val="100000"/>
              </a:lnSpc>
              <a:spcBef>
                <a:spcPts val="0"/>
              </a:spcBef>
              <a:spcAft>
                <a:spcPts val="0"/>
              </a:spcAft>
              <a:buClr>
                <a:srgbClr val="BDA14E"/>
              </a:buClr>
              <a:buSzPct val="80000"/>
              <a:buFontTx/>
              <a:buNone/>
              <a:tabLst/>
              <a:defRPr/>
            </a:pP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	</a:t>
            </a:r>
            <a:r>
              <a:rPr kumimoji="0" lang="en-AU" sz="2000" b="0" i="0" u="none" strike="noStrike" kern="1200" cap="none" spc="0" normalizeH="0" baseline="0" noProof="0" dirty="0">
                <a:ln>
                  <a:noFill/>
                </a:ln>
                <a:solidFill>
                  <a:srgbClr val="FF5050"/>
                </a:solidFill>
                <a:effectLst/>
                <a:uLnTx/>
                <a:uFillTx/>
                <a:latin typeface="Corbel"/>
                <a:ea typeface="+mn-ea"/>
                <a:cs typeface="+mn-cs"/>
              </a:rPr>
              <a:t>The final values divide </a:t>
            </a:r>
            <a:r>
              <a:rPr kumimoji="0" lang="en-AU" sz="2000" b="0" i="0" u="none" strike="noStrike" kern="1200" cap="none" spc="0" normalizeH="0" baseline="0" noProof="0" dirty="0">
                <a:ln>
                  <a:noFill/>
                </a:ln>
                <a:solidFill>
                  <a:srgbClr val="000000">
                    <a:lumMod val="65000"/>
                    <a:lumOff val="35000"/>
                  </a:srgbClr>
                </a:solidFill>
                <a:effectLst/>
                <a:uLnTx/>
                <a:uFillTx/>
                <a:latin typeface="Corbel"/>
                <a:ea typeface="+mn-ea"/>
                <a:cs typeface="+mn-cs"/>
              </a:rPr>
              <a:t>between these three models is all about the best way of dealing with conflict. …</a:t>
            </a:r>
          </a:p>
        </p:txBody>
      </p:sp>
      <p:sp>
        <p:nvSpPr>
          <p:cNvPr id="11" name="TextBox 5">
            <a:extLst>
              <a:ext uri="{FF2B5EF4-FFF2-40B4-BE49-F238E27FC236}">
                <a16:creationId xmlns:a16="http://schemas.microsoft.com/office/drawing/2014/main" id="{E68EC05E-2A87-499A-9076-657CEF702D74}"/>
              </a:ext>
            </a:extLst>
          </p:cNvPr>
          <p:cNvSpPr txBox="1">
            <a:spLocks noChangeArrowheads="1"/>
          </p:cNvSpPr>
          <p:nvPr/>
        </p:nvSpPr>
        <p:spPr bwMode="auto">
          <a:xfrm>
            <a:off x="357187" y="6082795"/>
            <a:ext cx="80724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dirty="0">
                <a:ln>
                  <a:noFill/>
                </a:ln>
                <a:solidFill>
                  <a:prstClr val="white">
                    <a:lumMod val="65000"/>
                  </a:prstClr>
                </a:solidFill>
                <a:effectLst/>
                <a:uLnTx/>
                <a:uFillTx/>
                <a:latin typeface="Arial" charset="0"/>
                <a:ea typeface="+mn-ea"/>
                <a:cs typeface="+mn-cs"/>
              </a:rPr>
              <a:t>Adapted from Lindy Edwards (2007), “How to argue with an economist” </a:t>
            </a:r>
            <a:r>
              <a:rPr kumimoji="0" lang="en-AU" sz="1600" b="0" i="0" u="none" strike="noStrike" kern="1200" cap="none" spc="0" normalizeH="0" baseline="0" noProof="0" dirty="0">
                <a:ln>
                  <a:noFill/>
                </a:ln>
                <a:solidFill>
                  <a:prstClr val="white">
                    <a:lumMod val="65000"/>
                  </a:prstClr>
                </a:solidFill>
                <a:effectLst/>
                <a:uLnTx/>
                <a:uFillTx/>
                <a:latin typeface="Arial" charset="0"/>
                <a:ea typeface="+mn-ea"/>
                <a:cs typeface="+mn-cs"/>
                <a:hlinkClick r:id="rId2">
                  <a:extLst>
                    <a:ext uri="{A12FA001-AC4F-418D-AE19-62706E023703}">
                      <ahyp:hlinkClr xmlns:ahyp="http://schemas.microsoft.com/office/drawing/2018/hyperlinkcolor" val="tx"/>
                    </a:ext>
                  </a:extLst>
                </a:hlinkClick>
              </a:rPr>
              <a:t>http://www.abc.net.au/rn/perspective/stories/2007/2035446.htm#transcript</a:t>
            </a:r>
            <a:r>
              <a:rPr kumimoji="0" lang="en-AU" sz="1600" b="0" i="0" u="none" strike="noStrike" kern="1200" cap="none" spc="0" normalizeH="0" baseline="0" noProof="0" dirty="0">
                <a:ln>
                  <a:noFill/>
                </a:ln>
                <a:solidFill>
                  <a:prstClr val="white">
                    <a:lumMod val="65000"/>
                  </a:prstClr>
                </a:solidFill>
                <a:effectLst/>
                <a:uLnTx/>
                <a:uFillTx/>
                <a:latin typeface="Arial" charset="0"/>
                <a:ea typeface="+mn-ea"/>
                <a:cs typeface="+mn-cs"/>
              </a:rPr>
              <a:t>  </a:t>
            </a:r>
          </a:p>
        </p:txBody>
      </p:sp>
      <p:sp>
        <p:nvSpPr>
          <p:cNvPr id="12" name="TextBox 11">
            <a:extLst>
              <a:ext uri="{FF2B5EF4-FFF2-40B4-BE49-F238E27FC236}">
                <a16:creationId xmlns:a16="http://schemas.microsoft.com/office/drawing/2014/main" id="{C5B76745-A7EF-41C3-B889-01D8FB1B44AB}"/>
              </a:ext>
            </a:extLst>
          </p:cNvPr>
          <p:cNvSpPr txBox="1"/>
          <p:nvPr/>
        </p:nvSpPr>
        <p:spPr>
          <a:xfrm>
            <a:off x="452829" y="267249"/>
            <a:ext cx="797679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Table to text with parallel linking: Repeating a theme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but covering a different aspect of it.</a:t>
            </a:r>
          </a:p>
        </p:txBody>
      </p:sp>
    </p:spTree>
    <p:extLst>
      <p:ext uri="{BB962C8B-B14F-4D97-AF65-F5344CB8AC3E}">
        <p14:creationId xmlns:p14="http://schemas.microsoft.com/office/powerpoint/2010/main" val="84364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4650" y="0"/>
            <a:ext cx="8229600" cy="764704"/>
          </a:xfrm>
        </p:spPr>
        <p:txBody>
          <a:bodyPr/>
          <a:lstStyle/>
          <a:p>
            <a:pPr>
              <a:defRPr/>
            </a:pPr>
            <a:r>
              <a:rPr lang="en-AU" sz="3200" dirty="0">
                <a:solidFill>
                  <a:srgbClr val="990033"/>
                </a:solidFill>
                <a:effectLst/>
              </a:rPr>
              <a:t>Key goals of editing and proofreading</a:t>
            </a:r>
          </a:p>
        </p:txBody>
      </p:sp>
      <p:sp>
        <p:nvSpPr>
          <p:cNvPr id="3" name="Content Placeholder 2"/>
          <p:cNvSpPr>
            <a:spLocks noGrp="1"/>
          </p:cNvSpPr>
          <p:nvPr>
            <p:ph idx="4294967295"/>
          </p:nvPr>
        </p:nvSpPr>
        <p:spPr>
          <a:xfrm>
            <a:off x="250825" y="620713"/>
            <a:ext cx="8353425" cy="5903912"/>
          </a:xfrm>
        </p:spPr>
        <p:txBody>
          <a:bodyPr>
            <a:normAutofit lnSpcReduction="10000"/>
          </a:bodyPr>
          <a:lstStyle/>
          <a:p>
            <a:r>
              <a:rPr lang="en-AU" altLang="en-US" sz="2800" dirty="0">
                <a:solidFill>
                  <a:srgbClr val="990033"/>
                </a:solidFill>
              </a:rPr>
              <a:t>Editing aims to achieve:</a:t>
            </a:r>
          </a:p>
          <a:p>
            <a:pPr lvl="1"/>
            <a:r>
              <a:rPr lang="en-AU" altLang="en-US" sz="2400" dirty="0">
                <a:solidFill>
                  <a:srgbClr val="0033CC"/>
                </a:solidFill>
              </a:rPr>
              <a:t>Clarity and precision</a:t>
            </a:r>
          </a:p>
          <a:p>
            <a:pPr lvl="2"/>
            <a:r>
              <a:rPr lang="en-AU" altLang="en-US" sz="2000" dirty="0">
                <a:solidFill>
                  <a:srgbClr val="006666"/>
                </a:solidFill>
              </a:rPr>
              <a:t>Remove vagueness and imprecision</a:t>
            </a:r>
          </a:p>
          <a:p>
            <a:pPr lvl="2"/>
            <a:r>
              <a:rPr lang="en-AU" altLang="en-US" sz="2000" dirty="0">
                <a:solidFill>
                  <a:srgbClr val="006666"/>
                </a:solidFill>
              </a:rPr>
              <a:t>Explain everything that needs explaining</a:t>
            </a:r>
          </a:p>
          <a:p>
            <a:pPr lvl="2"/>
            <a:r>
              <a:rPr lang="en-AU" altLang="en-US" sz="2000" dirty="0">
                <a:solidFill>
                  <a:srgbClr val="006666"/>
                </a:solidFill>
              </a:rPr>
              <a:t>Explain clearly</a:t>
            </a:r>
          </a:p>
          <a:p>
            <a:pPr lvl="1"/>
            <a:r>
              <a:rPr lang="en-AU" altLang="en-US" sz="2400" dirty="0">
                <a:solidFill>
                  <a:srgbClr val="0033CC"/>
                </a:solidFill>
              </a:rPr>
              <a:t>Accuracy and completeness</a:t>
            </a:r>
          </a:p>
          <a:p>
            <a:pPr lvl="1"/>
            <a:r>
              <a:rPr lang="en-AU" altLang="en-US" sz="2400" dirty="0">
                <a:solidFill>
                  <a:srgbClr val="0033CC"/>
                </a:solidFill>
              </a:rPr>
              <a:t>Cohesion</a:t>
            </a:r>
          </a:p>
          <a:p>
            <a:pPr lvl="2"/>
            <a:r>
              <a:rPr lang="en-AU" altLang="en-US" sz="2000" dirty="0">
                <a:solidFill>
                  <a:srgbClr val="006666"/>
                </a:solidFill>
              </a:rPr>
              <a:t>Logical connectives</a:t>
            </a:r>
          </a:p>
          <a:p>
            <a:pPr lvl="2"/>
            <a:r>
              <a:rPr lang="en-AU" altLang="en-US" sz="2000" dirty="0">
                <a:solidFill>
                  <a:srgbClr val="006666"/>
                </a:solidFill>
              </a:rPr>
              <a:t>Signposts: topic and purpose</a:t>
            </a:r>
          </a:p>
          <a:p>
            <a:pPr lvl="2"/>
            <a:r>
              <a:rPr lang="en-AU" altLang="en-US" sz="2000" dirty="0">
                <a:solidFill>
                  <a:srgbClr val="006666"/>
                </a:solidFill>
              </a:rPr>
              <a:t>Flow (sentences “hold hands”)</a:t>
            </a:r>
          </a:p>
          <a:p>
            <a:pPr lvl="2"/>
            <a:r>
              <a:rPr lang="en-AU" altLang="en-US" sz="2000" dirty="0">
                <a:solidFill>
                  <a:srgbClr val="006666"/>
                </a:solidFill>
              </a:rPr>
              <a:t>Logical structure</a:t>
            </a:r>
          </a:p>
          <a:p>
            <a:pPr>
              <a:spcBef>
                <a:spcPts val="600"/>
              </a:spcBef>
            </a:pPr>
            <a:r>
              <a:rPr lang="en-AU" altLang="en-US" sz="2800" dirty="0">
                <a:solidFill>
                  <a:srgbClr val="990033"/>
                </a:solidFill>
              </a:rPr>
              <a:t>Proofreading aims to achieve:</a:t>
            </a:r>
          </a:p>
          <a:p>
            <a:pPr lvl="1"/>
            <a:r>
              <a:rPr lang="en-AU" altLang="en-US" sz="2400" dirty="0">
                <a:solidFill>
                  <a:srgbClr val="0033CC"/>
                </a:solidFill>
              </a:rPr>
              <a:t>Consistency of style</a:t>
            </a:r>
          </a:p>
          <a:p>
            <a:pPr lvl="1"/>
            <a:r>
              <a:rPr lang="en-AU" altLang="en-US" sz="2400" dirty="0">
                <a:solidFill>
                  <a:srgbClr val="0033CC"/>
                </a:solidFill>
              </a:rPr>
              <a:t>Remove errors: grammar and punctuation</a:t>
            </a:r>
          </a:p>
          <a:p>
            <a:pPr lvl="1"/>
            <a:r>
              <a:rPr lang="en-AU" altLang="en-US" sz="2400" dirty="0">
                <a:solidFill>
                  <a:srgbClr val="0033CC"/>
                </a:solidFill>
              </a:rPr>
              <a:t>No missing references</a:t>
            </a:r>
          </a:p>
          <a:p>
            <a:pPr lvl="2">
              <a:buFont typeface="Arial" panose="020B0604020202020204" pitchFamily="34" charset="0"/>
              <a:buChar char="•"/>
            </a:pPr>
            <a:endParaRPr lang="en-AU" altLang="en-US" dirty="0"/>
          </a:p>
        </p:txBody>
      </p:sp>
    </p:spTree>
    <p:extLst>
      <p:ext uri="{BB962C8B-B14F-4D97-AF65-F5344CB8AC3E}">
        <p14:creationId xmlns:p14="http://schemas.microsoft.com/office/powerpoint/2010/main" val="1742281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3568" y="260648"/>
            <a:ext cx="7898333" cy="800100"/>
          </a:xfrm>
        </p:spPr>
        <p:txBody>
          <a:bodyPr>
            <a:normAutofit/>
          </a:bodyPr>
          <a:lstStyle/>
          <a:p>
            <a:r>
              <a:rPr lang="en-AU" altLang="en-US" sz="3600" dirty="0">
                <a:solidFill>
                  <a:schemeClr val="bg1"/>
                </a:solidFill>
              </a:rPr>
              <a:t>Two key editing and proofreading tips</a:t>
            </a:r>
          </a:p>
        </p:txBody>
      </p:sp>
      <p:sp>
        <p:nvSpPr>
          <p:cNvPr id="3" name="Content Placeholder 2"/>
          <p:cNvSpPr>
            <a:spLocks noGrp="1"/>
          </p:cNvSpPr>
          <p:nvPr>
            <p:ph idx="1"/>
          </p:nvPr>
        </p:nvSpPr>
        <p:spPr>
          <a:xfrm>
            <a:off x="1043608" y="1700808"/>
            <a:ext cx="7200800" cy="4680520"/>
          </a:xfrm>
        </p:spPr>
        <p:txBody>
          <a:bodyPr>
            <a:normAutofit/>
          </a:bodyPr>
          <a:lstStyle/>
          <a:p>
            <a:pPr>
              <a:spcAft>
                <a:spcPts val="600"/>
              </a:spcAft>
              <a:buFontTx/>
              <a:buChar char="•"/>
            </a:pPr>
            <a:r>
              <a:rPr lang="en-AU" altLang="en-US" sz="2400" dirty="0"/>
              <a:t>Edit as you go, but put aside for a few days so you forget the details of what you were trying to say.</a:t>
            </a:r>
          </a:p>
          <a:p>
            <a:pPr>
              <a:spcAft>
                <a:spcPts val="600"/>
              </a:spcAft>
              <a:buFontTx/>
              <a:buChar char="•"/>
            </a:pPr>
            <a:r>
              <a:rPr lang="en-AU" altLang="en-US" sz="2400" dirty="0">
                <a:solidFill>
                  <a:srgbClr val="990033"/>
                </a:solidFill>
              </a:rPr>
              <a:t>Try to read your work like it is an article written by someone else that you are trying to </a:t>
            </a:r>
            <a:r>
              <a:rPr lang="en-AU" altLang="en-US" sz="2400" i="1" dirty="0">
                <a:solidFill>
                  <a:srgbClr val="990033"/>
                </a:solidFill>
              </a:rPr>
              <a:t>learn</a:t>
            </a:r>
            <a:r>
              <a:rPr lang="en-AU" altLang="en-US" sz="2400" dirty="0">
                <a:solidFill>
                  <a:srgbClr val="990033"/>
                </a:solidFill>
              </a:rPr>
              <a:t> from:</a:t>
            </a:r>
          </a:p>
          <a:p>
            <a:pPr lvl="3">
              <a:spcBef>
                <a:spcPts val="0"/>
              </a:spcBef>
              <a:spcAft>
                <a:spcPts val="600"/>
              </a:spcAft>
            </a:pPr>
            <a:r>
              <a:rPr lang="en-AU" altLang="en-US" sz="2400" dirty="0">
                <a:solidFill>
                  <a:srgbClr val="006666"/>
                </a:solidFill>
              </a:rPr>
              <a:t>Is everything </a:t>
            </a:r>
            <a:r>
              <a:rPr lang="en-AU" altLang="en-US" sz="2400" i="1" dirty="0">
                <a:solidFill>
                  <a:srgbClr val="0000FF"/>
                </a:solidFill>
              </a:rPr>
              <a:t>convincing / clear / well explained</a:t>
            </a:r>
            <a:r>
              <a:rPr lang="en-AU" altLang="en-US" sz="2400" dirty="0">
                <a:solidFill>
                  <a:srgbClr val="006666"/>
                </a:solidFill>
              </a:rPr>
              <a:t>?</a:t>
            </a:r>
          </a:p>
          <a:p>
            <a:pPr lvl="3">
              <a:spcBef>
                <a:spcPts val="0"/>
              </a:spcBef>
              <a:spcAft>
                <a:spcPts val="600"/>
              </a:spcAft>
            </a:pPr>
            <a:r>
              <a:rPr lang="en-AU" altLang="en-US" sz="2400" dirty="0">
                <a:solidFill>
                  <a:srgbClr val="006666"/>
                </a:solidFill>
              </a:rPr>
              <a:t>Does each paragraph answer the “So what?” question?</a:t>
            </a:r>
          </a:p>
          <a:p>
            <a:pPr>
              <a:spcAft>
                <a:spcPts val="600"/>
              </a:spcAft>
              <a:buFontTx/>
              <a:buChar char="•"/>
            </a:pPr>
            <a:r>
              <a:rPr lang="en-AU" altLang="en-US" sz="2400" dirty="0">
                <a:solidFill>
                  <a:srgbClr val="990033"/>
                </a:solidFill>
              </a:rPr>
              <a:t>Do a careful proofread using a hard copy and reading out aloud (in your head).</a:t>
            </a:r>
          </a:p>
        </p:txBody>
      </p:sp>
    </p:spTree>
    <p:extLst>
      <p:ext uri="{BB962C8B-B14F-4D97-AF65-F5344CB8AC3E}">
        <p14:creationId xmlns:p14="http://schemas.microsoft.com/office/powerpoint/2010/main" val="3765008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r>
              <a:rPr lang="en-AU" altLang="en-US" dirty="0">
                <a:solidFill>
                  <a:schemeClr val="bg1"/>
                </a:solidFill>
              </a:rPr>
              <a:t>To check for spelling, grammatical and punctuation errors …</a:t>
            </a:r>
          </a:p>
        </p:txBody>
      </p:sp>
      <p:sp>
        <p:nvSpPr>
          <p:cNvPr id="3" name="Content Placeholder 2"/>
          <p:cNvSpPr>
            <a:spLocks noGrp="1"/>
          </p:cNvSpPr>
          <p:nvPr>
            <p:ph idx="1"/>
          </p:nvPr>
        </p:nvSpPr>
        <p:spPr>
          <a:xfrm>
            <a:off x="827584" y="1772816"/>
            <a:ext cx="6779096" cy="4625609"/>
          </a:xfrm>
        </p:spPr>
        <p:txBody>
          <a:bodyPr>
            <a:normAutofit/>
          </a:bodyPr>
          <a:lstStyle/>
          <a:p>
            <a:pPr marL="357188" indent="-357188">
              <a:spcAft>
                <a:spcPts val="600"/>
              </a:spcAft>
              <a:defRPr/>
            </a:pPr>
            <a:r>
              <a:rPr lang="en-AU" sz="2400" dirty="0"/>
              <a:t>Read your work out aloud (in your head = “sub-vocalising”) as though you were trying to read it in an interesting way to an audience.</a:t>
            </a:r>
          </a:p>
          <a:p>
            <a:pPr>
              <a:spcAft>
                <a:spcPts val="600"/>
              </a:spcAft>
              <a:buFont typeface="Arial" pitchFamily="34" charset="0"/>
              <a:buChar char="•"/>
              <a:defRPr/>
            </a:pPr>
            <a:r>
              <a:rPr lang="en-AU" sz="2400" dirty="0">
                <a:solidFill>
                  <a:srgbClr val="008080"/>
                </a:solidFill>
              </a:rPr>
              <a:t>Makes you read every word.</a:t>
            </a:r>
          </a:p>
          <a:p>
            <a:pPr>
              <a:spcAft>
                <a:spcPts val="600"/>
              </a:spcAft>
              <a:buFont typeface="Arial" pitchFamily="34" charset="0"/>
              <a:buChar char="•"/>
              <a:defRPr/>
            </a:pPr>
            <a:r>
              <a:rPr lang="en-AU" sz="2400" dirty="0">
                <a:solidFill>
                  <a:srgbClr val="008080"/>
                </a:solidFill>
              </a:rPr>
              <a:t>Things that are hard to read may be clumsily written or have grammatical errors.</a:t>
            </a:r>
          </a:p>
          <a:p>
            <a:pPr>
              <a:spcAft>
                <a:spcPts val="600"/>
              </a:spcAft>
              <a:buFont typeface="Arial" pitchFamily="34" charset="0"/>
              <a:buChar char="•"/>
              <a:defRPr/>
            </a:pPr>
            <a:r>
              <a:rPr lang="en-AU" sz="2400" dirty="0">
                <a:solidFill>
                  <a:srgbClr val="008080"/>
                </a:solidFill>
              </a:rPr>
              <a:t>Listen for when you pause to aid punctuation.</a:t>
            </a:r>
          </a:p>
        </p:txBody>
      </p:sp>
    </p:spTree>
    <p:extLst>
      <p:ext uri="{BB962C8B-B14F-4D97-AF65-F5344CB8AC3E}">
        <p14:creationId xmlns:p14="http://schemas.microsoft.com/office/powerpoint/2010/main" val="3021193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23528" y="692697"/>
          <a:ext cx="8424936" cy="6003798"/>
        </p:xfrm>
        <a:graphic>
          <a:graphicData uri="http://schemas.openxmlformats.org/drawingml/2006/table">
            <a:tbl>
              <a:tblPr firstRow="1" firstCol="1" bandRow="1">
                <a:tableStyleId>{5C22544A-7EE6-4342-B048-85BDC9FD1C3A}</a:tableStyleId>
              </a:tblPr>
              <a:tblGrid>
                <a:gridCol w="3458581">
                  <a:extLst>
                    <a:ext uri="{9D8B030D-6E8A-4147-A177-3AD203B41FA5}">
                      <a16:colId xmlns:a16="http://schemas.microsoft.com/office/drawing/2014/main" val="20000"/>
                    </a:ext>
                  </a:extLst>
                </a:gridCol>
                <a:gridCol w="4966355">
                  <a:extLst>
                    <a:ext uri="{9D8B030D-6E8A-4147-A177-3AD203B41FA5}">
                      <a16:colId xmlns:a16="http://schemas.microsoft.com/office/drawing/2014/main" val="20001"/>
                    </a:ext>
                  </a:extLst>
                </a:gridCol>
              </a:tblGrid>
              <a:tr h="120545">
                <a:tc>
                  <a:txBody>
                    <a:bodyPr/>
                    <a:lstStyle/>
                    <a:p>
                      <a:pPr>
                        <a:lnSpc>
                          <a:spcPct val="115000"/>
                        </a:lnSpc>
                        <a:spcBef>
                          <a:spcPts val="300"/>
                        </a:spcBef>
                        <a:spcAft>
                          <a:spcPts val="300"/>
                        </a:spcAft>
                      </a:pPr>
                      <a:r>
                        <a:rPr lang="en-AU" sz="1800" dirty="0">
                          <a:solidFill>
                            <a:schemeClr val="tx1"/>
                          </a:solidFill>
                          <a:effectLst/>
                        </a:rPr>
                        <a:t>Descriptive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nSpc>
                          <a:spcPct val="115000"/>
                        </a:lnSpc>
                        <a:spcBef>
                          <a:spcPts val="300"/>
                        </a:spcBef>
                        <a:spcAft>
                          <a:spcPts val="300"/>
                        </a:spcAft>
                      </a:pPr>
                      <a:r>
                        <a:rPr lang="en-AU" sz="1800" dirty="0">
                          <a:solidFill>
                            <a:schemeClr val="tx1"/>
                          </a:solidFill>
                          <a:effectLst/>
                        </a:rPr>
                        <a:t>Critical / Analytical / Argumentative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5447">
                <a:tc>
                  <a:txBody>
                    <a:bodyPr/>
                    <a:lstStyle/>
                    <a:p>
                      <a:pPr>
                        <a:lnSpc>
                          <a:spcPct val="115000"/>
                        </a:lnSpc>
                        <a:spcBef>
                          <a:spcPts val="300"/>
                        </a:spcBef>
                        <a:spcAft>
                          <a:spcPts val="300"/>
                        </a:spcAft>
                      </a:pPr>
                      <a:r>
                        <a:rPr lang="en-AU" sz="1800" b="0" dirty="0">
                          <a:solidFill>
                            <a:srgbClr val="C00000"/>
                          </a:solidFill>
                          <a:effectLst/>
                        </a:rPr>
                        <a:t>gives information</a:t>
                      </a:r>
                    </a:p>
                    <a:p>
                      <a:pPr marL="180340">
                        <a:lnSpc>
                          <a:spcPct val="115000"/>
                        </a:lnSpc>
                        <a:spcBef>
                          <a:spcPts val="300"/>
                        </a:spcBef>
                        <a:spcAft>
                          <a:spcPts val="300"/>
                        </a:spcAft>
                      </a:pPr>
                      <a:r>
                        <a:rPr lang="en-AU" sz="1600" b="0" dirty="0">
                          <a:solidFill>
                            <a:schemeClr val="tx1"/>
                          </a:solidFill>
                          <a:effectLst/>
                        </a:rPr>
                        <a:t>Why do some students plagiarise in their university assignments?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draws conclusions</a:t>
                      </a:r>
                    </a:p>
                    <a:p>
                      <a:pPr marL="201295">
                        <a:lnSpc>
                          <a:spcPct val="115000"/>
                        </a:lnSpc>
                        <a:spcBef>
                          <a:spcPts val="300"/>
                        </a:spcBef>
                        <a:spcAft>
                          <a:spcPts val="300"/>
                        </a:spcAft>
                      </a:pPr>
                      <a:r>
                        <a:rPr lang="en-AU" sz="1600" dirty="0">
                          <a:solidFill>
                            <a:schemeClr val="tx1"/>
                          </a:solidFill>
                          <a:effectLst/>
                        </a:rPr>
                        <a:t>... and what then might be some effective ways for educators to reduce the amount of plagiarism by students?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4074">
                <a:tc>
                  <a:txBody>
                    <a:bodyPr/>
                    <a:lstStyle/>
                    <a:p>
                      <a:pPr>
                        <a:lnSpc>
                          <a:spcPct val="115000"/>
                        </a:lnSpc>
                        <a:spcBef>
                          <a:spcPts val="300"/>
                        </a:spcBef>
                        <a:spcAft>
                          <a:spcPts val="300"/>
                        </a:spcAft>
                      </a:pPr>
                      <a:r>
                        <a:rPr lang="en-AU" sz="1800" b="0" dirty="0">
                          <a:solidFill>
                            <a:srgbClr val="C00000"/>
                          </a:solidFill>
                          <a:effectLst/>
                        </a:rPr>
                        <a:t>states what happened</a:t>
                      </a:r>
                    </a:p>
                    <a:p>
                      <a:pPr marL="180340">
                        <a:lnSpc>
                          <a:spcPct val="115000"/>
                        </a:lnSpc>
                        <a:spcBef>
                          <a:spcPts val="300"/>
                        </a:spcBef>
                        <a:spcAft>
                          <a:spcPts val="300"/>
                        </a:spcAft>
                      </a:pPr>
                      <a:r>
                        <a:rPr lang="en-AU" sz="1600" b="0" dirty="0">
                          <a:solidFill>
                            <a:schemeClr val="tx1"/>
                          </a:solidFill>
                          <a:effectLst/>
                        </a:rPr>
                        <a:t>What changes were made when to Australian industrial relations law over the past 50 years?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identifies the significance</a:t>
                      </a:r>
                    </a:p>
                    <a:p>
                      <a:pPr marL="201295">
                        <a:lnSpc>
                          <a:spcPct val="115000"/>
                        </a:lnSpc>
                        <a:spcBef>
                          <a:spcPts val="300"/>
                        </a:spcBef>
                        <a:spcAft>
                          <a:spcPts val="300"/>
                        </a:spcAft>
                      </a:pPr>
                      <a:r>
                        <a:rPr lang="en-AU" sz="1600" dirty="0">
                          <a:solidFill>
                            <a:schemeClr val="tx1"/>
                          </a:solidFill>
                          <a:effectLst/>
                        </a:rPr>
                        <a:t>… and why was each change made? What issues were the changes meant to address and how successful were they in addressing those issues and not introducing new problems?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4074">
                <a:tc>
                  <a:txBody>
                    <a:bodyPr/>
                    <a:lstStyle/>
                    <a:p>
                      <a:pPr>
                        <a:lnSpc>
                          <a:spcPct val="115000"/>
                        </a:lnSpc>
                        <a:spcBef>
                          <a:spcPts val="300"/>
                        </a:spcBef>
                        <a:spcAft>
                          <a:spcPts val="300"/>
                        </a:spcAft>
                      </a:pPr>
                      <a:r>
                        <a:rPr lang="en-AU" sz="1800" b="0" dirty="0">
                          <a:solidFill>
                            <a:srgbClr val="C00000"/>
                          </a:solidFill>
                          <a:effectLst/>
                        </a:rPr>
                        <a:t>states what something is like</a:t>
                      </a:r>
                    </a:p>
                    <a:p>
                      <a:pPr marL="180340">
                        <a:lnSpc>
                          <a:spcPct val="115000"/>
                        </a:lnSpc>
                        <a:spcBef>
                          <a:spcPts val="300"/>
                        </a:spcBef>
                        <a:spcAft>
                          <a:spcPts val="300"/>
                        </a:spcAft>
                      </a:pPr>
                      <a:r>
                        <a:rPr lang="en-AU" sz="1600" b="0" dirty="0">
                          <a:solidFill>
                            <a:schemeClr val="tx1"/>
                          </a:solidFill>
                          <a:effectLst/>
                        </a:rPr>
                        <a:t>What are the features of a new product design?</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evaluates strengths and weaknesses</a:t>
                      </a:r>
                    </a:p>
                    <a:p>
                      <a:pPr marL="201295">
                        <a:lnSpc>
                          <a:spcPct val="115000"/>
                        </a:lnSpc>
                        <a:spcBef>
                          <a:spcPts val="300"/>
                        </a:spcBef>
                        <a:spcAft>
                          <a:spcPts val="300"/>
                        </a:spcAft>
                      </a:pPr>
                      <a:r>
                        <a:rPr lang="en-AU" sz="1600" dirty="0">
                          <a:solidFill>
                            <a:schemeClr val="tx1"/>
                          </a:solidFill>
                          <a:effectLst/>
                        </a:rPr>
                        <a:t>… and what criteria were used to make design choices and decide what the best balance of trade-offs were? (E.g. reducing cost could come at the expense of lower durability.)</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2702">
                <a:tc>
                  <a:txBody>
                    <a:bodyPr/>
                    <a:lstStyle/>
                    <a:p>
                      <a:pPr>
                        <a:lnSpc>
                          <a:spcPct val="115000"/>
                        </a:lnSpc>
                        <a:spcBef>
                          <a:spcPts val="300"/>
                        </a:spcBef>
                        <a:spcAft>
                          <a:spcPts val="300"/>
                        </a:spcAft>
                      </a:pPr>
                      <a:r>
                        <a:rPr lang="en-AU" sz="1800" b="0" dirty="0">
                          <a:solidFill>
                            <a:srgbClr val="C00000"/>
                          </a:solidFill>
                          <a:effectLst/>
                        </a:rPr>
                        <a:t>says how to do something</a:t>
                      </a:r>
                    </a:p>
                    <a:p>
                      <a:pPr marL="180340">
                        <a:lnSpc>
                          <a:spcPct val="115000"/>
                        </a:lnSpc>
                        <a:spcBef>
                          <a:spcPts val="300"/>
                        </a:spcBef>
                        <a:spcAft>
                          <a:spcPts val="300"/>
                        </a:spcAft>
                      </a:pPr>
                      <a:r>
                        <a:rPr lang="en-AU" sz="1600" b="0" dirty="0">
                          <a:solidFill>
                            <a:schemeClr val="tx1"/>
                          </a:solidFill>
                          <a:effectLst/>
                        </a:rPr>
                        <a:t>How can businesses use relationship marketing techniques to retain more customers by improving customer satisfaction?</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argues a case according to the evidence</a:t>
                      </a:r>
                    </a:p>
                    <a:p>
                      <a:pPr marL="201295">
                        <a:lnSpc>
                          <a:spcPct val="115000"/>
                        </a:lnSpc>
                        <a:spcBef>
                          <a:spcPts val="300"/>
                        </a:spcBef>
                        <a:spcAft>
                          <a:spcPts val="300"/>
                        </a:spcAft>
                      </a:pPr>
                      <a:r>
                        <a:rPr lang="en-AU" sz="1600" dirty="0">
                          <a:solidFill>
                            <a:schemeClr val="tx1"/>
                          </a:solidFill>
                          <a:effectLst/>
                        </a:rPr>
                        <a:t>What evidence is there that relationship marketing techniques lead to the retention of a sufficient number of customers to justify the time and costs involved for a business?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Rectangle 1"/>
          <p:cNvSpPr/>
          <p:nvPr/>
        </p:nvSpPr>
        <p:spPr>
          <a:xfrm>
            <a:off x="395536" y="1052737"/>
            <a:ext cx="3384376" cy="1152128"/>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5" name="Rectangle 4"/>
          <p:cNvSpPr/>
          <p:nvPr/>
        </p:nvSpPr>
        <p:spPr>
          <a:xfrm>
            <a:off x="3808476" y="1063789"/>
            <a:ext cx="4867980" cy="1152128"/>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6" name="Rectangle 5"/>
          <p:cNvSpPr/>
          <p:nvPr/>
        </p:nvSpPr>
        <p:spPr>
          <a:xfrm>
            <a:off x="380546" y="2348881"/>
            <a:ext cx="3384376" cy="1224136"/>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7" name="Rectangle 6"/>
          <p:cNvSpPr/>
          <p:nvPr/>
        </p:nvSpPr>
        <p:spPr>
          <a:xfrm>
            <a:off x="3817004" y="2215917"/>
            <a:ext cx="4859451" cy="1501116"/>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8" name="Rectangle 7"/>
          <p:cNvSpPr/>
          <p:nvPr/>
        </p:nvSpPr>
        <p:spPr>
          <a:xfrm>
            <a:off x="380546" y="3763253"/>
            <a:ext cx="3384376" cy="1249923"/>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9" name="Rectangle 8"/>
          <p:cNvSpPr/>
          <p:nvPr/>
        </p:nvSpPr>
        <p:spPr>
          <a:xfrm>
            <a:off x="3817003" y="3812149"/>
            <a:ext cx="4859451" cy="1417051"/>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10" name="Rectangle 9"/>
          <p:cNvSpPr/>
          <p:nvPr/>
        </p:nvSpPr>
        <p:spPr>
          <a:xfrm>
            <a:off x="380546" y="5240251"/>
            <a:ext cx="3255350" cy="1501117"/>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11" name="Rectangle 10"/>
          <p:cNvSpPr/>
          <p:nvPr/>
        </p:nvSpPr>
        <p:spPr>
          <a:xfrm>
            <a:off x="3808476" y="5309918"/>
            <a:ext cx="4867980" cy="1431450"/>
          </a:xfrm>
          <a:prstGeom prst="rect">
            <a:avLst/>
          </a:prstGeom>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orbel"/>
              <a:ea typeface="+mn-ea"/>
              <a:cs typeface="+mn-cs"/>
            </a:endParaRPr>
          </a:p>
        </p:txBody>
      </p:sp>
      <p:sp>
        <p:nvSpPr>
          <p:cNvPr id="13" name="TextBox 12"/>
          <p:cNvSpPr txBox="1"/>
          <p:nvPr/>
        </p:nvSpPr>
        <p:spPr>
          <a:xfrm>
            <a:off x="323528" y="173389"/>
            <a:ext cx="842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Editing: Move from description to argument and analysis</a:t>
            </a:r>
          </a:p>
        </p:txBody>
      </p:sp>
    </p:spTree>
    <p:extLst>
      <p:ext uri="{BB962C8B-B14F-4D97-AF65-F5344CB8AC3E}">
        <p14:creationId xmlns:p14="http://schemas.microsoft.com/office/powerpoint/2010/main" val="150740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16632"/>
            <a:ext cx="8229600" cy="1252728"/>
          </a:xfrm>
        </p:spPr>
        <p:txBody>
          <a:bodyPr>
            <a:normAutofit fontScale="90000"/>
          </a:bodyPr>
          <a:lstStyle/>
          <a:p>
            <a:r>
              <a:rPr lang="en-AU" sz="3100" dirty="0"/>
              <a:t>Key tips from, “Turbocharge your Writing Today”</a:t>
            </a:r>
            <a:br>
              <a:rPr lang="en-AU" sz="3100" dirty="0"/>
            </a:br>
            <a:r>
              <a:rPr lang="en-AU" sz="2200" b="0" dirty="0">
                <a:effectLst/>
                <a:hlinkClick r:id="rId2"/>
              </a:rPr>
              <a:t>http://www.nature.com/naturejobs/2011/110707/pdf/nj7354-129a.pdf</a:t>
            </a:r>
            <a:endParaRPr lang="en-AU" sz="2000" b="0" dirty="0">
              <a:effectLst/>
            </a:endParaRPr>
          </a:p>
        </p:txBody>
      </p:sp>
      <p:sp>
        <p:nvSpPr>
          <p:cNvPr id="3" name="Content Placeholder 2"/>
          <p:cNvSpPr>
            <a:spLocks noGrp="1"/>
          </p:cNvSpPr>
          <p:nvPr>
            <p:ph idx="1"/>
          </p:nvPr>
        </p:nvSpPr>
        <p:spPr/>
        <p:txBody>
          <a:bodyPr/>
          <a:lstStyle/>
          <a:p>
            <a:pPr>
              <a:spcBef>
                <a:spcPts val="600"/>
              </a:spcBef>
              <a:spcAft>
                <a:spcPts val="600"/>
              </a:spcAft>
            </a:pPr>
            <a:r>
              <a:rPr lang="en-AU" sz="1800" u="sng" dirty="0">
                <a:solidFill>
                  <a:srgbClr val="990033"/>
                </a:solidFill>
              </a:rPr>
              <a:t>Write before you feel ready</a:t>
            </a:r>
            <a:r>
              <a:rPr lang="en-AU" sz="1800" dirty="0">
                <a:solidFill>
                  <a:srgbClr val="990033"/>
                </a:solidFill>
              </a:rPr>
              <a:t> </a:t>
            </a:r>
            <a:r>
              <a:rPr lang="en-AU" sz="1800" dirty="0">
                <a:solidFill>
                  <a:srgbClr val="006666"/>
                </a:solidFill>
              </a:rPr>
              <a:t>— because you might never feel ready. </a:t>
            </a:r>
          </a:p>
          <a:p>
            <a:pPr>
              <a:spcBef>
                <a:spcPts val="600"/>
              </a:spcBef>
              <a:spcAft>
                <a:spcPts val="600"/>
              </a:spcAft>
            </a:pPr>
            <a:r>
              <a:rPr lang="en-AU" sz="1800" dirty="0">
                <a:solidFill>
                  <a:srgbClr val="0000CC"/>
                </a:solidFill>
              </a:rPr>
              <a:t>Don’t (necessarily) wait to have a clear picture of the paper. </a:t>
            </a:r>
            <a:r>
              <a:rPr lang="en-AU" sz="1800" dirty="0">
                <a:solidFill>
                  <a:srgbClr val="006666"/>
                </a:solidFill>
              </a:rPr>
              <a:t>As you start putting down your ideas, you may actually clarify them.</a:t>
            </a:r>
          </a:p>
          <a:p>
            <a:pPr>
              <a:spcBef>
                <a:spcPts val="600"/>
              </a:spcBef>
              <a:spcAft>
                <a:spcPts val="600"/>
              </a:spcAft>
            </a:pPr>
            <a:r>
              <a:rPr lang="en-AU" sz="1800" u="sng" dirty="0">
                <a:solidFill>
                  <a:srgbClr val="990033"/>
                </a:solidFill>
              </a:rPr>
              <a:t>Snack write</a:t>
            </a:r>
            <a:r>
              <a:rPr lang="en-AU" sz="1800" dirty="0">
                <a:solidFill>
                  <a:srgbClr val="990033"/>
                </a:solidFill>
              </a:rPr>
              <a:t> </a:t>
            </a:r>
            <a:r>
              <a:rPr lang="en-AU" sz="1800" dirty="0">
                <a:solidFill>
                  <a:srgbClr val="006666"/>
                </a:solidFill>
              </a:rPr>
              <a:t>— work in short, </a:t>
            </a:r>
            <a:r>
              <a:rPr lang="en-AU" sz="1800" u="sng" dirty="0">
                <a:solidFill>
                  <a:srgbClr val="006666"/>
                </a:solidFill>
              </a:rPr>
              <a:t>frequent</a:t>
            </a:r>
            <a:r>
              <a:rPr lang="en-AU" sz="1800" dirty="0">
                <a:solidFill>
                  <a:srgbClr val="006666"/>
                </a:solidFill>
              </a:rPr>
              <a:t> bursts instead of waiting to sit down for big blocks of time. </a:t>
            </a:r>
            <a:r>
              <a:rPr lang="en-AU" sz="1600" dirty="0">
                <a:solidFill>
                  <a:srgbClr val="0000FF"/>
                </a:solidFill>
              </a:rPr>
              <a:t>[It is easier to keep going than to get going.]</a:t>
            </a:r>
          </a:p>
          <a:p>
            <a:pPr>
              <a:spcBef>
                <a:spcPts val="600"/>
              </a:spcBef>
              <a:spcAft>
                <a:spcPts val="600"/>
              </a:spcAft>
            </a:pPr>
            <a:r>
              <a:rPr lang="en-AU" sz="1800" dirty="0">
                <a:solidFill>
                  <a:srgbClr val="0000CC"/>
                </a:solidFill>
              </a:rPr>
              <a:t>Set specific times in your schedule for writing </a:t>
            </a:r>
            <a:r>
              <a:rPr lang="en-AU" sz="1800" dirty="0">
                <a:solidFill>
                  <a:srgbClr val="990033"/>
                </a:solidFill>
              </a:rPr>
              <a:t>[when you are freshest is best!]</a:t>
            </a:r>
            <a:r>
              <a:rPr lang="en-AU" sz="1800" dirty="0">
                <a:solidFill>
                  <a:srgbClr val="0000CC"/>
                </a:solidFill>
              </a:rPr>
              <a:t> </a:t>
            </a:r>
            <a:r>
              <a:rPr lang="en-AU" sz="1800" dirty="0">
                <a:solidFill>
                  <a:srgbClr val="006666"/>
                </a:solidFill>
              </a:rPr>
              <a:t>— don’t leave it to chance, because chances are it won’t happen.</a:t>
            </a:r>
          </a:p>
          <a:p>
            <a:pPr>
              <a:spcBef>
                <a:spcPts val="600"/>
              </a:spcBef>
              <a:spcAft>
                <a:spcPts val="600"/>
              </a:spcAft>
            </a:pPr>
            <a:r>
              <a:rPr lang="en-AU" sz="1800" dirty="0"/>
              <a:t>Writing means putting new words on the page or substantially rewriting old words. </a:t>
            </a:r>
          </a:p>
          <a:p>
            <a:pPr>
              <a:spcBef>
                <a:spcPts val="600"/>
              </a:spcBef>
              <a:spcAft>
                <a:spcPts val="600"/>
              </a:spcAft>
            </a:pPr>
            <a:r>
              <a:rPr lang="en-AU" sz="1800" dirty="0">
                <a:solidFill>
                  <a:srgbClr val="006666"/>
                </a:solidFill>
              </a:rPr>
              <a:t>If you refrain from writing because you worry that what you write won’t be good enough, try noting the adage that </a:t>
            </a:r>
            <a:r>
              <a:rPr lang="en-AU" sz="1800" u="sng" dirty="0">
                <a:solidFill>
                  <a:srgbClr val="990033"/>
                </a:solidFill>
              </a:rPr>
              <a:t>to write well, you first have to write</a:t>
            </a:r>
            <a:r>
              <a:rPr lang="en-AU" sz="1800" dirty="0">
                <a:solidFill>
                  <a:srgbClr val="990033"/>
                </a:solidFill>
              </a:rPr>
              <a:t>.</a:t>
            </a:r>
          </a:p>
          <a:p>
            <a:pPr>
              <a:spcBef>
                <a:spcPts val="600"/>
              </a:spcBef>
              <a:spcAft>
                <a:spcPts val="600"/>
              </a:spcAft>
            </a:pPr>
            <a:r>
              <a:rPr lang="en-AU" sz="1800" dirty="0">
                <a:solidFill>
                  <a:srgbClr val="0000CC"/>
                </a:solidFill>
              </a:rPr>
              <a:t>To really increase the quality and quantity of your writing, get feedback from mentors and colleagues </a:t>
            </a:r>
            <a:r>
              <a:rPr lang="en-AU" sz="1800" dirty="0">
                <a:solidFill>
                  <a:srgbClr val="006666"/>
                </a:solidFill>
              </a:rPr>
              <a:t>— it can be painful, but it works. </a:t>
            </a:r>
            <a:endParaRPr lang="en-AU" sz="2000" dirty="0">
              <a:solidFill>
                <a:srgbClr val="006666"/>
              </a:solidFill>
            </a:endParaRPr>
          </a:p>
        </p:txBody>
      </p:sp>
    </p:spTree>
    <p:extLst>
      <p:ext uri="{BB962C8B-B14F-4D97-AF65-F5344CB8AC3E}">
        <p14:creationId xmlns:p14="http://schemas.microsoft.com/office/powerpoint/2010/main" val="3024028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79512" y="6453680"/>
            <a:ext cx="507605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(Based on a table by Stella Cottrell (2008) </a:t>
            </a:r>
            <a:r>
              <a:rPr kumimoji="0" lang="en-AU" sz="1100" b="0" i="1"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The Study Skills Handbook</a:t>
            </a:r>
            <a:r>
              <a:rPr kumimoji="0" lang="en-AU" sz="1100" b="0" i="0" u="none" strike="noStrike" kern="0" cap="none" spc="0" normalizeH="0" baseline="0" noProof="0" dirty="0">
                <a:ln>
                  <a:noFill/>
                </a:ln>
                <a:solidFill>
                  <a:srgbClr val="000000"/>
                </a:solidFill>
                <a:effectLst/>
                <a:uLnTx/>
                <a:uFillTx/>
                <a:latin typeface="Calibri" pitchFamily="34" charset="0"/>
                <a:ea typeface="Calibri" pitchFamily="34" charset="0"/>
                <a:cs typeface="Times New Roman" pitchFamily="18" charset="0"/>
              </a:rPr>
              <a:t>, p. 286.)</a:t>
            </a:r>
            <a:endParaRPr kumimoji="0" lang="en-AU"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graphicFrame>
        <p:nvGraphicFramePr>
          <p:cNvPr id="4" name="Table 3"/>
          <p:cNvGraphicFramePr>
            <a:graphicFrameLocks noGrp="1"/>
          </p:cNvGraphicFramePr>
          <p:nvPr/>
        </p:nvGraphicFramePr>
        <p:xfrm>
          <a:off x="323528" y="188640"/>
          <a:ext cx="8424936" cy="6003798"/>
        </p:xfrm>
        <a:graphic>
          <a:graphicData uri="http://schemas.openxmlformats.org/drawingml/2006/table">
            <a:tbl>
              <a:tblPr firstRow="1" firstCol="1" bandRow="1">
                <a:tableStyleId>{5C22544A-7EE6-4342-B048-85BDC9FD1C3A}</a:tableStyleId>
              </a:tblPr>
              <a:tblGrid>
                <a:gridCol w="3458581">
                  <a:extLst>
                    <a:ext uri="{9D8B030D-6E8A-4147-A177-3AD203B41FA5}">
                      <a16:colId xmlns:a16="http://schemas.microsoft.com/office/drawing/2014/main" val="20000"/>
                    </a:ext>
                  </a:extLst>
                </a:gridCol>
                <a:gridCol w="4966355">
                  <a:extLst>
                    <a:ext uri="{9D8B030D-6E8A-4147-A177-3AD203B41FA5}">
                      <a16:colId xmlns:a16="http://schemas.microsoft.com/office/drawing/2014/main" val="20001"/>
                    </a:ext>
                  </a:extLst>
                </a:gridCol>
              </a:tblGrid>
              <a:tr h="120545">
                <a:tc>
                  <a:txBody>
                    <a:bodyPr/>
                    <a:lstStyle/>
                    <a:p>
                      <a:pPr>
                        <a:lnSpc>
                          <a:spcPct val="115000"/>
                        </a:lnSpc>
                        <a:spcBef>
                          <a:spcPts val="300"/>
                        </a:spcBef>
                        <a:spcAft>
                          <a:spcPts val="300"/>
                        </a:spcAft>
                      </a:pPr>
                      <a:r>
                        <a:rPr lang="en-AU" sz="1800" dirty="0">
                          <a:solidFill>
                            <a:schemeClr val="tx1"/>
                          </a:solidFill>
                          <a:effectLst/>
                        </a:rPr>
                        <a:t>Descriptive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nSpc>
                          <a:spcPct val="115000"/>
                        </a:lnSpc>
                        <a:spcBef>
                          <a:spcPts val="300"/>
                        </a:spcBef>
                        <a:spcAft>
                          <a:spcPts val="300"/>
                        </a:spcAft>
                      </a:pPr>
                      <a:r>
                        <a:rPr lang="en-AU" sz="1800" dirty="0">
                          <a:solidFill>
                            <a:schemeClr val="tx1"/>
                          </a:solidFill>
                          <a:effectLst/>
                        </a:rPr>
                        <a:t>Critical / Analytical / Argumentative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65447">
                <a:tc>
                  <a:txBody>
                    <a:bodyPr/>
                    <a:lstStyle/>
                    <a:p>
                      <a:pPr>
                        <a:lnSpc>
                          <a:spcPct val="115000"/>
                        </a:lnSpc>
                        <a:spcBef>
                          <a:spcPts val="300"/>
                        </a:spcBef>
                        <a:spcAft>
                          <a:spcPts val="300"/>
                        </a:spcAft>
                      </a:pPr>
                      <a:r>
                        <a:rPr lang="en-AU" sz="1800" b="0" dirty="0">
                          <a:solidFill>
                            <a:srgbClr val="C00000"/>
                          </a:solidFill>
                          <a:effectLst/>
                        </a:rPr>
                        <a:t>gives information</a:t>
                      </a:r>
                    </a:p>
                    <a:p>
                      <a:pPr marL="180340">
                        <a:lnSpc>
                          <a:spcPct val="115000"/>
                        </a:lnSpc>
                        <a:spcBef>
                          <a:spcPts val="300"/>
                        </a:spcBef>
                        <a:spcAft>
                          <a:spcPts val="300"/>
                        </a:spcAft>
                      </a:pPr>
                      <a:r>
                        <a:rPr lang="en-AU" sz="1600" b="0" dirty="0">
                          <a:solidFill>
                            <a:schemeClr val="tx1"/>
                          </a:solidFill>
                          <a:effectLst/>
                        </a:rPr>
                        <a:t>Why do some students plagiarise in their university assignments?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draws conclusions</a:t>
                      </a:r>
                    </a:p>
                    <a:p>
                      <a:pPr marL="201295">
                        <a:lnSpc>
                          <a:spcPct val="115000"/>
                        </a:lnSpc>
                        <a:spcBef>
                          <a:spcPts val="300"/>
                        </a:spcBef>
                        <a:spcAft>
                          <a:spcPts val="300"/>
                        </a:spcAft>
                      </a:pPr>
                      <a:r>
                        <a:rPr lang="en-AU" sz="1600" dirty="0">
                          <a:solidFill>
                            <a:schemeClr val="tx1"/>
                          </a:solidFill>
                          <a:effectLst/>
                        </a:rPr>
                        <a:t>... and what then might be some effective ways for educators to reduce the amount of plagiarism by students?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4074">
                <a:tc>
                  <a:txBody>
                    <a:bodyPr/>
                    <a:lstStyle/>
                    <a:p>
                      <a:pPr>
                        <a:lnSpc>
                          <a:spcPct val="115000"/>
                        </a:lnSpc>
                        <a:spcBef>
                          <a:spcPts val="300"/>
                        </a:spcBef>
                        <a:spcAft>
                          <a:spcPts val="300"/>
                        </a:spcAft>
                      </a:pPr>
                      <a:r>
                        <a:rPr lang="en-AU" sz="1800" b="0" dirty="0">
                          <a:solidFill>
                            <a:srgbClr val="C00000"/>
                          </a:solidFill>
                          <a:effectLst/>
                        </a:rPr>
                        <a:t>states what happened</a:t>
                      </a:r>
                    </a:p>
                    <a:p>
                      <a:pPr marL="180340">
                        <a:lnSpc>
                          <a:spcPct val="115000"/>
                        </a:lnSpc>
                        <a:spcBef>
                          <a:spcPts val="300"/>
                        </a:spcBef>
                        <a:spcAft>
                          <a:spcPts val="300"/>
                        </a:spcAft>
                      </a:pPr>
                      <a:r>
                        <a:rPr lang="en-AU" sz="1600" b="0" dirty="0">
                          <a:solidFill>
                            <a:schemeClr val="tx1"/>
                          </a:solidFill>
                          <a:effectLst/>
                        </a:rPr>
                        <a:t>What changes were made when to Australian industrial relations law over the past 50 years?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identifies the significance</a:t>
                      </a:r>
                    </a:p>
                    <a:p>
                      <a:pPr marL="201295">
                        <a:lnSpc>
                          <a:spcPct val="115000"/>
                        </a:lnSpc>
                        <a:spcBef>
                          <a:spcPts val="300"/>
                        </a:spcBef>
                        <a:spcAft>
                          <a:spcPts val="300"/>
                        </a:spcAft>
                      </a:pPr>
                      <a:r>
                        <a:rPr lang="en-AU" sz="1600" dirty="0">
                          <a:solidFill>
                            <a:schemeClr val="tx1"/>
                          </a:solidFill>
                          <a:effectLst/>
                        </a:rPr>
                        <a:t>… and why was each change made? What issues were the changes meant to address and how successful were they in addressing those issues and not introducing new problems?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4074">
                <a:tc>
                  <a:txBody>
                    <a:bodyPr/>
                    <a:lstStyle/>
                    <a:p>
                      <a:pPr>
                        <a:lnSpc>
                          <a:spcPct val="115000"/>
                        </a:lnSpc>
                        <a:spcBef>
                          <a:spcPts val="300"/>
                        </a:spcBef>
                        <a:spcAft>
                          <a:spcPts val="300"/>
                        </a:spcAft>
                      </a:pPr>
                      <a:r>
                        <a:rPr lang="en-AU" sz="1800" b="0" dirty="0">
                          <a:solidFill>
                            <a:srgbClr val="C00000"/>
                          </a:solidFill>
                          <a:effectLst/>
                        </a:rPr>
                        <a:t>states what something is like</a:t>
                      </a:r>
                    </a:p>
                    <a:p>
                      <a:pPr marL="180340">
                        <a:lnSpc>
                          <a:spcPct val="115000"/>
                        </a:lnSpc>
                        <a:spcBef>
                          <a:spcPts val="300"/>
                        </a:spcBef>
                        <a:spcAft>
                          <a:spcPts val="300"/>
                        </a:spcAft>
                      </a:pPr>
                      <a:r>
                        <a:rPr lang="en-AU" sz="1600" b="0" dirty="0">
                          <a:solidFill>
                            <a:schemeClr val="tx1"/>
                          </a:solidFill>
                          <a:effectLst/>
                        </a:rPr>
                        <a:t>What are the features of a new product design?</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evaluates strengths and weaknesses</a:t>
                      </a:r>
                    </a:p>
                    <a:p>
                      <a:pPr marL="201295">
                        <a:lnSpc>
                          <a:spcPct val="115000"/>
                        </a:lnSpc>
                        <a:spcBef>
                          <a:spcPts val="300"/>
                        </a:spcBef>
                        <a:spcAft>
                          <a:spcPts val="300"/>
                        </a:spcAft>
                      </a:pPr>
                      <a:r>
                        <a:rPr lang="en-AU" sz="1600" dirty="0">
                          <a:solidFill>
                            <a:schemeClr val="tx1"/>
                          </a:solidFill>
                          <a:effectLst/>
                        </a:rPr>
                        <a:t>… and what criteria were used to make design choices and decide what the best balance of trade-offs were? (E.g. reducing cost could come at the expense of lower durability.)</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2702">
                <a:tc>
                  <a:txBody>
                    <a:bodyPr/>
                    <a:lstStyle/>
                    <a:p>
                      <a:pPr>
                        <a:lnSpc>
                          <a:spcPct val="115000"/>
                        </a:lnSpc>
                        <a:spcBef>
                          <a:spcPts val="300"/>
                        </a:spcBef>
                        <a:spcAft>
                          <a:spcPts val="300"/>
                        </a:spcAft>
                      </a:pPr>
                      <a:r>
                        <a:rPr lang="en-AU" sz="1800" b="0" dirty="0">
                          <a:solidFill>
                            <a:srgbClr val="C00000"/>
                          </a:solidFill>
                          <a:effectLst/>
                        </a:rPr>
                        <a:t>says how to do something</a:t>
                      </a:r>
                    </a:p>
                    <a:p>
                      <a:pPr marL="180340">
                        <a:lnSpc>
                          <a:spcPct val="115000"/>
                        </a:lnSpc>
                        <a:spcBef>
                          <a:spcPts val="300"/>
                        </a:spcBef>
                        <a:spcAft>
                          <a:spcPts val="300"/>
                        </a:spcAft>
                      </a:pPr>
                      <a:r>
                        <a:rPr lang="en-AU" sz="1600" b="0" dirty="0">
                          <a:solidFill>
                            <a:schemeClr val="tx1"/>
                          </a:solidFill>
                          <a:effectLst/>
                        </a:rPr>
                        <a:t>How can businesses use relationship marketing techniques to retain more customers by improving customer satisfaction?</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argues a case according to the evidence</a:t>
                      </a:r>
                    </a:p>
                    <a:p>
                      <a:pPr marL="201295">
                        <a:lnSpc>
                          <a:spcPct val="115000"/>
                        </a:lnSpc>
                        <a:spcBef>
                          <a:spcPts val="300"/>
                        </a:spcBef>
                        <a:spcAft>
                          <a:spcPts val="300"/>
                        </a:spcAft>
                      </a:pPr>
                      <a:r>
                        <a:rPr lang="en-AU" sz="1600" dirty="0">
                          <a:solidFill>
                            <a:schemeClr val="tx1"/>
                          </a:solidFill>
                          <a:effectLst/>
                        </a:rPr>
                        <a:t>What evidence is there that relationship marketing techniques lead to the retention of a sufficient number of customers to justify the time and costs involved for a business?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6888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95536" y="188640"/>
          <a:ext cx="8640960" cy="5926576"/>
        </p:xfrm>
        <a:graphic>
          <a:graphicData uri="http://schemas.openxmlformats.org/drawingml/2006/table">
            <a:tbl>
              <a:tblPr firstRow="1" firstCol="1" bandRow="1">
                <a:tableStyleId>{5C22544A-7EE6-4342-B048-85BDC9FD1C3A}</a:tableStyleId>
              </a:tblPr>
              <a:tblGrid>
                <a:gridCol w="3547263">
                  <a:extLst>
                    <a:ext uri="{9D8B030D-6E8A-4147-A177-3AD203B41FA5}">
                      <a16:colId xmlns:a16="http://schemas.microsoft.com/office/drawing/2014/main" val="20000"/>
                    </a:ext>
                  </a:extLst>
                </a:gridCol>
                <a:gridCol w="5093697">
                  <a:extLst>
                    <a:ext uri="{9D8B030D-6E8A-4147-A177-3AD203B41FA5}">
                      <a16:colId xmlns:a16="http://schemas.microsoft.com/office/drawing/2014/main" val="20001"/>
                    </a:ext>
                  </a:extLst>
                </a:gridCol>
              </a:tblGrid>
              <a:tr h="432048">
                <a:tc>
                  <a:txBody>
                    <a:bodyPr/>
                    <a:lstStyle/>
                    <a:p>
                      <a:pPr>
                        <a:lnSpc>
                          <a:spcPct val="115000"/>
                        </a:lnSpc>
                        <a:spcBef>
                          <a:spcPts val="300"/>
                        </a:spcBef>
                        <a:spcAft>
                          <a:spcPts val="300"/>
                        </a:spcAft>
                      </a:pPr>
                      <a:r>
                        <a:rPr lang="en-AU" sz="1800" dirty="0">
                          <a:solidFill>
                            <a:schemeClr val="tx1"/>
                          </a:solidFill>
                          <a:effectLst/>
                        </a:rPr>
                        <a:t>Descriptive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nSpc>
                          <a:spcPct val="115000"/>
                        </a:lnSpc>
                        <a:spcBef>
                          <a:spcPts val="300"/>
                        </a:spcBef>
                        <a:spcAft>
                          <a:spcPts val="300"/>
                        </a:spcAft>
                      </a:pPr>
                      <a:r>
                        <a:rPr lang="en-AU" sz="1800" dirty="0">
                          <a:solidFill>
                            <a:schemeClr val="tx1"/>
                          </a:solidFill>
                          <a:effectLst/>
                        </a:rPr>
                        <a:t>Critical / Analytical / Argumentative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1369316">
                <a:tc>
                  <a:txBody>
                    <a:bodyPr/>
                    <a:lstStyle/>
                    <a:p>
                      <a:pPr>
                        <a:lnSpc>
                          <a:spcPct val="115000"/>
                        </a:lnSpc>
                        <a:spcBef>
                          <a:spcPts val="300"/>
                        </a:spcBef>
                        <a:spcAft>
                          <a:spcPts val="300"/>
                        </a:spcAft>
                      </a:pPr>
                      <a:r>
                        <a:rPr lang="en-AU" sz="1800" b="0" dirty="0">
                          <a:solidFill>
                            <a:srgbClr val="C00000"/>
                          </a:solidFill>
                          <a:effectLst/>
                        </a:rPr>
                        <a:t>explains what a theory says</a:t>
                      </a:r>
                    </a:p>
                    <a:p>
                      <a:pPr marL="180340">
                        <a:lnSpc>
                          <a:spcPct val="115000"/>
                        </a:lnSpc>
                        <a:spcBef>
                          <a:spcPts val="300"/>
                        </a:spcBef>
                        <a:spcAft>
                          <a:spcPts val="300"/>
                        </a:spcAft>
                      </a:pPr>
                      <a:r>
                        <a:rPr lang="en-AU" sz="1600" b="0" dirty="0">
                          <a:solidFill>
                            <a:schemeClr val="tx1"/>
                          </a:solidFill>
                          <a:effectLst/>
                        </a:rPr>
                        <a:t>Why is relationship marketing supposed to be an effective method for businesses to use to retain existing customers?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b="0" dirty="0">
                          <a:solidFill>
                            <a:srgbClr val="C00000"/>
                          </a:solidFill>
                          <a:effectLst/>
                        </a:rPr>
                        <a:t>shows why something is relevant or suitable</a:t>
                      </a:r>
                    </a:p>
                    <a:p>
                      <a:pPr marL="201295">
                        <a:lnSpc>
                          <a:spcPct val="115000"/>
                        </a:lnSpc>
                        <a:spcBef>
                          <a:spcPts val="300"/>
                        </a:spcBef>
                        <a:spcAft>
                          <a:spcPts val="300"/>
                        </a:spcAft>
                      </a:pPr>
                      <a:r>
                        <a:rPr lang="en-AU" sz="1600" b="0" dirty="0">
                          <a:solidFill>
                            <a:schemeClr val="tx1"/>
                          </a:solidFill>
                          <a:effectLst/>
                        </a:rPr>
                        <a:t>To what extent would relationship marketing techniques be an appropriate and time- and cost-effective approach for universities to use to improve the retention rates of undergraduate students?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447">
                <a:tc>
                  <a:txBody>
                    <a:bodyPr/>
                    <a:lstStyle/>
                    <a:p>
                      <a:pPr>
                        <a:lnSpc>
                          <a:spcPct val="115000"/>
                        </a:lnSpc>
                        <a:spcBef>
                          <a:spcPts val="300"/>
                        </a:spcBef>
                        <a:spcAft>
                          <a:spcPts val="300"/>
                        </a:spcAft>
                      </a:pPr>
                      <a:r>
                        <a:rPr lang="en-AU" sz="1800" b="0" dirty="0">
                          <a:solidFill>
                            <a:srgbClr val="C00000"/>
                          </a:solidFill>
                          <a:effectLst/>
                        </a:rPr>
                        <a:t>explains how something works</a:t>
                      </a:r>
                    </a:p>
                    <a:p>
                      <a:pPr marL="180340">
                        <a:lnSpc>
                          <a:spcPct val="115000"/>
                        </a:lnSpc>
                        <a:spcBef>
                          <a:spcPts val="300"/>
                        </a:spcBef>
                        <a:spcAft>
                          <a:spcPts val="300"/>
                        </a:spcAft>
                      </a:pPr>
                      <a:r>
                        <a:rPr lang="en-AU" sz="1600" b="0" dirty="0">
                          <a:solidFill>
                            <a:schemeClr val="tx1"/>
                          </a:solidFill>
                          <a:effectLst/>
                        </a:rPr>
                        <a:t>How can diet and exercise be used to manage type 2 diabetes?</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indicates why something will work (best)</a:t>
                      </a:r>
                    </a:p>
                    <a:p>
                      <a:pPr marL="201295">
                        <a:lnSpc>
                          <a:spcPct val="115000"/>
                        </a:lnSpc>
                        <a:spcBef>
                          <a:spcPts val="300"/>
                        </a:spcBef>
                        <a:spcAft>
                          <a:spcPts val="300"/>
                        </a:spcAft>
                      </a:pPr>
                      <a:r>
                        <a:rPr lang="en-AU" sz="1600" dirty="0">
                          <a:solidFill>
                            <a:schemeClr val="tx1"/>
                          </a:solidFill>
                          <a:effectLst/>
                        </a:rPr>
                        <a:t>… and why would diet and exercise be a better option than drugs for a particular elderly patient? </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0545">
                <a:tc>
                  <a:txBody>
                    <a:bodyPr/>
                    <a:lstStyle/>
                    <a:p>
                      <a:pPr>
                        <a:lnSpc>
                          <a:spcPct val="115000"/>
                        </a:lnSpc>
                        <a:spcBef>
                          <a:spcPts val="300"/>
                        </a:spcBef>
                        <a:spcAft>
                          <a:spcPts val="300"/>
                        </a:spcAft>
                      </a:pPr>
                      <a:r>
                        <a:rPr lang="en-AU" sz="1800" b="0" dirty="0">
                          <a:solidFill>
                            <a:srgbClr val="C00000"/>
                          </a:solidFill>
                          <a:effectLst/>
                        </a:rPr>
                        <a:t>notes the method used</a:t>
                      </a:r>
                      <a:endParaRPr lang="en-AU" sz="1800" b="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identifies whether something is appropriate or suitable</a:t>
                      </a:r>
                      <a:endParaRPr lang="en-AU" sz="180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0545">
                <a:tc>
                  <a:txBody>
                    <a:bodyPr/>
                    <a:lstStyle/>
                    <a:p>
                      <a:pPr>
                        <a:lnSpc>
                          <a:spcPct val="115000"/>
                        </a:lnSpc>
                        <a:spcBef>
                          <a:spcPts val="300"/>
                        </a:spcBef>
                        <a:spcAft>
                          <a:spcPts val="300"/>
                        </a:spcAft>
                      </a:pPr>
                      <a:r>
                        <a:rPr lang="en-AU" sz="1800" b="0" dirty="0">
                          <a:solidFill>
                            <a:srgbClr val="C00000"/>
                          </a:solidFill>
                          <a:effectLst/>
                        </a:rPr>
                        <a:t>says when something occurred</a:t>
                      </a:r>
                      <a:endParaRPr lang="en-AU" sz="1800" b="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identifies why the timing is of importance</a:t>
                      </a:r>
                      <a:endParaRPr lang="en-AU" sz="180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5447">
                <a:tc>
                  <a:txBody>
                    <a:bodyPr/>
                    <a:lstStyle/>
                    <a:p>
                      <a:pPr>
                        <a:lnSpc>
                          <a:spcPct val="115000"/>
                        </a:lnSpc>
                        <a:spcBef>
                          <a:spcPts val="300"/>
                        </a:spcBef>
                        <a:spcAft>
                          <a:spcPts val="300"/>
                        </a:spcAft>
                      </a:pPr>
                      <a:r>
                        <a:rPr lang="en-AU" sz="1800" b="0" dirty="0">
                          <a:solidFill>
                            <a:srgbClr val="C00000"/>
                          </a:solidFill>
                          <a:effectLst/>
                        </a:rPr>
                        <a:t>states the different components</a:t>
                      </a:r>
                    </a:p>
                    <a:p>
                      <a:pPr marL="180340">
                        <a:lnSpc>
                          <a:spcPct val="115000"/>
                        </a:lnSpc>
                        <a:spcBef>
                          <a:spcPts val="300"/>
                        </a:spcBef>
                        <a:spcAft>
                          <a:spcPts val="300"/>
                        </a:spcAft>
                      </a:pPr>
                      <a:r>
                        <a:rPr lang="en-AU" sz="1600" b="0" dirty="0">
                          <a:solidFill>
                            <a:schemeClr val="tx1"/>
                          </a:solidFill>
                          <a:effectLst/>
                        </a:rPr>
                        <a:t>What personal characteristics are linked to success with studies at the university level?</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weighs up the importance of component parts</a:t>
                      </a:r>
                    </a:p>
                    <a:p>
                      <a:pPr marL="201295">
                        <a:lnSpc>
                          <a:spcPct val="115000"/>
                        </a:lnSpc>
                        <a:spcBef>
                          <a:spcPts val="300"/>
                        </a:spcBef>
                        <a:spcAft>
                          <a:spcPts val="300"/>
                        </a:spcAft>
                      </a:pPr>
                      <a:r>
                        <a:rPr lang="en-AU" sz="1600" dirty="0">
                          <a:solidFill>
                            <a:schemeClr val="tx1"/>
                          </a:solidFill>
                          <a:effectLst/>
                        </a:rPr>
                        <a:t>… and which play the most critical role in different disciplines and why is that the case?</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5447">
                <a:tc>
                  <a:txBody>
                    <a:bodyPr/>
                    <a:lstStyle/>
                    <a:p>
                      <a:pPr>
                        <a:lnSpc>
                          <a:spcPct val="115000"/>
                        </a:lnSpc>
                        <a:spcBef>
                          <a:spcPts val="300"/>
                        </a:spcBef>
                        <a:spcAft>
                          <a:spcPts val="300"/>
                        </a:spcAft>
                      </a:pPr>
                      <a:r>
                        <a:rPr lang="en-AU" sz="1800" b="0" dirty="0">
                          <a:solidFill>
                            <a:srgbClr val="C00000"/>
                          </a:solidFill>
                          <a:effectLst/>
                        </a:rPr>
                        <a:t>states opinions</a:t>
                      </a:r>
                    </a:p>
                    <a:p>
                      <a:pPr marL="180340">
                        <a:lnSpc>
                          <a:spcPct val="115000"/>
                        </a:lnSpc>
                        <a:spcBef>
                          <a:spcPts val="300"/>
                        </a:spcBef>
                        <a:spcAft>
                          <a:spcPts val="300"/>
                        </a:spcAft>
                      </a:pPr>
                      <a:r>
                        <a:rPr lang="en-AU" sz="1600" b="0" dirty="0">
                          <a:solidFill>
                            <a:schemeClr val="tx1"/>
                          </a:solidFill>
                          <a:effectLst/>
                        </a:rPr>
                        <a:t>What do think are the best ways for Company X to deal with problem Z?</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gives reasons for selecting each option</a:t>
                      </a:r>
                    </a:p>
                    <a:p>
                      <a:pPr marL="201295">
                        <a:lnSpc>
                          <a:spcPct val="115000"/>
                        </a:lnSpc>
                        <a:spcBef>
                          <a:spcPts val="300"/>
                        </a:spcBef>
                        <a:spcAft>
                          <a:spcPts val="300"/>
                        </a:spcAft>
                      </a:pPr>
                      <a:r>
                        <a:rPr lang="en-AU" sz="1600" dirty="0">
                          <a:solidFill>
                            <a:schemeClr val="tx1"/>
                          </a:solidFill>
                          <a:effectLst/>
                        </a:rPr>
                        <a:t>… and why do you think those ways are appropriate for Company X and better than other possible options?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9961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51520" y="548680"/>
          <a:ext cx="8640960" cy="2613376"/>
        </p:xfrm>
        <a:graphic>
          <a:graphicData uri="http://schemas.openxmlformats.org/drawingml/2006/table">
            <a:tbl>
              <a:tblPr firstRow="1" firstCol="1" bandRow="1">
                <a:tableStyleId>{5C22544A-7EE6-4342-B048-85BDC9FD1C3A}</a:tableStyleId>
              </a:tblPr>
              <a:tblGrid>
                <a:gridCol w="3547263">
                  <a:extLst>
                    <a:ext uri="{9D8B030D-6E8A-4147-A177-3AD203B41FA5}">
                      <a16:colId xmlns:a16="http://schemas.microsoft.com/office/drawing/2014/main" val="20000"/>
                    </a:ext>
                  </a:extLst>
                </a:gridCol>
                <a:gridCol w="5093697">
                  <a:extLst>
                    <a:ext uri="{9D8B030D-6E8A-4147-A177-3AD203B41FA5}">
                      <a16:colId xmlns:a16="http://schemas.microsoft.com/office/drawing/2014/main" val="20001"/>
                    </a:ext>
                  </a:extLst>
                </a:gridCol>
              </a:tblGrid>
              <a:tr h="432047">
                <a:tc>
                  <a:txBody>
                    <a:bodyPr/>
                    <a:lstStyle/>
                    <a:p>
                      <a:pPr>
                        <a:lnSpc>
                          <a:spcPct val="115000"/>
                        </a:lnSpc>
                        <a:spcBef>
                          <a:spcPts val="300"/>
                        </a:spcBef>
                        <a:spcAft>
                          <a:spcPts val="300"/>
                        </a:spcAft>
                      </a:pPr>
                      <a:r>
                        <a:rPr lang="en-AU" sz="1800" dirty="0">
                          <a:solidFill>
                            <a:schemeClr val="tx1"/>
                          </a:solidFill>
                          <a:effectLst/>
                        </a:rPr>
                        <a:t>Descriptive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nSpc>
                          <a:spcPct val="115000"/>
                        </a:lnSpc>
                        <a:spcBef>
                          <a:spcPts val="300"/>
                        </a:spcBef>
                        <a:spcAft>
                          <a:spcPts val="300"/>
                        </a:spcAft>
                      </a:pPr>
                      <a:r>
                        <a:rPr lang="en-AU" sz="1800" dirty="0">
                          <a:solidFill>
                            <a:schemeClr val="tx1"/>
                          </a:solidFill>
                          <a:effectLst/>
                        </a:rPr>
                        <a:t>Critical / Analytical / Argumentative Writing…</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632945">
                <a:tc>
                  <a:txBody>
                    <a:bodyPr/>
                    <a:lstStyle/>
                    <a:p>
                      <a:pPr>
                        <a:lnSpc>
                          <a:spcPct val="115000"/>
                        </a:lnSpc>
                        <a:spcBef>
                          <a:spcPts val="300"/>
                        </a:spcBef>
                        <a:spcAft>
                          <a:spcPts val="300"/>
                        </a:spcAft>
                      </a:pPr>
                      <a:r>
                        <a:rPr lang="en-AU" sz="1800" b="0" dirty="0">
                          <a:solidFill>
                            <a:srgbClr val="C00000"/>
                          </a:solidFill>
                          <a:effectLst/>
                        </a:rPr>
                        <a:t>lists details</a:t>
                      </a:r>
                      <a:endParaRPr lang="en-AU" sz="1800" b="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evaluates the relevance of links between pieces of information</a:t>
                      </a:r>
                      <a:endParaRPr lang="en-AU" sz="180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447">
                <a:tc>
                  <a:txBody>
                    <a:bodyPr/>
                    <a:lstStyle/>
                    <a:p>
                      <a:pPr>
                        <a:lnSpc>
                          <a:spcPct val="115000"/>
                        </a:lnSpc>
                        <a:spcBef>
                          <a:spcPts val="300"/>
                        </a:spcBef>
                        <a:spcAft>
                          <a:spcPts val="300"/>
                        </a:spcAft>
                      </a:pPr>
                      <a:r>
                        <a:rPr lang="en-AU" sz="1800" b="0" dirty="0">
                          <a:solidFill>
                            <a:srgbClr val="C00000"/>
                          </a:solidFill>
                          <a:effectLst/>
                        </a:rPr>
                        <a:t>lists in any order</a:t>
                      </a:r>
                    </a:p>
                    <a:p>
                      <a:pPr marL="180340">
                        <a:lnSpc>
                          <a:spcPct val="115000"/>
                        </a:lnSpc>
                        <a:spcBef>
                          <a:spcPts val="300"/>
                        </a:spcBef>
                        <a:spcAft>
                          <a:spcPts val="300"/>
                        </a:spcAft>
                      </a:pPr>
                      <a:r>
                        <a:rPr lang="en-AU" sz="1600" b="0" dirty="0">
                          <a:solidFill>
                            <a:schemeClr val="tx1"/>
                          </a:solidFill>
                          <a:effectLst/>
                        </a:rPr>
                        <a:t>What are some reasons why some children find it hard to learn to read?</a:t>
                      </a:r>
                      <a:endParaRPr lang="en-AU" sz="1800" b="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structures information in order of importance</a:t>
                      </a:r>
                    </a:p>
                    <a:p>
                      <a:pPr marL="201295">
                        <a:lnSpc>
                          <a:spcPct val="115000"/>
                        </a:lnSpc>
                        <a:spcBef>
                          <a:spcPts val="300"/>
                        </a:spcBef>
                        <a:spcAft>
                          <a:spcPts val="300"/>
                        </a:spcAft>
                      </a:pPr>
                      <a:r>
                        <a:rPr lang="en-AU" sz="1600" dirty="0">
                          <a:solidFill>
                            <a:schemeClr val="tx1"/>
                          </a:solidFill>
                          <a:effectLst/>
                        </a:rPr>
                        <a:t>… and which reasons are the most/least common, most/least important, most/least difficult to address?</a:t>
                      </a:r>
                      <a:endParaRPr lang="en-AU" sz="1800" dirty="0">
                        <a:solidFill>
                          <a:schemeClr val="tx1"/>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1090">
                <a:tc>
                  <a:txBody>
                    <a:bodyPr/>
                    <a:lstStyle/>
                    <a:p>
                      <a:pPr>
                        <a:lnSpc>
                          <a:spcPct val="115000"/>
                        </a:lnSpc>
                        <a:spcBef>
                          <a:spcPts val="300"/>
                        </a:spcBef>
                        <a:spcAft>
                          <a:spcPts val="300"/>
                        </a:spcAft>
                      </a:pPr>
                      <a:r>
                        <a:rPr lang="en-AU" sz="1800" b="0" dirty="0">
                          <a:solidFill>
                            <a:srgbClr val="C00000"/>
                          </a:solidFill>
                          <a:effectLst/>
                        </a:rPr>
                        <a:t>states the links between items</a:t>
                      </a:r>
                      <a:endParaRPr lang="en-AU" sz="1800" b="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300"/>
                        </a:spcBef>
                        <a:spcAft>
                          <a:spcPts val="300"/>
                        </a:spcAft>
                      </a:pPr>
                      <a:r>
                        <a:rPr lang="en-AU" sz="1800" dirty="0">
                          <a:solidFill>
                            <a:srgbClr val="C00000"/>
                          </a:solidFill>
                          <a:effectLst/>
                        </a:rPr>
                        <a:t>shows the relevance of links between pieces of information</a:t>
                      </a:r>
                      <a:endParaRPr lang="en-AU" sz="1800" dirty="0">
                        <a:solidFill>
                          <a:srgbClr val="C00000"/>
                        </a:solidFill>
                        <a:effectLst/>
                        <a:latin typeface="Calibri"/>
                        <a:ea typeface="Calibri"/>
                        <a:cs typeface="Times New Roman"/>
                      </a:endParaRPr>
                    </a:p>
                  </a:txBody>
                  <a:tcPr marL="42882" marR="428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307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059016" cy="1252728"/>
          </a:xfrm>
        </p:spPr>
        <p:txBody>
          <a:bodyPr>
            <a:noAutofit/>
          </a:bodyPr>
          <a:lstStyle/>
          <a:p>
            <a:r>
              <a:rPr lang="en-AU" sz="2400" dirty="0">
                <a:effectLst/>
              </a:rPr>
              <a:t>Some final words: Academic writing is to everyday English as ballroom dancing is to walking – it is hard to do really well … </a:t>
            </a:r>
            <a:endParaRPr lang="en-AU" sz="2400" b="0" dirty="0"/>
          </a:p>
        </p:txBody>
      </p:sp>
      <p:sp>
        <p:nvSpPr>
          <p:cNvPr id="3" name="Content Placeholder 2"/>
          <p:cNvSpPr>
            <a:spLocks noGrp="1"/>
          </p:cNvSpPr>
          <p:nvPr>
            <p:ph idx="1"/>
          </p:nvPr>
        </p:nvSpPr>
        <p:spPr>
          <a:xfrm>
            <a:off x="97160" y="1412776"/>
            <a:ext cx="6563072" cy="5301208"/>
          </a:xfrm>
        </p:spPr>
        <p:txBody>
          <a:bodyPr>
            <a:normAutofit fontScale="92500"/>
          </a:bodyPr>
          <a:lstStyle/>
          <a:p>
            <a:r>
              <a:rPr lang="en-AU" sz="2800" dirty="0"/>
              <a:t>… because:</a:t>
            </a:r>
          </a:p>
          <a:p>
            <a:pPr lvl="1"/>
            <a:r>
              <a:rPr lang="en-AU" sz="2400" dirty="0">
                <a:solidFill>
                  <a:srgbClr val="0000CC"/>
                </a:solidFill>
              </a:rPr>
              <a:t>The brain is not a video camera and it is hard to write about something if you can’t remember the details </a:t>
            </a:r>
          </a:p>
          <a:p>
            <a:pPr lvl="1"/>
            <a:r>
              <a:rPr lang="en-AU" sz="2400" dirty="0">
                <a:solidFill>
                  <a:srgbClr val="0000CC"/>
                </a:solidFill>
              </a:rPr>
              <a:t>Academic language is not everyday language</a:t>
            </a:r>
          </a:p>
          <a:p>
            <a:pPr lvl="2"/>
            <a:r>
              <a:rPr lang="en-AU" sz="2000" dirty="0"/>
              <a:t>Who speaks like this in everyday life?</a:t>
            </a:r>
          </a:p>
          <a:p>
            <a:pPr lvl="2"/>
            <a:r>
              <a:rPr lang="en-AU" altLang="en-US" sz="2000" dirty="0">
                <a:solidFill>
                  <a:srgbClr val="006666"/>
                </a:solidFill>
              </a:rPr>
              <a:t>“In determining the best packaging for a food product, it is important to take into account that food quality can deteriorate not only as a result of bacterial or fungal action, but also as a result of chemical reactions.”</a:t>
            </a:r>
            <a:endParaRPr lang="en-AU" sz="2000" dirty="0">
              <a:solidFill>
                <a:srgbClr val="006666"/>
              </a:solidFill>
            </a:endParaRPr>
          </a:p>
          <a:p>
            <a:pPr lvl="2"/>
            <a:r>
              <a:rPr lang="en-AU" sz="2000" dirty="0"/>
              <a:t>See: “Manchester Academic </a:t>
            </a:r>
            <a:r>
              <a:rPr lang="en-AU" sz="2000" dirty="0" err="1"/>
              <a:t>Phrasebank</a:t>
            </a:r>
            <a:r>
              <a:rPr lang="en-AU" sz="2000" dirty="0"/>
              <a:t>”</a:t>
            </a:r>
          </a:p>
          <a:p>
            <a:pPr lvl="1"/>
            <a:r>
              <a:rPr lang="en-AU" sz="2400" dirty="0">
                <a:solidFill>
                  <a:srgbClr val="0000CC"/>
                </a:solidFill>
              </a:rPr>
              <a:t>Working memory is extremely limited: it can’t cope with trying to organise and put together “1000 pieces of information” at the same time.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8" t="11463" r="22054" b="10591"/>
          <a:stretch/>
        </p:blipFill>
        <p:spPr>
          <a:xfrm>
            <a:off x="6744821" y="2708920"/>
            <a:ext cx="2232248" cy="2448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2" y="195496"/>
            <a:ext cx="2316837" cy="2347728"/>
          </a:xfrm>
          <a:prstGeom prst="rect">
            <a:avLst/>
          </a:prstGeom>
        </p:spPr>
      </p:pic>
    </p:spTree>
    <p:extLst>
      <p:ext uri="{BB962C8B-B14F-4D97-AF65-F5344CB8AC3E}">
        <p14:creationId xmlns:p14="http://schemas.microsoft.com/office/powerpoint/2010/main" val="414079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550454" y="404664"/>
            <a:ext cx="7474024" cy="936104"/>
          </a:xfrm>
        </p:spPr>
        <p:txBody>
          <a:bodyPr>
            <a:noAutofit/>
          </a:bodyPr>
          <a:lstStyle/>
          <a:p>
            <a:pPr eaLnBrk="1" hangingPunct="1"/>
            <a:r>
              <a:rPr lang="en-US" sz="3200" b="0" dirty="0">
                <a:solidFill>
                  <a:srgbClr val="990033"/>
                </a:solidFill>
                <a:effectLst/>
              </a:rPr>
              <a:t>So treat writing like sculpting </a:t>
            </a:r>
            <a:br>
              <a:rPr lang="en-US" sz="3200" b="0" dirty="0">
                <a:solidFill>
                  <a:srgbClr val="990033"/>
                </a:solidFill>
                <a:effectLst/>
              </a:rPr>
            </a:br>
            <a:r>
              <a:rPr lang="en-US" sz="3200" b="0" dirty="0">
                <a:solidFill>
                  <a:srgbClr val="990033"/>
                </a:solidFill>
                <a:effectLst/>
              </a:rPr>
              <a:t>and gradually refine pieces of writing</a:t>
            </a:r>
          </a:p>
        </p:txBody>
      </p:sp>
      <p:pic>
        <p:nvPicPr>
          <p:cNvPr id="4" name="Picture 2" descr="C:\Users\uqdrowla\AppData\Local\Microsoft\Windows\Temporary Internet Files\Content.IE5\WTKIZJ3M\MC90005966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158" y="2228531"/>
            <a:ext cx="2107692" cy="1658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uqdrowla\AppData\Local\Microsoft\Windows\Temporary Internet Files\Content.IE5\1JLR33BJ\MC90043234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1954" y="2228531"/>
            <a:ext cx="1749425" cy="1838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42862" y="1560981"/>
            <a:ext cx="2082552"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0000FF"/>
                </a:solidFill>
                <a:effectLst/>
                <a:uLnTx/>
                <a:uFillTx/>
                <a:latin typeface="Arial" charset="0"/>
                <a:ea typeface="+mn-ea"/>
                <a:cs typeface="+mn-cs"/>
              </a:rPr>
              <a:t>From this … </a:t>
            </a:r>
          </a:p>
        </p:txBody>
      </p:sp>
      <p:sp>
        <p:nvSpPr>
          <p:cNvPr id="7" name="TextBox 6"/>
          <p:cNvSpPr txBox="1"/>
          <p:nvPr/>
        </p:nvSpPr>
        <p:spPr>
          <a:xfrm>
            <a:off x="5695390" y="1541820"/>
            <a:ext cx="2082552"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0000FF"/>
                </a:solidFill>
                <a:effectLst/>
                <a:uLnTx/>
                <a:uFillTx/>
                <a:latin typeface="Arial" charset="0"/>
                <a:ea typeface="+mn-ea"/>
                <a:cs typeface="+mn-cs"/>
              </a:rPr>
              <a:t>… to this …</a:t>
            </a:r>
          </a:p>
        </p:txBody>
      </p:sp>
      <p:sp>
        <p:nvSpPr>
          <p:cNvPr id="8" name="Right Arrow 7"/>
          <p:cNvSpPr/>
          <p:nvPr/>
        </p:nvSpPr>
        <p:spPr>
          <a:xfrm>
            <a:off x="2812425" y="2923586"/>
            <a:ext cx="576064" cy="230833"/>
          </a:xfrm>
          <a:prstGeom prs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TextBox 8"/>
          <p:cNvSpPr txBox="1"/>
          <p:nvPr/>
        </p:nvSpPr>
        <p:spPr>
          <a:xfrm>
            <a:off x="2828850" y="2338261"/>
            <a:ext cx="303310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0000FF"/>
                </a:solidFill>
                <a:effectLst/>
                <a:uLnTx/>
                <a:uFillTx/>
                <a:latin typeface="Arial" charset="0"/>
                <a:ea typeface="+mn-ea"/>
                <a:cs typeface="+mn-cs"/>
              </a:rPr>
              <a:t>… takes many steps</a:t>
            </a:r>
          </a:p>
        </p:txBody>
      </p:sp>
      <p:sp>
        <p:nvSpPr>
          <p:cNvPr id="10" name="Right Arrow 9"/>
          <p:cNvSpPr/>
          <p:nvPr/>
        </p:nvSpPr>
        <p:spPr>
          <a:xfrm>
            <a:off x="3561196" y="2923586"/>
            <a:ext cx="576064" cy="230833"/>
          </a:xfrm>
          <a:prstGeom prs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1" name="Right Arrow 10"/>
          <p:cNvSpPr/>
          <p:nvPr/>
        </p:nvSpPr>
        <p:spPr>
          <a:xfrm>
            <a:off x="4345402" y="2912690"/>
            <a:ext cx="576064" cy="230833"/>
          </a:xfrm>
          <a:prstGeom prs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ight Arrow 11"/>
          <p:cNvSpPr/>
          <p:nvPr/>
        </p:nvSpPr>
        <p:spPr>
          <a:xfrm>
            <a:off x="5087428" y="2909409"/>
            <a:ext cx="576064" cy="230833"/>
          </a:xfrm>
          <a:prstGeom prst="righ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extBox 1"/>
          <p:cNvSpPr txBox="1"/>
          <p:nvPr/>
        </p:nvSpPr>
        <p:spPr>
          <a:xfrm>
            <a:off x="609676" y="4437112"/>
            <a:ext cx="785659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The biggest barrier to writing well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is starting to work too late and so not having enough time.</a:t>
            </a:r>
          </a:p>
        </p:txBody>
      </p:sp>
    </p:spTree>
    <p:extLst>
      <p:ext uri="{BB962C8B-B14F-4D97-AF65-F5344CB8AC3E}">
        <p14:creationId xmlns:p14="http://schemas.microsoft.com/office/powerpoint/2010/main" val="379250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animBg="1"/>
      <p:bldP spid="11" grpId="0" animBg="1"/>
      <p:bldP spid="12"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6F9983-E67B-4986-8214-FD2AE918C1F9}"/>
              </a:ext>
            </a:extLst>
          </p:cNvPr>
          <p:cNvSpPr txBox="1"/>
          <p:nvPr/>
        </p:nvSpPr>
        <p:spPr>
          <a:xfrm>
            <a:off x="546755" y="395926"/>
            <a:ext cx="71549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990033"/>
                </a:solidFill>
                <a:effectLst/>
                <a:uLnTx/>
                <a:uFillTx/>
                <a:latin typeface="Corbel"/>
                <a:ea typeface="+mn-ea"/>
                <a:cs typeface="+mn-cs"/>
              </a:rPr>
              <a:t>Finally, remember and apply the two keys to success.</a:t>
            </a:r>
          </a:p>
        </p:txBody>
      </p:sp>
      <p:pic>
        <p:nvPicPr>
          <p:cNvPr id="3" name="Picture 2">
            <a:extLst>
              <a:ext uri="{FF2B5EF4-FFF2-40B4-BE49-F238E27FC236}">
                <a16:creationId xmlns:a16="http://schemas.microsoft.com/office/drawing/2014/main" id="{F7D90C0E-B0AC-49C1-B767-DF75F59C82AC}"/>
              </a:ext>
            </a:extLst>
          </p:cNvPr>
          <p:cNvPicPr>
            <a:picLocks noChangeAspect="1"/>
          </p:cNvPicPr>
          <p:nvPr/>
        </p:nvPicPr>
        <p:blipFill>
          <a:blip r:embed="rId2"/>
          <a:stretch>
            <a:fillRect/>
          </a:stretch>
        </p:blipFill>
        <p:spPr>
          <a:xfrm>
            <a:off x="7197104" y="1051303"/>
            <a:ext cx="1366101" cy="1366101"/>
          </a:xfrm>
          <a:prstGeom prst="rect">
            <a:avLst/>
          </a:prstGeom>
        </p:spPr>
      </p:pic>
      <p:pic>
        <p:nvPicPr>
          <p:cNvPr id="4" name="Picture 3">
            <a:extLst>
              <a:ext uri="{FF2B5EF4-FFF2-40B4-BE49-F238E27FC236}">
                <a16:creationId xmlns:a16="http://schemas.microsoft.com/office/drawing/2014/main" id="{0C1F2485-6D0B-4F8C-B550-ADBDEF23B4A1}"/>
              </a:ext>
            </a:extLst>
          </p:cNvPr>
          <p:cNvPicPr>
            <a:picLocks noChangeAspect="1"/>
          </p:cNvPicPr>
          <p:nvPr/>
        </p:nvPicPr>
        <p:blipFill>
          <a:blip r:embed="rId3"/>
          <a:stretch>
            <a:fillRect/>
          </a:stretch>
        </p:blipFill>
        <p:spPr>
          <a:xfrm>
            <a:off x="358343" y="2962361"/>
            <a:ext cx="1112628" cy="787591"/>
          </a:xfrm>
          <a:prstGeom prst="rect">
            <a:avLst/>
          </a:prstGeom>
        </p:spPr>
      </p:pic>
      <p:sp>
        <p:nvSpPr>
          <p:cNvPr id="5" name="TextBox 4">
            <a:extLst>
              <a:ext uri="{FF2B5EF4-FFF2-40B4-BE49-F238E27FC236}">
                <a16:creationId xmlns:a16="http://schemas.microsoft.com/office/drawing/2014/main" id="{D799A8B7-D9C3-451F-8DEE-BB2A7B50D038}"/>
              </a:ext>
            </a:extLst>
          </p:cNvPr>
          <p:cNvSpPr txBox="1"/>
          <p:nvPr/>
        </p:nvSpPr>
        <p:spPr>
          <a:xfrm>
            <a:off x="1731129" y="1320883"/>
            <a:ext cx="530572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1. See writing as part of the thinking process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and write up as much as you can as you go along.</a:t>
            </a:r>
          </a:p>
        </p:txBody>
      </p:sp>
      <p:sp>
        <p:nvSpPr>
          <p:cNvPr id="6" name="TextBox 5">
            <a:extLst>
              <a:ext uri="{FF2B5EF4-FFF2-40B4-BE49-F238E27FC236}">
                <a16:creationId xmlns:a16="http://schemas.microsoft.com/office/drawing/2014/main" id="{27F726E2-4934-4BFC-A5F4-30EB7B348284}"/>
              </a:ext>
            </a:extLst>
          </p:cNvPr>
          <p:cNvSpPr txBox="1"/>
          <p:nvPr/>
        </p:nvSpPr>
        <p:spPr>
          <a:xfrm>
            <a:off x="1731129" y="3002214"/>
            <a:ext cx="260520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2. Write to </a:t>
            </a:r>
            <a:r>
              <a:rPr kumimoji="0" lang="en-AU" sz="2000" b="0" i="1" u="none" strike="noStrike" kern="1200" cap="none" spc="0" normalizeH="0" baseline="0" noProof="0" dirty="0">
                <a:ln>
                  <a:noFill/>
                </a:ln>
                <a:solidFill>
                  <a:srgbClr val="FF5050"/>
                </a:solidFill>
                <a:effectLst/>
                <a:uLnTx/>
                <a:uFillTx/>
                <a:latin typeface="Corbel"/>
                <a:ea typeface="+mn-ea"/>
                <a:cs typeface="+mn-cs"/>
              </a:rPr>
              <a:t>convince</a:t>
            </a:r>
            <a:r>
              <a:rPr kumimoji="0" lang="en-AU" sz="2000" b="0" i="1" u="none" strike="noStrike" kern="1200" cap="none" spc="0" normalizeH="0" baseline="0" noProof="0" dirty="0">
                <a:ln>
                  <a:noFill/>
                </a:ln>
                <a:solidFill>
                  <a:srgbClr val="008080"/>
                </a:solidFill>
                <a:effectLst/>
                <a:uLnTx/>
                <a:uFillTx/>
                <a:latin typeface="Corbel"/>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008080"/>
                </a:solidFill>
                <a:effectLst/>
                <a:uLnTx/>
                <a:uFillTx/>
                <a:latin typeface="Corbel"/>
                <a:ea typeface="+mn-ea"/>
                <a:cs typeface="+mn-cs"/>
              </a:rPr>
              <a:t>and </a:t>
            </a:r>
            <a:r>
              <a:rPr kumimoji="0" lang="en-AU" sz="2000" b="0" i="1" u="none" strike="noStrike" kern="1200" cap="none" spc="0" normalizeH="0" baseline="0" noProof="0" dirty="0">
                <a:ln>
                  <a:noFill/>
                </a:ln>
                <a:solidFill>
                  <a:srgbClr val="008080"/>
                </a:solidFill>
                <a:effectLst/>
                <a:uLnTx/>
                <a:uFillTx/>
                <a:latin typeface="Corbel"/>
                <a:ea typeface="+mn-ea"/>
                <a:cs typeface="+mn-cs"/>
              </a:rPr>
              <a:t>not </a:t>
            </a:r>
            <a:r>
              <a:rPr kumimoji="0" lang="en-AU" sz="2000" b="0" i="0" u="none" strike="noStrike" kern="1200" cap="none" spc="0" normalizeH="0" baseline="0" noProof="0" dirty="0">
                <a:ln>
                  <a:noFill/>
                </a:ln>
                <a:solidFill>
                  <a:srgbClr val="008080"/>
                </a:solidFill>
                <a:effectLst/>
                <a:uLnTx/>
                <a:uFillTx/>
                <a:latin typeface="Corbel"/>
                <a:ea typeface="+mn-ea"/>
                <a:cs typeface="+mn-cs"/>
              </a:rPr>
              <a:t>just describe.</a:t>
            </a:r>
          </a:p>
        </p:txBody>
      </p:sp>
      <p:grpSp>
        <p:nvGrpSpPr>
          <p:cNvPr id="7" name="Group 6">
            <a:extLst>
              <a:ext uri="{FF2B5EF4-FFF2-40B4-BE49-F238E27FC236}">
                <a16:creationId xmlns:a16="http://schemas.microsoft.com/office/drawing/2014/main" id="{9578A154-0074-445E-BE21-BEA241F4AE85}"/>
              </a:ext>
            </a:extLst>
          </p:cNvPr>
          <p:cNvGrpSpPr/>
          <p:nvPr/>
        </p:nvGrpSpPr>
        <p:grpSpPr>
          <a:xfrm>
            <a:off x="3977049" y="3198015"/>
            <a:ext cx="689219" cy="1964389"/>
            <a:chOff x="5364088" y="2060848"/>
            <a:chExt cx="864096" cy="1728192"/>
          </a:xfrm>
        </p:grpSpPr>
        <p:cxnSp>
          <p:nvCxnSpPr>
            <p:cNvPr id="8" name="Straight Connector 7">
              <a:extLst>
                <a:ext uri="{FF2B5EF4-FFF2-40B4-BE49-F238E27FC236}">
                  <a16:creationId xmlns:a16="http://schemas.microsoft.com/office/drawing/2014/main" id="{E0D93BC4-E6ED-40B1-AEE2-ED10EDC74372}"/>
                </a:ext>
              </a:extLst>
            </p:cNvPr>
            <p:cNvCxnSpPr/>
            <p:nvPr/>
          </p:nvCxnSpPr>
          <p:spPr>
            <a:xfrm>
              <a:off x="5364088" y="2060848"/>
              <a:ext cx="864096" cy="0"/>
            </a:xfrm>
            <a:prstGeom prst="line">
              <a:avLst/>
            </a:prstGeom>
            <a:noFill/>
            <a:ln w="6350" cap="rnd" cmpd="sng" algn="ctr">
              <a:solidFill>
                <a:schemeClr val="bg1">
                  <a:lumMod val="50000"/>
                </a:schemeClr>
              </a:solidFill>
              <a:prstDash val="solid"/>
            </a:ln>
            <a:effectLst/>
          </p:spPr>
        </p:cxnSp>
        <p:cxnSp>
          <p:nvCxnSpPr>
            <p:cNvPr id="9" name="Straight Connector 8">
              <a:extLst>
                <a:ext uri="{FF2B5EF4-FFF2-40B4-BE49-F238E27FC236}">
                  <a16:creationId xmlns:a16="http://schemas.microsoft.com/office/drawing/2014/main" id="{521F0EBC-7686-4304-B55B-1D5F31431257}"/>
                </a:ext>
              </a:extLst>
            </p:cNvPr>
            <p:cNvCxnSpPr/>
            <p:nvPr/>
          </p:nvCxnSpPr>
          <p:spPr>
            <a:xfrm>
              <a:off x="6228184" y="2060848"/>
              <a:ext cx="0" cy="1728192"/>
            </a:xfrm>
            <a:prstGeom prst="line">
              <a:avLst/>
            </a:prstGeom>
            <a:noFill/>
            <a:ln w="6350" cap="rnd" cmpd="sng" algn="ctr">
              <a:solidFill>
                <a:schemeClr val="bg1">
                  <a:lumMod val="50000"/>
                </a:schemeClr>
              </a:solidFill>
              <a:prstDash val="solid"/>
            </a:ln>
            <a:effectLst/>
          </p:spPr>
        </p:cxnSp>
      </p:grpSp>
      <p:sp>
        <p:nvSpPr>
          <p:cNvPr id="10" name="Rectangle 9">
            <a:extLst>
              <a:ext uri="{FF2B5EF4-FFF2-40B4-BE49-F238E27FC236}">
                <a16:creationId xmlns:a16="http://schemas.microsoft.com/office/drawing/2014/main" id="{2EA90640-3662-410B-9F42-EE361732C5FC}"/>
              </a:ext>
            </a:extLst>
          </p:cNvPr>
          <p:cNvSpPr/>
          <p:nvPr/>
        </p:nvSpPr>
        <p:spPr>
          <a:xfrm>
            <a:off x="4807672" y="3177245"/>
            <a:ext cx="3739793" cy="198515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That your research was worth doing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That your methods were sound</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That your conclusions follow from your findings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AU" sz="1800" b="0" i="0" u="none" strike="noStrike" kern="1200" cap="none" spc="0" normalizeH="0" baseline="0" noProof="0" dirty="0">
                <a:ln>
                  <a:noFill/>
                </a:ln>
                <a:solidFill>
                  <a:prstClr val="white">
                    <a:lumMod val="50000"/>
                  </a:prstClr>
                </a:solidFill>
                <a:effectLst/>
                <a:uLnTx/>
                <a:uFillTx/>
                <a:latin typeface="Corbel"/>
                <a:ea typeface="+mn-ea"/>
                <a:cs typeface="+mn-cs"/>
              </a:rPr>
              <a:t>That your conclusions are worth remembering and using.</a:t>
            </a:r>
          </a:p>
        </p:txBody>
      </p:sp>
    </p:spTree>
    <p:extLst>
      <p:ext uri="{BB962C8B-B14F-4D97-AF65-F5344CB8AC3E}">
        <p14:creationId xmlns:p14="http://schemas.microsoft.com/office/powerpoint/2010/main" val="307877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4E2B46-71A2-40FE-B02C-3FDD49315CC8}"/>
              </a:ext>
            </a:extLst>
          </p:cNvPr>
          <p:cNvSpPr txBox="1"/>
          <p:nvPr/>
        </p:nvSpPr>
        <p:spPr>
          <a:xfrm>
            <a:off x="2786231" y="1516828"/>
            <a:ext cx="2753958" cy="707886"/>
          </a:xfrm>
          <a:prstGeom prst="rect">
            <a:avLst/>
          </a:prstGeom>
          <a:noFill/>
        </p:spPr>
        <p:txBody>
          <a:bodyPr wrap="square" rtlCol="0">
            <a:spAutoFit/>
          </a:bodyPr>
          <a:lstStyle/>
          <a:p>
            <a:r>
              <a:rPr lang="en-AU" sz="4000" dirty="0">
                <a:solidFill>
                  <a:srgbClr val="990033"/>
                </a:solidFill>
              </a:rPr>
              <a:t>Learn More</a:t>
            </a:r>
          </a:p>
        </p:txBody>
      </p:sp>
      <p:pic>
        <p:nvPicPr>
          <p:cNvPr id="3" name="Picture 2">
            <a:extLst>
              <a:ext uri="{FF2B5EF4-FFF2-40B4-BE49-F238E27FC236}">
                <a16:creationId xmlns:a16="http://schemas.microsoft.com/office/drawing/2014/main" id="{1FC63450-49EE-47A6-A04D-D1233AE96693}"/>
              </a:ext>
            </a:extLst>
          </p:cNvPr>
          <p:cNvPicPr>
            <a:picLocks noChangeAspect="1"/>
          </p:cNvPicPr>
          <p:nvPr/>
        </p:nvPicPr>
        <p:blipFill>
          <a:blip r:embed="rId2"/>
          <a:stretch>
            <a:fillRect/>
          </a:stretch>
        </p:blipFill>
        <p:spPr>
          <a:xfrm>
            <a:off x="2786231" y="2641766"/>
            <a:ext cx="2143125" cy="2143125"/>
          </a:xfrm>
          <a:prstGeom prst="rect">
            <a:avLst/>
          </a:prstGeom>
        </p:spPr>
      </p:pic>
    </p:spTree>
    <p:extLst>
      <p:ext uri="{BB962C8B-B14F-4D97-AF65-F5344CB8AC3E}">
        <p14:creationId xmlns:p14="http://schemas.microsoft.com/office/powerpoint/2010/main" val="30079015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105" y="183594"/>
            <a:ext cx="8241632" cy="6140142"/>
          </a:xfrm>
          <a:prstGeom prst="rect">
            <a:avLst/>
          </a:prstGeom>
        </p:spPr>
        <p:txBody>
          <a:bodyPr wrap="square">
            <a:spAutoFit/>
          </a:bodyPr>
          <a:lstStyle/>
          <a:p>
            <a:pPr>
              <a:spcBef>
                <a:spcPts val="600"/>
              </a:spcBef>
              <a:spcAft>
                <a:spcPts val="600"/>
              </a:spcAft>
            </a:pPr>
            <a:r>
              <a:rPr lang="en-AU" sz="2800" dirty="0">
                <a:solidFill>
                  <a:srgbClr val="990033"/>
                </a:solidFill>
              </a:rPr>
              <a:t>Learn more:</a:t>
            </a:r>
          </a:p>
          <a:p>
            <a:pPr marL="446088" lvl="0">
              <a:spcAft>
                <a:spcPts val="1200"/>
              </a:spcAft>
            </a:pPr>
            <a:r>
              <a:rPr lang="en-AU" sz="2000" dirty="0">
                <a:solidFill>
                  <a:schemeClr val="bg1">
                    <a:lumMod val="50000"/>
                  </a:schemeClr>
                </a:solidFill>
              </a:rPr>
              <a:t>General tips on writing the various sections of scientific papers: </a:t>
            </a:r>
            <a:r>
              <a:rPr lang="en-AU" sz="2000" u="sng" dirty="0">
                <a:hlinkClick r:id="rId2"/>
              </a:rPr>
              <a:t>https://www.clips.edu.au/wp-content/uploads/scientific-article-guide.pdf</a:t>
            </a:r>
            <a:r>
              <a:rPr lang="en-AU" sz="2000" dirty="0"/>
              <a:t> </a:t>
            </a:r>
          </a:p>
          <a:p>
            <a:pPr marL="446088" lvl="0"/>
            <a:r>
              <a:rPr lang="en-AU" sz="2000" dirty="0">
                <a:solidFill>
                  <a:schemeClr val="bg1">
                    <a:lumMod val="50000"/>
                  </a:schemeClr>
                </a:solidFill>
              </a:rPr>
              <a:t>Structuring your scientific paper:</a:t>
            </a:r>
          </a:p>
          <a:p>
            <a:pPr marL="446088" lvl="0">
              <a:spcAft>
                <a:spcPts val="1200"/>
              </a:spcAft>
            </a:pPr>
            <a:r>
              <a:rPr lang="en-AU" sz="2000" u="sng" dirty="0">
                <a:hlinkClick r:id="rId3"/>
              </a:rPr>
              <a:t>http://origin.www.nature.com/scitable/ebooks/english-communication-for-scientists-14053993/118519636#headerAndCitation</a:t>
            </a:r>
            <a:r>
              <a:rPr lang="en-AU" sz="2000" u="sng" dirty="0"/>
              <a:t> </a:t>
            </a:r>
          </a:p>
          <a:p>
            <a:pPr marL="446088" lvl="0">
              <a:spcAft>
                <a:spcPts val="1200"/>
              </a:spcAft>
            </a:pPr>
            <a:r>
              <a:rPr lang="en-AU" sz="2000" dirty="0">
                <a:solidFill>
                  <a:schemeClr val="tx1">
                    <a:lumMod val="65000"/>
                    <a:lumOff val="35000"/>
                  </a:schemeClr>
                </a:solidFill>
              </a:rPr>
              <a:t>Joshua Schimel (2012), </a:t>
            </a:r>
            <a:r>
              <a:rPr lang="en-AU" sz="2000" i="1" dirty="0">
                <a:solidFill>
                  <a:schemeClr val="tx1">
                    <a:lumMod val="65000"/>
                    <a:lumOff val="35000"/>
                  </a:schemeClr>
                </a:solidFill>
              </a:rPr>
              <a:t>Writing Science: How to Write Papers That Get Cited and Proposals That Get Funded</a:t>
            </a:r>
            <a:r>
              <a:rPr lang="en-AU" sz="2000" dirty="0">
                <a:solidFill>
                  <a:schemeClr val="tx1">
                    <a:lumMod val="65000"/>
                    <a:lumOff val="35000"/>
                  </a:schemeClr>
                </a:solidFill>
              </a:rPr>
              <a:t>. Library </a:t>
            </a:r>
            <a:r>
              <a:rPr lang="en-AU" sz="2000" dirty="0" err="1">
                <a:solidFill>
                  <a:schemeClr val="tx1">
                    <a:lumMod val="65000"/>
                    <a:lumOff val="35000"/>
                  </a:schemeClr>
                </a:solidFill>
              </a:rPr>
              <a:t>ebook</a:t>
            </a:r>
            <a:endParaRPr lang="en-AU" sz="2000" dirty="0">
              <a:solidFill>
                <a:schemeClr val="tx1">
                  <a:lumMod val="65000"/>
                  <a:lumOff val="35000"/>
                </a:schemeClr>
              </a:solidFill>
            </a:endParaRPr>
          </a:p>
          <a:p>
            <a:pPr lvl="1">
              <a:spcAft>
                <a:spcPts val="1200"/>
              </a:spcAft>
            </a:pPr>
            <a:r>
              <a:rPr lang="en-AU" sz="2000" dirty="0">
                <a:solidFill>
                  <a:schemeClr val="tx1">
                    <a:lumMod val="65000"/>
                    <a:lumOff val="35000"/>
                  </a:schemeClr>
                </a:solidFill>
              </a:rPr>
              <a:t>Margaret Cargill &amp; Patrick O'Connor  (2013). </a:t>
            </a:r>
            <a:r>
              <a:rPr lang="en-AU" sz="2000" i="1" dirty="0">
                <a:solidFill>
                  <a:schemeClr val="tx1">
                    <a:lumMod val="65000"/>
                    <a:lumOff val="35000"/>
                  </a:schemeClr>
                </a:solidFill>
              </a:rPr>
              <a:t>Writing scientific research articles strategy and steps</a:t>
            </a:r>
            <a:r>
              <a:rPr lang="en-AU" sz="2000" dirty="0">
                <a:solidFill>
                  <a:schemeClr val="tx1">
                    <a:lumMod val="65000"/>
                    <a:lumOff val="35000"/>
                  </a:schemeClr>
                </a:solidFill>
              </a:rPr>
              <a:t>. Library </a:t>
            </a:r>
            <a:r>
              <a:rPr lang="en-AU" sz="2000" dirty="0" err="1">
                <a:solidFill>
                  <a:schemeClr val="tx1">
                    <a:lumMod val="65000"/>
                    <a:lumOff val="35000"/>
                  </a:schemeClr>
                </a:solidFill>
              </a:rPr>
              <a:t>ebook</a:t>
            </a:r>
            <a:endParaRPr lang="en-AU" sz="2000" dirty="0">
              <a:solidFill>
                <a:schemeClr val="tx1">
                  <a:lumMod val="65000"/>
                  <a:lumOff val="35000"/>
                </a:schemeClr>
              </a:solidFill>
            </a:endParaRPr>
          </a:p>
          <a:p>
            <a:pPr lvl="1">
              <a:spcAft>
                <a:spcPts val="1200"/>
              </a:spcAft>
            </a:pPr>
            <a:r>
              <a:rPr lang="en-AU" sz="2000" dirty="0">
                <a:solidFill>
                  <a:schemeClr val="tx1">
                    <a:lumMod val="65000"/>
                    <a:lumOff val="35000"/>
                  </a:schemeClr>
                </a:solidFill>
                <a:cs typeface="Arial" pitchFamily="34" charset="0"/>
              </a:rPr>
              <a:t>G. </a:t>
            </a:r>
            <a:r>
              <a:rPr lang="en-AU" sz="2000" dirty="0" err="1">
                <a:solidFill>
                  <a:schemeClr val="tx1">
                    <a:lumMod val="65000"/>
                    <a:lumOff val="35000"/>
                  </a:schemeClr>
                </a:solidFill>
                <a:cs typeface="Arial" pitchFamily="34" charset="0"/>
              </a:rPr>
              <a:t>Gopen</a:t>
            </a:r>
            <a:r>
              <a:rPr lang="en-AU" sz="2000" dirty="0">
                <a:solidFill>
                  <a:schemeClr val="tx1">
                    <a:lumMod val="65000"/>
                    <a:lumOff val="35000"/>
                  </a:schemeClr>
                </a:solidFill>
                <a:cs typeface="Arial" pitchFamily="34" charset="0"/>
              </a:rPr>
              <a:t> and J. Swan, “The Science of Scientific Writing”: https://cseweb.ucsd.edu/~swanson/papers/science-of-writing.pdf </a:t>
            </a:r>
          </a:p>
          <a:p>
            <a:pPr lvl="1">
              <a:spcAft>
                <a:spcPts val="1200"/>
              </a:spcAft>
            </a:pPr>
            <a:r>
              <a:rPr lang="en-AU" sz="2000" dirty="0">
                <a:solidFill>
                  <a:schemeClr val="tx1">
                    <a:lumMod val="65000"/>
                    <a:lumOff val="35000"/>
                  </a:schemeClr>
                </a:solidFill>
              </a:rPr>
              <a:t>D. Ridley (2008), </a:t>
            </a:r>
            <a:r>
              <a:rPr lang="en-AU" sz="2000" i="1" dirty="0">
                <a:solidFill>
                  <a:schemeClr val="tx1">
                    <a:lumMod val="65000"/>
                    <a:lumOff val="35000"/>
                  </a:schemeClr>
                </a:solidFill>
              </a:rPr>
              <a:t>The Literature Review: A step-by-step guide for students</a:t>
            </a:r>
            <a:r>
              <a:rPr lang="en-AU" sz="2000" dirty="0">
                <a:solidFill>
                  <a:schemeClr val="tx1">
                    <a:lumMod val="65000"/>
                    <a:lumOff val="35000"/>
                  </a:schemeClr>
                </a:solidFill>
              </a:rPr>
              <a:t> (Los Angeles: Sage).</a:t>
            </a:r>
          </a:p>
          <a:p>
            <a:pPr lvl="1">
              <a:spcAft>
                <a:spcPts val="1200"/>
              </a:spcAft>
            </a:pPr>
            <a:r>
              <a:rPr lang="en-AU" sz="2000" i="1" dirty="0">
                <a:solidFill>
                  <a:schemeClr val="tx1">
                    <a:lumMod val="65000"/>
                    <a:lumOff val="35000"/>
                  </a:schemeClr>
                </a:solidFill>
              </a:rPr>
              <a:t>The Thesis Whisperer</a:t>
            </a:r>
            <a:r>
              <a:rPr lang="en-AU" sz="2000" dirty="0">
                <a:solidFill>
                  <a:schemeClr val="tx1">
                    <a:lumMod val="65000"/>
                    <a:lumOff val="35000"/>
                  </a:schemeClr>
                </a:solidFill>
              </a:rPr>
              <a:t> blog: </a:t>
            </a:r>
            <a:r>
              <a:rPr lang="en-AU" sz="2000" u="sng" dirty="0">
                <a:solidFill>
                  <a:schemeClr val="tx1">
                    <a:lumMod val="65000"/>
                    <a:lumOff val="35000"/>
                  </a:schemeClr>
                </a:solidFill>
                <a:hlinkClick r:id="rId4"/>
              </a:rPr>
              <a:t>http://thesiswhisperer.com/</a:t>
            </a:r>
            <a:endParaRPr lang="en-AU" sz="2000" dirty="0">
              <a:solidFill>
                <a:schemeClr val="tx1">
                  <a:lumMod val="65000"/>
                  <a:lumOff val="35000"/>
                </a:schemeClr>
              </a:solidFill>
            </a:endParaRPr>
          </a:p>
        </p:txBody>
      </p:sp>
    </p:spTree>
    <p:extLst>
      <p:ext uri="{BB962C8B-B14F-4D97-AF65-F5344CB8AC3E}">
        <p14:creationId xmlns:p14="http://schemas.microsoft.com/office/powerpoint/2010/main" val="17896519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105" y="183594"/>
            <a:ext cx="8241632" cy="3216265"/>
          </a:xfrm>
          <a:prstGeom prst="rect">
            <a:avLst/>
          </a:prstGeom>
        </p:spPr>
        <p:txBody>
          <a:bodyPr wrap="square">
            <a:spAutoFit/>
          </a:bodyPr>
          <a:lstStyle/>
          <a:p>
            <a:pPr>
              <a:spcBef>
                <a:spcPts val="600"/>
              </a:spcBef>
              <a:spcAft>
                <a:spcPts val="600"/>
              </a:spcAft>
            </a:pPr>
            <a:r>
              <a:rPr lang="en-AU" sz="2800" dirty="0">
                <a:solidFill>
                  <a:srgbClr val="990033"/>
                </a:solidFill>
              </a:rPr>
              <a:t>Learn more:</a:t>
            </a:r>
          </a:p>
          <a:p>
            <a:pPr lvl="1">
              <a:spcBef>
                <a:spcPts val="600"/>
              </a:spcBef>
              <a:spcAft>
                <a:spcPts val="900"/>
              </a:spcAft>
            </a:pPr>
            <a:r>
              <a:rPr lang="en-AU" sz="2000" dirty="0">
                <a:solidFill>
                  <a:schemeClr val="tx1">
                    <a:lumMod val="65000"/>
                    <a:lumOff val="35000"/>
                  </a:schemeClr>
                </a:solidFill>
              </a:rPr>
              <a:t>Joseph M. Williams, </a:t>
            </a:r>
            <a:r>
              <a:rPr lang="en-AU" sz="2000" i="1" dirty="0">
                <a:solidFill>
                  <a:schemeClr val="tx1">
                    <a:lumMod val="65000"/>
                    <a:lumOff val="35000"/>
                  </a:schemeClr>
                </a:solidFill>
              </a:rPr>
              <a:t>Lessons in clarity and grace</a:t>
            </a:r>
            <a:r>
              <a:rPr lang="en-AU" sz="2000" dirty="0">
                <a:solidFill>
                  <a:schemeClr val="tx1">
                    <a:lumMod val="65000"/>
                    <a:lumOff val="35000"/>
                  </a:schemeClr>
                </a:solidFill>
              </a:rPr>
              <a:t>.</a:t>
            </a:r>
          </a:p>
          <a:p>
            <a:pPr lvl="1">
              <a:spcBef>
                <a:spcPts val="600"/>
              </a:spcBef>
              <a:spcAft>
                <a:spcPts val="900"/>
              </a:spcAft>
            </a:pPr>
            <a:r>
              <a:rPr lang="en-AU" sz="2000" dirty="0">
                <a:solidFill>
                  <a:schemeClr val="tx1">
                    <a:lumMod val="65000"/>
                    <a:lumOff val="35000"/>
                  </a:schemeClr>
                </a:solidFill>
              </a:rPr>
              <a:t>R.I. Sutton &amp; B.M. </a:t>
            </a:r>
            <a:r>
              <a:rPr lang="en-AU" sz="2000" dirty="0" err="1">
                <a:solidFill>
                  <a:schemeClr val="tx1">
                    <a:lumMod val="65000"/>
                    <a:lumOff val="35000"/>
                  </a:schemeClr>
                </a:solidFill>
              </a:rPr>
              <a:t>Staw</a:t>
            </a:r>
            <a:r>
              <a:rPr lang="en-AU" sz="2000" dirty="0">
                <a:solidFill>
                  <a:schemeClr val="tx1">
                    <a:lumMod val="65000"/>
                    <a:lumOff val="35000"/>
                  </a:schemeClr>
                </a:solidFill>
              </a:rPr>
              <a:t> (1995), What Theory is </a:t>
            </a:r>
            <a:r>
              <a:rPr lang="en-AU" sz="2000" i="1" dirty="0">
                <a:solidFill>
                  <a:schemeClr val="tx1">
                    <a:lumMod val="65000"/>
                    <a:lumOff val="35000"/>
                  </a:schemeClr>
                </a:solidFill>
              </a:rPr>
              <a:t>Not</a:t>
            </a:r>
            <a:r>
              <a:rPr lang="en-AU" sz="2000" dirty="0">
                <a:solidFill>
                  <a:schemeClr val="tx1">
                    <a:lumMod val="65000"/>
                    <a:lumOff val="35000"/>
                  </a:schemeClr>
                </a:solidFill>
              </a:rPr>
              <a:t>, </a:t>
            </a:r>
            <a:r>
              <a:rPr lang="en-AU" sz="2000" i="1" dirty="0">
                <a:solidFill>
                  <a:schemeClr val="tx1">
                    <a:lumMod val="65000"/>
                    <a:lumOff val="35000"/>
                  </a:schemeClr>
                </a:solidFill>
              </a:rPr>
              <a:t>Administrative Science Quarterly</a:t>
            </a:r>
            <a:r>
              <a:rPr lang="en-AU" sz="2000" dirty="0">
                <a:solidFill>
                  <a:schemeClr val="tx1">
                    <a:lumMod val="65000"/>
                    <a:lumOff val="35000"/>
                  </a:schemeClr>
                </a:solidFill>
              </a:rPr>
              <a:t>, </a:t>
            </a:r>
            <a:r>
              <a:rPr lang="en-AU" sz="2000" i="1" dirty="0">
                <a:solidFill>
                  <a:schemeClr val="tx1">
                    <a:lumMod val="65000"/>
                    <a:lumOff val="35000"/>
                  </a:schemeClr>
                </a:solidFill>
              </a:rPr>
              <a:t>40</a:t>
            </a:r>
            <a:r>
              <a:rPr lang="en-AU" sz="2000" dirty="0">
                <a:solidFill>
                  <a:schemeClr val="tx1">
                    <a:lumMod val="65000"/>
                    <a:lumOff val="35000"/>
                  </a:schemeClr>
                </a:solidFill>
              </a:rPr>
              <a:t>, 371-384, </a:t>
            </a:r>
            <a:r>
              <a:rPr lang="en-AU" sz="2000" u="sng" dirty="0">
                <a:solidFill>
                  <a:schemeClr val="tx1">
                    <a:lumMod val="65000"/>
                    <a:lumOff val="35000"/>
                  </a:schemeClr>
                </a:solidFill>
                <a:hlinkClick r:id="rId2"/>
              </a:rPr>
              <a:t>http://www.jstor.org/stable/2393788</a:t>
            </a:r>
            <a:r>
              <a:rPr lang="en-AU" sz="2000" dirty="0">
                <a:solidFill>
                  <a:schemeClr val="tx1">
                    <a:lumMod val="65000"/>
                    <a:lumOff val="35000"/>
                  </a:schemeClr>
                </a:solidFill>
              </a:rPr>
              <a:t>. (Despite title, very informative about what theory is and its importance for getting a paper accepted for publication.) </a:t>
            </a:r>
          </a:p>
          <a:p>
            <a:pPr lvl="1">
              <a:spcBef>
                <a:spcPts val="600"/>
              </a:spcBef>
              <a:spcAft>
                <a:spcPts val="900"/>
              </a:spcAft>
            </a:pPr>
            <a:r>
              <a:rPr lang="en-AU" sz="2000" dirty="0">
                <a:solidFill>
                  <a:schemeClr val="tx1">
                    <a:lumMod val="65000"/>
                    <a:lumOff val="35000"/>
                  </a:schemeClr>
                </a:solidFill>
              </a:rPr>
              <a:t>“Turbocharge your writing today”: </a:t>
            </a:r>
            <a:r>
              <a:rPr lang="en-AU" sz="2000" u="sng" dirty="0">
                <a:solidFill>
                  <a:schemeClr val="tx1">
                    <a:lumMod val="65000"/>
                    <a:lumOff val="35000"/>
                  </a:schemeClr>
                </a:solidFill>
                <a:hlinkClick r:id="rId3"/>
              </a:rPr>
              <a:t>http://www.nature.com/naturejobs/2011/110707/pdf/nj7354-129a.pdf</a:t>
            </a:r>
            <a:r>
              <a:rPr lang="en-AU" sz="2000" dirty="0">
                <a:solidFill>
                  <a:schemeClr val="tx1">
                    <a:lumMod val="65000"/>
                    <a:lumOff val="35000"/>
                  </a:schemeClr>
                </a:solidFill>
              </a:rPr>
              <a:t> </a:t>
            </a:r>
          </a:p>
        </p:txBody>
      </p:sp>
    </p:spTree>
    <p:extLst>
      <p:ext uri="{BB962C8B-B14F-4D97-AF65-F5344CB8AC3E}">
        <p14:creationId xmlns:p14="http://schemas.microsoft.com/office/powerpoint/2010/main" val="22585962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0.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3.xml><?xml version="1.0" encoding="utf-8"?>
<a:theme xmlns:a="http://schemas.openxmlformats.org/drawingml/2006/main" name="8_Content_Gold">
  <a:themeElements>
    <a:clrScheme name="Content_Gold 13">
      <a:dk1>
        <a:srgbClr val="000000"/>
      </a:dk1>
      <a:lt1>
        <a:srgbClr val="FFFFFF"/>
      </a:lt1>
      <a:dk2>
        <a:srgbClr val="000000"/>
      </a:dk2>
      <a:lt2>
        <a:srgbClr val="808080"/>
      </a:lt2>
      <a:accent1>
        <a:srgbClr val="482F92"/>
      </a:accent1>
      <a:accent2>
        <a:srgbClr val="BDA04F"/>
      </a:accent2>
      <a:accent3>
        <a:srgbClr val="FFFFFF"/>
      </a:accent3>
      <a:accent4>
        <a:srgbClr val="000000"/>
      </a:accent4>
      <a:accent5>
        <a:srgbClr val="B1ADC7"/>
      </a:accent5>
      <a:accent6>
        <a:srgbClr val="AB9147"/>
      </a:accent6>
      <a:hlink>
        <a:srgbClr val="00529F"/>
      </a:hlink>
      <a:folHlink>
        <a:srgbClr val="8CC63F"/>
      </a:folHlink>
    </a:clrScheme>
    <a:fontScheme name="Content_Gol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tent_Gol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tent_Gol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tent_Gol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tent_Gol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tent_Gol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tent_Gol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tent_Gol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tent_Gol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tent_Gol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tent_Gol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tent_Gol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tent_Gol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ntent_Gold 13">
        <a:dk1>
          <a:srgbClr val="000000"/>
        </a:dk1>
        <a:lt1>
          <a:srgbClr val="FFFFFF"/>
        </a:lt1>
        <a:dk2>
          <a:srgbClr val="000000"/>
        </a:dk2>
        <a:lt2>
          <a:srgbClr val="808080"/>
        </a:lt2>
        <a:accent1>
          <a:srgbClr val="482F92"/>
        </a:accent1>
        <a:accent2>
          <a:srgbClr val="BDA04F"/>
        </a:accent2>
        <a:accent3>
          <a:srgbClr val="FFFFFF"/>
        </a:accent3>
        <a:accent4>
          <a:srgbClr val="000000"/>
        </a:accent4>
        <a:accent5>
          <a:srgbClr val="B1ADC7"/>
        </a:accent5>
        <a:accent6>
          <a:srgbClr val="AB9147"/>
        </a:accent6>
        <a:hlink>
          <a:srgbClr val="00529F"/>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7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5.xml><?xml version="1.0" encoding="utf-8"?>
<a:theme xmlns:a="http://schemas.openxmlformats.org/drawingml/2006/main" name="16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7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8.xml><?xml version="1.0" encoding="utf-8"?>
<a:theme xmlns:a="http://schemas.openxmlformats.org/drawingml/2006/main" name="4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versity of Queensland">
  <a:themeElements>
    <a:clrScheme name="UQ">
      <a:dk1>
        <a:sysClr val="windowText" lastClr="000000"/>
      </a:dk1>
      <a:lt1>
        <a:sysClr val="window" lastClr="FFFFFF"/>
      </a:lt1>
      <a:dk2>
        <a:srgbClr val="44546A"/>
      </a:dk2>
      <a:lt2>
        <a:srgbClr val="E7E6E6"/>
      </a:lt2>
      <a:accent1>
        <a:srgbClr val="51247A"/>
      </a:accent1>
      <a:accent2>
        <a:srgbClr val="E62645"/>
      </a:accent2>
      <a:accent3>
        <a:srgbClr val="00A2C7"/>
      </a:accent3>
      <a:accent4>
        <a:srgbClr val="EB602B"/>
      </a:accent4>
      <a:accent5>
        <a:srgbClr val="4085C6"/>
      </a:accent5>
      <a:accent6>
        <a:srgbClr val="2EA836"/>
      </a:accent6>
      <a:hlink>
        <a:srgbClr val="51247A"/>
      </a:hlink>
      <a:folHlink>
        <a:srgbClr val="51247A"/>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3.xml><?xml version="1.0" encoding="utf-8"?>
<a:theme xmlns:a="http://schemas.openxmlformats.org/drawingml/2006/main" name="9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4.xml><?xml version="1.0" encoding="utf-8"?>
<a:theme xmlns:a="http://schemas.openxmlformats.org/drawingml/2006/main" name="11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5.xml><?xml version="1.0" encoding="utf-8"?>
<a:theme xmlns:a="http://schemas.openxmlformats.org/drawingml/2006/main" name="12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6.xml><?xml version="1.0" encoding="utf-8"?>
<a:theme xmlns:a="http://schemas.openxmlformats.org/drawingml/2006/main" name="3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7.xml><?xml version="1.0" encoding="utf-8"?>
<a:theme xmlns:a="http://schemas.openxmlformats.org/drawingml/2006/main" name="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Learning GOLD">
  <a:themeElements>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Override1.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ppt/theme/themeOverride2.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ppt/theme/themeOverride3.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ppt/theme/themeOverride4.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ppt/theme/themeOverride5.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ppt/theme/themeOverride6.xml><?xml version="1.0" encoding="utf-8"?>
<a:themeOverride xmlns:a="http://schemas.openxmlformats.org/drawingml/2006/main">
  <a:clrScheme name="Custom 22">
    <a:dk1>
      <a:srgbClr val="000000"/>
    </a:dk1>
    <a:lt1>
      <a:sysClr val="window" lastClr="FFFFFF"/>
    </a:lt1>
    <a:dk2>
      <a:srgbClr val="BDA14E"/>
    </a:dk2>
    <a:lt2>
      <a:srgbClr val="D4D4D6"/>
    </a:lt2>
    <a:accent1>
      <a:srgbClr val="FFFFFF"/>
    </a:accent1>
    <a:accent2>
      <a:srgbClr val="74B230"/>
    </a:accent2>
    <a:accent3>
      <a:srgbClr val="FFFFFF"/>
    </a:accent3>
    <a:accent4>
      <a:srgbClr val="9966FF"/>
    </a:accent4>
    <a:accent5>
      <a:srgbClr val="FFFFFF"/>
    </a:accent5>
    <a:accent6>
      <a:srgbClr val="4C004C"/>
    </a:accent6>
    <a:hlink>
      <a:srgbClr val="0033CC"/>
    </a:hlink>
    <a:folHlink>
      <a:srgbClr val="48008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3990</TotalTime>
  <Words>15111</Words>
  <Application>Microsoft Office PowerPoint</Application>
  <PresentationFormat>On-screen Show (4:3)</PresentationFormat>
  <Paragraphs>1143</Paragraphs>
  <Slides>98</Slides>
  <Notes>35</Notes>
  <HiddenSlides>10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98</vt:i4>
      </vt:variant>
    </vt:vector>
  </HeadingPairs>
  <TitlesOfParts>
    <vt:vector size="128" baseType="lpstr">
      <vt:lpstr>AdvGulliv-R</vt:lpstr>
      <vt:lpstr>Arial</vt:lpstr>
      <vt:lpstr>Calibri</vt:lpstr>
      <vt:lpstr>Calibri Light</vt:lpstr>
      <vt:lpstr>Cambria Math</vt:lpstr>
      <vt:lpstr>Corbel</vt:lpstr>
      <vt:lpstr>Courier New</vt:lpstr>
      <vt:lpstr>Symbol</vt:lpstr>
      <vt:lpstr>Times New Roman</vt:lpstr>
      <vt:lpstr>Wingdings</vt:lpstr>
      <vt:lpstr>Wingdings 2</vt:lpstr>
      <vt:lpstr>Wingdings 3</vt:lpstr>
      <vt:lpstr>2_Learning GOLD</vt:lpstr>
      <vt:lpstr>University of Queensland</vt:lpstr>
      <vt:lpstr>9_Learning GOLD</vt:lpstr>
      <vt:lpstr>11_Learning GOLD</vt:lpstr>
      <vt:lpstr>12_Learning GOLD</vt:lpstr>
      <vt:lpstr>3_Learning GOLD</vt:lpstr>
      <vt:lpstr>Learning GOLD</vt:lpstr>
      <vt:lpstr>1_Office Theme</vt:lpstr>
      <vt:lpstr>8_Learning GOLD</vt:lpstr>
      <vt:lpstr>10_Office Theme</vt:lpstr>
      <vt:lpstr>Office Theme</vt:lpstr>
      <vt:lpstr>1_Learning GOLD</vt:lpstr>
      <vt:lpstr>8_Content_Gold</vt:lpstr>
      <vt:lpstr>17_Learning GOLD</vt:lpstr>
      <vt:lpstr>16_Learning GOLD</vt:lpstr>
      <vt:lpstr>2_Office Theme</vt:lpstr>
      <vt:lpstr>7_Learning GOLD</vt:lpstr>
      <vt:lpstr>4_Learning GOLD</vt:lpstr>
      <vt:lpstr>Good afternoon!  (or morning or evening depending on where in the world you are!)</vt:lpstr>
      <vt:lpstr>Writing a successful thesis  for honours and coursework masters students</vt:lpstr>
      <vt:lpstr>PowerPoint Presentation</vt:lpstr>
      <vt:lpstr>PowerPoint Presentation</vt:lpstr>
      <vt:lpstr>PowerPoint Presentation</vt:lpstr>
      <vt:lpstr>PowerPoint Presentation</vt:lpstr>
      <vt:lpstr>PowerPoint Presentation</vt:lpstr>
      <vt:lpstr>PowerPoint Presentation</vt:lpstr>
      <vt:lpstr>Key tips from, “Turbocharge your Writing Today” http://www.nature.com/naturejobs/2011/110707/pdf/nj7354-129a.pdf</vt:lpstr>
      <vt:lpstr>Write what?</vt:lpstr>
      <vt:lpstr>PowerPoint Presentation</vt:lpstr>
      <vt:lpstr>Organising your EndNote library</vt:lpstr>
      <vt:lpstr>Some possible preliminary organising steps with EndNote (2)</vt:lpstr>
      <vt:lpstr>Get Word to do a lot of the “grunt work” for you</vt:lpstr>
      <vt:lpstr>Creating an easily navigable, highly hyperlinked thesis</vt:lpstr>
      <vt:lpstr>Equations</vt:lpstr>
      <vt:lpstr>Version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Reinforcement: Good abstracts answer the key questions readers have about a piece of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SAR example’s argument in skeleton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Link explicitly with aims/objectives/hypotheses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“Discussion” example</vt:lpstr>
      <vt:lpstr>Postscript: Relating your work to previous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Compare &amp; contrast theory / solution approach options with a “product comparison table”</vt:lpstr>
      <vt:lpstr>Product comparison tables are very helpful for comparing / contrasting different theories / approaches / … </vt:lpstr>
      <vt:lpstr>PowerPoint Presentation</vt:lpstr>
      <vt:lpstr>Key goals of editing and proofreading</vt:lpstr>
      <vt:lpstr>Two key editing and proofreading tips</vt:lpstr>
      <vt:lpstr>To check for spelling, grammatical and punctuation errors …</vt:lpstr>
      <vt:lpstr>PowerPoint Presentation</vt:lpstr>
      <vt:lpstr>PowerPoint Presentation</vt:lpstr>
      <vt:lpstr>PowerPoint Presentation</vt:lpstr>
      <vt:lpstr>PowerPoint Presentation</vt:lpstr>
      <vt:lpstr>Some final words: Academic writing is to everyday English as ballroom dancing is to walking – it is hard to do really well … </vt:lpstr>
      <vt:lpstr>So treat writing like sculpting  and gradually refine pieces of writing</vt:lpstr>
      <vt:lpstr>PowerPoint Presentation</vt:lpstr>
      <vt:lpstr>PowerPoint Presentation</vt:lpstr>
      <vt:lpstr>PowerPoint Presentation</vt:lpstr>
      <vt:lpstr>PowerPoint Presentation</vt:lpstr>
    </vt:vector>
  </TitlesOfParts>
  <Company>The University of Queensland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Rowland</dc:creator>
  <cp:lastModifiedBy>Jacob Freeman</cp:lastModifiedBy>
  <cp:revision>224</cp:revision>
  <dcterms:created xsi:type="dcterms:W3CDTF">2019-03-07T23:10:22Z</dcterms:created>
  <dcterms:modified xsi:type="dcterms:W3CDTF">2021-10-04T23:30:19Z</dcterms:modified>
</cp:coreProperties>
</file>